
<file path=[Content_Types].xml><?xml version="1.0" encoding="utf-8"?>
<Types xmlns="http://schemas.openxmlformats.org/package/2006/content-types">
  <Default Extension="jpeg" ContentType="image/jpeg"/>
  <Default Extension="JPG" ContentType="image/.jpg"/>
  <Default Extension="tiff" ContentType="image/tiff"/>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5"/>
  </p:notesMasterIdLst>
  <p:handoutMasterIdLst>
    <p:handoutMasterId r:id="rId59"/>
  </p:handoutMasterIdLst>
  <p:sldIdLst>
    <p:sldId id="283" r:id="rId4"/>
    <p:sldId id="1343" r:id="rId6"/>
    <p:sldId id="1260" r:id="rId7"/>
    <p:sldId id="1300" r:id="rId8"/>
    <p:sldId id="1342" r:id="rId9"/>
    <p:sldId id="1407" r:id="rId10"/>
    <p:sldId id="1288" r:id="rId11"/>
    <p:sldId id="1218" r:id="rId12"/>
    <p:sldId id="1353" r:id="rId13"/>
    <p:sldId id="1317" r:id="rId14"/>
    <p:sldId id="1318" r:id="rId15"/>
    <p:sldId id="1320" r:id="rId16"/>
    <p:sldId id="1340" r:id="rId17"/>
    <p:sldId id="1304" r:id="rId18"/>
    <p:sldId id="1319" r:id="rId19"/>
    <p:sldId id="1341" r:id="rId20"/>
    <p:sldId id="1307" r:id="rId21"/>
    <p:sldId id="1332" r:id="rId22"/>
    <p:sldId id="1259" r:id="rId23"/>
    <p:sldId id="1328" r:id="rId24"/>
    <p:sldId id="1460" r:id="rId25"/>
    <p:sldId id="1461" r:id="rId26"/>
    <p:sldId id="1348" r:id="rId27"/>
    <p:sldId id="1337" r:id="rId28"/>
    <p:sldId id="1413" r:id="rId29"/>
    <p:sldId id="1459" r:id="rId30"/>
    <p:sldId id="1414" r:id="rId31"/>
    <p:sldId id="1324" r:id="rId32"/>
    <p:sldId id="1357" r:id="rId33"/>
    <p:sldId id="1323" r:id="rId34"/>
    <p:sldId id="1359" r:id="rId35"/>
    <p:sldId id="1360" r:id="rId36"/>
    <p:sldId id="1361" r:id="rId37"/>
    <p:sldId id="1350" r:id="rId38"/>
    <p:sldId id="1263" r:id="rId39"/>
    <p:sldId id="1363" r:id="rId40"/>
    <p:sldId id="1351" r:id="rId41"/>
    <p:sldId id="1333" r:id="rId42"/>
    <p:sldId id="1334" r:id="rId43"/>
    <p:sldId id="1286" r:id="rId44"/>
    <p:sldId id="1298" r:id="rId45"/>
    <p:sldId id="1276" r:id="rId46"/>
    <p:sldId id="1277" r:id="rId47"/>
    <p:sldId id="1330" r:id="rId48"/>
    <p:sldId id="1331" r:id="rId49"/>
    <p:sldId id="1408" r:id="rId50"/>
    <p:sldId id="1409" r:id="rId51"/>
    <p:sldId id="1410" r:id="rId52"/>
    <p:sldId id="1411" r:id="rId53"/>
    <p:sldId id="1325" r:id="rId54"/>
    <p:sldId id="1326" r:id="rId55"/>
    <p:sldId id="1316" r:id="rId56"/>
    <p:sldId id="1327" r:id="rId57"/>
    <p:sldId id="559" r:id="rId58"/>
  </p:sldIdLst>
  <p:sldSz cx="12196445" cy="6858000"/>
  <p:notesSz cx="6805295" cy="993902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nwei (E)" initials="y(" lastIdx="4" clrIdx="0"/>
  <p:cmAuthor id="2" name="Haozhihong" initials="H" lastIdx="9"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A3A3A3"/>
    <a:srgbClr val="7E7E7E"/>
    <a:srgbClr val="666666"/>
    <a:srgbClr val="C2C2C2"/>
    <a:srgbClr val="E9002F"/>
    <a:srgbClr val="7F7F7F"/>
    <a:srgbClr val="A6A6A6"/>
    <a:srgbClr val="BFBFBF"/>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4" autoAdjust="0"/>
    <p:restoredTop sz="95745" autoAdjust="0"/>
  </p:normalViewPr>
  <p:slideViewPr>
    <p:cSldViewPr snapToGrid="0" snapToObjects="1">
      <p:cViewPr varScale="1">
        <p:scale>
          <a:sx n="104" d="100"/>
          <a:sy n="104" d="100"/>
        </p:scale>
        <p:origin x="96" y="328"/>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snapToGrid="0" snapToObjects="1">
      <p:cViewPr varScale="1">
        <p:scale>
          <a:sx n="49" d="100"/>
          <a:sy n="49" d="100"/>
        </p:scale>
        <p:origin x="1816" y="4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2.xml"/><Relationship Id="rId59" Type="http://schemas.openxmlformats.org/officeDocument/2006/relationships/handoutMaster" Target="handoutMasters/handoutMaster1.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FFC000"/>
        </a:solidFill>
      </dgm:spPr>
      <dgm:t>
        <a:bodyPr/>
        <a:lstStyle/>
        <a:p>
          <a:pPr algn="l"/>
          <a:r>
            <a:rPr lang="zh-CN" altLang="en-US" sz="1200" baseline="0" dirty="0">
              <a:solidFill>
                <a:schemeClr val="tx2"/>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A3A3A3"/>
        </a:solidFill>
      </dgm:spPr>
      <dgm:t>
        <a:bodyPr/>
        <a:lstStyle/>
        <a:p>
          <a:pPr algn="l"/>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FFC000"/>
        </a:solidFill>
      </dgm:spPr>
      <dgm:t>
        <a:bodyPr/>
        <a:lstStyle/>
        <a:p>
          <a:pPr algn="l"/>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2</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FFC000"/>
        </a:solidFill>
      </dgm:spPr>
      <dgm:t>
        <a:bodyPr/>
        <a:lstStyle/>
        <a:p>
          <a:pPr algn="l"/>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3</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FFC000"/>
        </a:solidFill>
      </dgm:spPr>
      <dgm:t>
        <a:bodyPr/>
        <a:lstStyle/>
        <a:p>
          <a:pPr algn="l"/>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3</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FFC000"/>
        </a:solidFill>
      </dgm:spPr>
      <dgm:t>
        <a:bodyPr/>
        <a:lstStyle/>
        <a:p>
          <a:pPr algn="l"/>
          <a:r>
            <a:rPr lang="en-US" altLang="en-US" sz="1200" baseline="0" dirty="0">
              <a:solidFill>
                <a:schemeClr val="tx2"/>
              </a:solidFill>
              <a:latin typeface="Huawei Sans" panose="020C0503030203020204" pitchFamily="34" charset="0"/>
              <a:ea typeface="方正兰亭黑简体" panose="02000000000000000000" pitchFamily="2" charset="-122"/>
            </a:rPr>
            <a:t>openGauss AI</a:t>
          </a:r>
          <a:r>
            <a:rPr lang="zh-CN" altLang="en-US" sz="1200" baseline="0" dirty="0">
              <a:solidFill>
                <a:schemeClr val="tx2"/>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A3A3A3"/>
        </a:solidFill>
      </dgm:spPr>
      <dgm:t>
        <a:bodyPr/>
        <a:lstStyle/>
        <a:p>
          <a:pPr algn="l"/>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FFC000"/>
        </a:solidFill>
      </dgm:spPr>
      <dgm:t>
        <a:bodyPr/>
        <a:lstStyle/>
        <a:p>
          <a:pPr algn="l"/>
          <a:r>
            <a:rPr lang="en-US" altLang="en-US" sz="1200" baseline="0" dirty="0">
              <a:solidFill>
                <a:schemeClr val="tx2"/>
              </a:solidFill>
              <a:latin typeface="Huawei Sans" panose="020C0503030203020204" pitchFamily="34" charset="0"/>
              <a:ea typeface="方正兰亭黑简体" panose="02000000000000000000" pitchFamily="2" charset="-122"/>
            </a:rPr>
            <a:t>openGauss AI</a:t>
          </a:r>
          <a:r>
            <a:rPr lang="zh-CN" altLang="en-US" sz="1200" baseline="0" dirty="0">
              <a:solidFill>
                <a:schemeClr val="tx2"/>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A3A3A3"/>
        </a:solidFill>
      </dgm:spPr>
      <dgm:t>
        <a:bodyPr/>
        <a:lstStyle/>
        <a:p>
          <a:pPr algn="l"/>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FFC000"/>
        </a:solidFill>
      </dgm:spPr>
      <dgm:t>
        <a:bodyPr/>
        <a:lstStyle/>
        <a:p>
          <a:pPr algn="l"/>
          <a:r>
            <a:rPr lang="en-US" altLang="en-US" sz="1200" baseline="0" dirty="0">
              <a:solidFill>
                <a:schemeClr val="tx2"/>
              </a:solidFill>
              <a:latin typeface="Huawei Sans" panose="020C0503030203020204" pitchFamily="34" charset="0"/>
              <a:ea typeface="方正兰亭黑简体" panose="02000000000000000000" pitchFamily="2" charset="-122"/>
            </a:rPr>
            <a:t>openGauss </a:t>
          </a:r>
          <a:r>
            <a:rPr lang="zh-CN" altLang="en-US" sz="1200" baseline="0" dirty="0">
              <a:solidFill>
                <a:schemeClr val="tx2"/>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A3A3A3"/>
        </a:solidFill>
      </dgm:spPr>
      <dgm:t>
        <a:bodyPr/>
        <a:lstStyle/>
        <a:p>
          <a:pPr algn="l"/>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FFC000"/>
        </a:solidFill>
      </dgm:spPr>
      <dgm:t>
        <a:bodyPr/>
        <a:lstStyle/>
        <a:p>
          <a:pPr algn="l"/>
          <a:r>
            <a:rPr lang="en-US" altLang="en-US" sz="1200" baseline="0" dirty="0">
              <a:solidFill>
                <a:schemeClr val="tx2"/>
              </a:solidFill>
              <a:latin typeface="Huawei Sans" panose="020C0503030203020204" pitchFamily="34" charset="0"/>
              <a:ea typeface="方正兰亭黑简体" panose="02000000000000000000" pitchFamily="2" charset="-122"/>
            </a:rPr>
            <a:t>openGauss </a:t>
          </a:r>
          <a:r>
            <a:rPr lang="zh-CN" altLang="en-US" sz="1200" baseline="0" dirty="0">
              <a:solidFill>
                <a:schemeClr val="tx2"/>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A3A3A3"/>
        </a:solidFill>
      </dgm:spPr>
      <dgm:t>
        <a:bodyPr/>
        <a:lstStyle/>
        <a:p>
          <a:pPr algn="l"/>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FFC000"/>
        </a:solidFill>
      </dgm:spPr>
      <dgm:t>
        <a:bodyPr/>
        <a:lstStyle/>
        <a:p>
          <a:pPr algn="l"/>
          <a:r>
            <a:rPr lang="zh-CN" altLang="en-US" sz="1200" baseline="0" dirty="0">
              <a:solidFill>
                <a:schemeClr val="tx2"/>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A3A3A3"/>
        </a:solidFill>
      </dgm:spPr>
      <dgm:t>
        <a:bodyPr/>
        <a:lstStyle/>
        <a:p>
          <a:pPr algn="l"/>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A3A3A3"/>
        </a:solidFill>
      </dgm:spPr>
      <dgm:t>
        <a:bodyPr/>
        <a:lstStyle/>
        <a:p>
          <a:pPr algn="l"/>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FFC000"/>
        </a:solidFill>
      </dgm:spPr>
      <dgm:t>
        <a:bodyPr/>
        <a:lstStyle/>
        <a:p>
          <a:pPr algn="l"/>
          <a:r>
            <a:rPr lang="zh-CN" altLang="en-US" sz="1200" dirty="0">
              <a:solidFill>
                <a:schemeClr val="tx2"/>
              </a:solidFill>
            </a:rPr>
            <a:t>水分子模拟计算加速实践课</a:t>
          </a:r>
          <a:endParaRPr lang="zh-CN" altLang="en-US" sz="1200" baseline="0" dirty="0">
            <a:solidFill>
              <a:schemeClr val="tx2"/>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A3A3A3"/>
        </a:solidFill>
      </dgm:spPr>
      <dgm:t>
        <a:bodyPr/>
        <a:lstStyle/>
        <a:p>
          <a:pPr algn="l"/>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FFC000"/>
        </a:solidFill>
      </dgm:spPr>
      <dgm:t>
        <a:bodyPr/>
        <a:lstStyle/>
        <a:p>
          <a:pPr algn="l"/>
          <a:r>
            <a:rPr lang="zh-CN" altLang="en-US" sz="1200" dirty="0">
              <a:solidFill>
                <a:schemeClr val="tx2"/>
              </a:solidFill>
            </a:rPr>
            <a:t>水分子模拟计算加速实践课</a:t>
          </a:r>
          <a:endParaRPr lang="zh-CN" altLang="en-US" sz="1200" baseline="0" dirty="0">
            <a:solidFill>
              <a:schemeClr val="tx2"/>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FFC000"/>
        </a:solidFill>
      </dgm:spPr>
      <dgm:t>
        <a:bodyPr/>
        <a:lstStyle/>
        <a:p>
          <a:pPr algn="l"/>
          <a:r>
            <a:rPr lang="en-US" altLang="en-US" sz="1200" baseline="0" dirty="0">
              <a:solidFill>
                <a:schemeClr val="tx2"/>
              </a:solidFill>
              <a:latin typeface="Huawei Sans" panose="020C0503030203020204" pitchFamily="34" charset="0"/>
              <a:ea typeface="方正兰亭黑简体" panose="02000000000000000000" pitchFamily="2" charset="-122"/>
            </a:rPr>
            <a:t>openEuler</a:t>
          </a:r>
          <a:r>
            <a:rPr lang="zh-CN" altLang="en-US" sz="1200" baseline="0" dirty="0">
              <a:solidFill>
                <a:schemeClr val="tx2"/>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A3A3A3"/>
        </a:solidFill>
      </dgm:spPr>
      <dgm:t>
        <a:bodyPr/>
        <a:lstStyle/>
        <a:p>
          <a:pPr algn="l"/>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FFC000"/>
        </a:solidFill>
      </dgm:spPr>
      <dgm:t>
        <a:bodyPr/>
        <a:lstStyle/>
        <a:p>
          <a:pPr algn="l"/>
          <a:r>
            <a:rPr lang="en-US" altLang="en-US" sz="1200" baseline="0" dirty="0">
              <a:solidFill>
                <a:schemeClr val="tx2"/>
              </a:solidFill>
              <a:latin typeface="Huawei Sans" panose="020C0503030203020204" pitchFamily="34" charset="0"/>
              <a:ea typeface="方正兰亭黑简体" panose="02000000000000000000" pitchFamily="2" charset="-122"/>
            </a:rPr>
            <a:t>openEuler</a:t>
          </a:r>
          <a:r>
            <a:rPr lang="zh-CN" altLang="en-US" sz="1200" baseline="0" dirty="0">
              <a:solidFill>
                <a:schemeClr val="tx2"/>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A3A3A3"/>
        </a:solidFill>
      </dgm:spPr>
      <dgm:t>
        <a:bodyPr/>
        <a:lstStyle/>
        <a:p>
          <a:pPr algn="l"/>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FFC000"/>
        </a:solidFill>
      </dgm:spPr>
      <dgm:t>
        <a:bodyPr/>
        <a:lstStyle/>
        <a:p>
          <a:pPr algn="l"/>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1</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FFC000"/>
        </a:solidFill>
      </dgm:spPr>
      <dgm:t>
        <a:bodyPr/>
        <a:lstStyle/>
        <a:p>
          <a:pPr algn="l"/>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1</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gm:t>
    </dgm:pt>
    <dgm:pt modelId="{E41E85F6-603B-4BD2-8DA5-F1034A4176C4}" cxnId="{6912DD3D-E3AD-4A0D-81BF-FB573B1AC405}"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cxnId="{6912DD3D-E3AD-4A0D-81BF-FB573B1AC405}"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gm:t>
    </dgm:pt>
    <dgm:pt modelId="{E222B5F5-E01F-496A-9164-B774CE088B8D}" cxnId="{1FFF776C-3EA1-4F48-9CF8-23D6DF29C7FB}"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B50ABB24-AAED-4DE3-AB63-C6146219B809}" cxnId="{1FFF776C-3EA1-4F48-9CF8-23D6DF29C7FB}"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gm:t>
    </dgm:pt>
    <dgm:pt modelId="{6CBA0EE4-3F53-40F2-B43A-CA6E91FDEC49}" cxnId="{13593E32-71B4-42E0-8C6A-7B4FF0C917EC}" type="par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cxnId="{13593E32-71B4-42E0-8C6A-7B4FF0C917EC}" type="sibTrans">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0D2BBB1F-8D46-4688-92DA-45289A12E616}">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gm:t>
    </dgm:pt>
    <dgm:pt modelId="{838D8DFB-09F6-4FFA-BA95-D52D4C1EE2BF}" cxnId="{49A0505D-910E-451F-80AF-57635FE5489A}" type="par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583C2806-D064-458E-85F1-A02AED3DD82E}" cxnId="{49A0505D-910E-451F-80AF-57635FE5489A}" type="sibTrans">
      <dgm:prSet/>
      <dgm:spPr/>
      <dgm:t>
        <a:bodyPr/>
        <a:lstStyle/>
        <a:p>
          <a:endParaRPr lang="zh-CN" altLang="en-US" baseline="0">
            <a:latin typeface="Huawei Sans" panose="020C0503030203020204" pitchFamily="34" charset="0"/>
            <a:ea typeface="方正兰亭黑简体" panose="02000000000000000000" pitchFamily="2" charset="-122"/>
          </a:endParaRPr>
        </a:p>
      </dgm:t>
    </dgm:pt>
    <dgm:pt modelId="{10EA1F6F-C404-4767-9448-A92CDE967FAF}">
      <dgm:prSet phldrT="[文本]" custT="1"/>
      <dgm:spPr>
        <a:solidFill>
          <a:srgbClr val="FFC000"/>
        </a:solidFill>
      </dgm:spPr>
      <dgm:t>
        <a:bodyPr/>
        <a:lstStyle/>
        <a:p>
          <a:pPr algn="l"/>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2</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gm:t>
    </dgm:pt>
    <dgm:pt modelId="{9C1C83A0-2CA3-44C9-BAB6-257134F0779B}" cxnId="{8361E5DB-BB2D-41D6-B3C4-0453ACB26595}" type="par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6FFA6D38-846D-4BCE-B9D9-7BAFF4985C92}" cxnId="{8361E5DB-BB2D-41D6-B3C4-0453ACB26595}" type="sibTrans">
      <dgm:prSet/>
      <dgm:spPr/>
      <dgm:t>
        <a:bodyPr/>
        <a:lstStyle/>
        <a:p>
          <a:endParaRPr lang="en-US"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gm:t>
    </dgm:pt>
    <dgm:pt modelId="{0600D2E7-13A3-4964-A00F-6343AEC1451E}" cxnId="{67C2CD81-1E19-4801-9B05-1E6921546C25}" type="parTrans">
      <dgm:prSet/>
      <dgm:spPr/>
      <dgm:t>
        <a:bodyPr/>
        <a:lstStyle/>
        <a:p>
          <a:endParaRPr lang="zh-CN" altLang="en-US"/>
        </a:p>
      </dgm:t>
    </dgm:pt>
    <dgm:pt modelId="{1FC4F571-2ADD-42E0-99F4-41BF4426BF91}" cxnId="{67C2CD81-1E19-4801-9B05-1E6921546C25}" type="sibTrans">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6"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6" custScaleX="49082" custScaleY="38555">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6" custScaleX="44872" custScaleY="48414">
        <dgm:presLayoutVars>
          <dgm:bulletEnabled val="1"/>
        </dgm:presLayoutVars>
      </dgm:prSet>
      <dgm:spPr/>
    </dgm:pt>
    <dgm:pt modelId="{525FFB1F-2AE2-48F7-8F78-87FF148CA00B}" type="pres">
      <dgm:prSet presAssocID="{B50ABB24-AAED-4DE3-AB63-C6146219B809}" presName="parSpace" presStyleCnt="0"/>
      <dgm:spPr/>
    </dgm:pt>
    <dgm:pt modelId="{E8AEB136-B8E5-4C6C-863C-17EF84629109}" type="pres">
      <dgm:prSet presAssocID="{10EA1F6F-C404-4767-9448-A92CDE967FAF}" presName="parTxOnly" presStyleLbl="node1" presStyleIdx="3" presStyleCnt="6" custScaleX="32132" custScaleY="75132" custLinFactY="-100000" custLinFactNeighborX="11958" custLinFactNeighborY="-144842">
        <dgm:presLayoutVars>
          <dgm:bulletEnabled val="1"/>
        </dgm:presLayoutVars>
      </dgm:prSet>
      <dgm:spPr/>
    </dgm:pt>
    <dgm:pt modelId="{373A32EC-5633-4D72-BA84-658A8C922D6D}" type="pres">
      <dgm:prSet presAssocID="{6FFA6D38-846D-4BCE-B9D9-7BAFF4985C92}" presName="parSpace" presStyleCnt="0"/>
      <dgm:spPr/>
    </dgm:pt>
    <dgm:pt modelId="{216952D9-3DED-4145-857F-7BD5D51C8737}" type="pres">
      <dgm:prSet presAssocID="{2CB2BDFF-1236-4A15-9667-2C0C831ABCFD}" presName="parTxOnly" presStyleLbl="node1" presStyleIdx="4" presStyleCnt="6" custScaleX="63064" custScaleY="90909" custLinFactNeighborX="93542">
        <dgm:presLayoutVars>
          <dgm:bulletEnabled val="1"/>
        </dgm:presLayoutVars>
      </dgm:prSet>
      <dgm:spPr/>
    </dgm:pt>
    <dgm:pt modelId="{2DD2A84A-3694-4C55-B78F-BC1BD1ACF25F}" type="pres">
      <dgm:prSet presAssocID="{DAEE9A84-1DDB-4C5B-B9D0-F08C97F250E2}" presName="parSpace" presStyleCnt="0"/>
      <dgm:spPr/>
    </dgm:pt>
    <dgm:pt modelId="{ED4E812A-1519-44DE-A482-D3213A21BACE}" type="pres">
      <dgm:prSet presAssocID="{0D2BBB1F-8D46-4688-92DA-45289A12E616}" presName="parTxOnly" presStyleLbl="node1" presStyleIdx="5" presStyleCnt="6" custScaleX="31213" custScaleY="82128" custLinFactX="50713" custLinFactNeighborX="100000" custLinFactNeighborY="23250">
        <dgm:presLayoutVars>
          <dgm:bulletEnabled val="1"/>
        </dgm:presLayoutVars>
      </dgm:prSet>
      <dgm:spPr/>
    </dgm:pt>
  </dgm:ptLst>
  <dgm:cxnLst>
    <dgm:cxn modelId="{1F072418-CD28-487A-9D42-3C8F791F213D}" type="presOf" srcId="{10EA1F6F-C404-4767-9448-A92CDE967FAF}" destId="{E8AEB136-B8E5-4C6C-863C-17EF84629109}" srcOrd="0" destOrd="0" presId="urn:microsoft.com/office/officeart/2005/8/layout/hChevron3"/>
    <dgm:cxn modelId="{13593E32-71B4-42E0-8C6A-7B4FF0C917EC}" srcId="{766546AE-A5C1-44CA-9573-8BE4B28768AA}" destId="{2CB2BDFF-1236-4A15-9667-2C0C831ABCFD}" srcOrd="4"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49A0505D-910E-451F-80AF-57635FE5489A}" srcId="{766546AE-A5C1-44CA-9573-8BE4B28768AA}" destId="{0D2BBB1F-8D46-4688-92DA-45289A12E616}" srcOrd="5" destOrd="0" parTransId="{838D8DFB-09F6-4FFA-BA95-D52D4C1EE2BF}" sibTransId="{583C2806-D064-458E-85F1-A02AED3DD82E}"/>
    <dgm:cxn modelId="{1FFF776C-3EA1-4F48-9CF8-23D6DF29C7FB}" srcId="{766546AE-A5C1-44CA-9573-8BE4B28768AA}" destId="{2FE9ED3B-6F04-4E3B-A71F-0FB102A49EB9}" srcOrd="2" destOrd="0" parTransId="{E222B5F5-E01F-496A-9164-B774CE088B8D}" sibTransId="{B50ABB24-AAED-4DE3-AB63-C6146219B809}"/>
    <dgm:cxn modelId="{95FC5350-126A-4E52-A46C-18D4822EBB49}"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5048F89-49D0-4A2E-9B41-CB1EA991DC33}" type="presOf" srcId="{88D8D788-8C47-419F-BCE6-506C8BC5CDEE}" destId="{0F55E91D-9AD8-4EA9-B3D0-277C00FC667F}" srcOrd="0" destOrd="0" presId="urn:microsoft.com/office/officeart/2005/8/layout/hChevron3"/>
    <dgm:cxn modelId="{16291691-0D5E-48CB-BD8E-C95A0CA8AB1D}" type="presOf" srcId="{2CB2BDFF-1236-4A15-9667-2C0C831ABCFD}" destId="{216952D9-3DED-4145-857F-7BD5D51C8737}" srcOrd="0" destOrd="0" presId="urn:microsoft.com/office/officeart/2005/8/layout/hChevron3"/>
    <dgm:cxn modelId="{F2CAB2C9-51DE-454A-ABF4-87E554A60533}" type="presOf" srcId="{766546AE-A5C1-44CA-9573-8BE4B28768AA}" destId="{16882E3D-D068-4AFF-AA9A-9D452FF4BC5B}" srcOrd="0" destOrd="0" presId="urn:microsoft.com/office/officeart/2005/8/layout/hChevron3"/>
    <dgm:cxn modelId="{8361E5DB-BB2D-41D6-B3C4-0453ACB26595}" srcId="{766546AE-A5C1-44CA-9573-8BE4B28768AA}" destId="{10EA1F6F-C404-4767-9448-A92CDE967FAF}" srcOrd="3" destOrd="0" parTransId="{9C1C83A0-2CA3-44C9-BAB6-257134F0779B}" sibTransId="{6FFA6D38-846D-4BCE-B9D9-7BAFF4985C92}"/>
    <dgm:cxn modelId="{11E1A8E6-3DBF-4941-A4D9-8D56F32FF988}" type="presOf" srcId="{2FE9ED3B-6F04-4E3B-A71F-0FB102A49EB9}" destId="{F7EDA5B0-A6B0-42B9-AAD2-7B53EF670864}" srcOrd="0" destOrd="0" presId="urn:microsoft.com/office/officeart/2005/8/layout/hChevron3"/>
    <dgm:cxn modelId="{E83DEDE8-C7D2-48F7-BF59-20DD8C3943B7}" type="presOf" srcId="{0D2BBB1F-8D46-4688-92DA-45289A12E616}" destId="{ED4E812A-1519-44DE-A482-D3213A21BACE}" srcOrd="0" destOrd="0" presId="urn:microsoft.com/office/officeart/2005/8/layout/hChevron3"/>
    <dgm:cxn modelId="{4703FD0B-FB66-4E92-ABEC-B17128903105}" type="presParOf" srcId="{16882E3D-D068-4AFF-AA9A-9D452FF4BC5B}" destId="{0F55E91D-9AD8-4EA9-B3D0-277C00FC667F}" srcOrd="0" destOrd="0" presId="urn:microsoft.com/office/officeart/2005/8/layout/hChevron3"/>
    <dgm:cxn modelId="{FE996565-5DA9-4421-A19D-CEFEC853A923}" type="presParOf" srcId="{16882E3D-D068-4AFF-AA9A-9D452FF4BC5B}" destId="{8EF01D41-125A-4F3B-8709-49967329E06B}" srcOrd="1" destOrd="0" presId="urn:microsoft.com/office/officeart/2005/8/layout/hChevron3"/>
    <dgm:cxn modelId="{921C6799-42E6-4E6A-9CFE-D0A7810B1947}" type="presParOf" srcId="{16882E3D-D068-4AFF-AA9A-9D452FF4BC5B}" destId="{74E02784-01EA-46A2-8E4A-C685051D4001}" srcOrd="2" destOrd="0" presId="urn:microsoft.com/office/officeart/2005/8/layout/hChevron3"/>
    <dgm:cxn modelId="{1174D8D5-1D6C-4A98-9ECE-92E190893C53}" type="presParOf" srcId="{16882E3D-D068-4AFF-AA9A-9D452FF4BC5B}" destId="{9DD3DCAB-9968-49D3-856E-1E7901AA37FE}" srcOrd="3" destOrd="0" presId="urn:microsoft.com/office/officeart/2005/8/layout/hChevron3"/>
    <dgm:cxn modelId="{265FC13A-46FF-4E7F-B8A0-0CB5341717D8}" type="presParOf" srcId="{16882E3D-D068-4AFF-AA9A-9D452FF4BC5B}" destId="{F7EDA5B0-A6B0-42B9-AAD2-7B53EF670864}" srcOrd="4" destOrd="0" presId="urn:microsoft.com/office/officeart/2005/8/layout/hChevron3"/>
    <dgm:cxn modelId="{D1C26378-6FFD-41B0-9846-81B4B82D6C23}" type="presParOf" srcId="{16882E3D-D068-4AFF-AA9A-9D452FF4BC5B}" destId="{525FFB1F-2AE2-48F7-8F78-87FF148CA00B}" srcOrd="5" destOrd="0" presId="urn:microsoft.com/office/officeart/2005/8/layout/hChevron3"/>
    <dgm:cxn modelId="{8BBFCAE0-0847-446E-959E-78BF378B4284}" type="presParOf" srcId="{16882E3D-D068-4AFF-AA9A-9D452FF4BC5B}" destId="{E8AEB136-B8E5-4C6C-863C-17EF84629109}" srcOrd="6" destOrd="0" presId="urn:microsoft.com/office/officeart/2005/8/layout/hChevron3"/>
    <dgm:cxn modelId="{68F3E3F7-09EE-491B-8303-073615343723}" type="presParOf" srcId="{16882E3D-D068-4AFF-AA9A-9D452FF4BC5B}" destId="{373A32EC-5633-4D72-BA84-658A8C922D6D}" srcOrd="7" destOrd="0" presId="urn:microsoft.com/office/officeart/2005/8/layout/hChevron3"/>
    <dgm:cxn modelId="{75D7CB6E-E4D7-4DD1-AA7C-B53DA2D4507D}" type="presParOf" srcId="{16882E3D-D068-4AFF-AA9A-9D452FF4BC5B}" destId="{216952D9-3DED-4145-857F-7BD5D51C8737}" srcOrd="8" destOrd="0" presId="urn:microsoft.com/office/officeart/2005/8/layout/hChevron3"/>
    <dgm:cxn modelId="{D7139CBF-FA75-407F-90AC-CE11435B059D}" type="presParOf" srcId="{16882E3D-D068-4AFF-AA9A-9D452FF4BC5B}" destId="{2DD2A84A-3694-4C55-B78F-BC1BD1ACF25F}" srcOrd="9" destOrd="0" presId="urn:microsoft.com/office/officeart/2005/8/layout/hChevron3"/>
    <dgm:cxn modelId="{6EEB284F-C8A7-44FE-87C0-0E4CC5A1ABE5}" type="presParOf" srcId="{16882E3D-D068-4AFF-AA9A-9D452FF4BC5B}" destId="{ED4E812A-1519-44DE-A482-D3213A21BACE}" srcOrd="10" destOrd="0" presId="urn:microsoft.com/office/officeart/2005/8/layout/hChevron3"/>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2"/>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2</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3</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3</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2"/>
              </a:solidFill>
              <a:latin typeface="Huawei Sans" panose="020C0503030203020204" pitchFamily="34" charset="0"/>
              <a:ea typeface="方正兰亭黑简体" panose="02000000000000000000" pitchFamily="2" charset="-122"/>
            </a:rPr>
            <a:t>openGauss AI</a:t>
          </a:r>
          <a:r>
            <a:rPr lang="zh-CN" altLang="en-US" sz="1200" baseline="0" dirty="0">
              <a:solidFill>
                <a:schemeClr val="tx2"/>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2"/>
              </a:solidFill>
              <a:latin typeface="Huawei Sans" panose="020C0503030203020204" pitchFamily="34" charset="0"/>
              <a:ea typeface="方正兰亭黑简体" panose="02000000000000000000" pitchFamily="2" charset="-122"/>
            </a:rPr>
            <a:t>openGauss AI</a:t>
          </a:r>
          <a:r>
            <a:rPr lang="zh-CN" altLang="en-US" sz="1200" baseline="0" dirty="0">
              <a:solidFill>
                <a:schemeClr val="tx2"/>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1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2"/>
              </a:solidFill>
              <a:latin typeface="Huawei Sans" panose="020C0503030203020204" pitchFamily="34" charset="0"/>
              <a:ea typeface="方正兰亭黑简体" panose="02000000000000000000" pitchFamily="2" charset="-122"/>
            </a:rPr>
            <a:t>openGauss </a:t>
          </a:r>
          <a:r>
            <a:rPr lang="zh-CN" altLang="en-US" sz="1200" baseline="0" dirty="0">
              <a:solidFill>
                <a:schemeClr val="tx2"/>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1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2"/>
              </a:solidFill>
              <a:latin typeface="Huawei Sans" panose="020C0503030203020204" pitchFamily="34" charset="0"/>
              <a:ea typeface="方正兰亭黑简体" panose="02000000000000000000" pitchFamily="2" charset="-122"/>
            </a:rPr>
            <a:t>openGauss </a:t>
          </a:r>
          <a:r>
            <a:rPr lang="zh-CN" altLang="en-US" sz="1200" baseline="0" dirty="0">
              <a:solidFill>
                <a:schemeClr val="tx2"/>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2"/>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2"/>
              </a:solidFill>
            </a:rPr>
            <a:t>水分子模拟计算加速实践课</a:t>
          </a:r>
          <a:endParaRPr lang="zh-CN" altLang="en-US" sz="1200" baseline="0" dirty="0">
            <a:solidFill>
              <a:schemeClr val="tx2"/>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2"/>
              </a:solidFill>
            </a:rPr>
            <a:t>水分子模拟计算加速实践课</a:t>
          </a:r>
          <a:endParaRPr lang="zh-CN" altLang="en-US" sz="1200" baseline="0" dirty="0">
            <a:solidFill>
              <a:schemeClr val="tx2"/>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2"/>
              </a:solidFill>
              <a:latin typeface="Huawei Sans" panose="020C0503030203020204" pitchFamily="34" charset="0"/>
              <a:ea typeface="方正兰亭黑简体" panose="02000000000000000000" pitchFamily="2" charset="-122"/>
            </a:rPr>
            <a:t>openEuler</a:t>
          </a:r>
          <a:r>
            <a:rPr lang="zh-CN" altLang="en-US" sz="1200" baseline="0" dirty="0">
              <a:solidFill>
                <a:schemeClr val="tx2"/>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2"/>
              </a:solidFill>
              <a:latin typeface="Huawei Sans" panose="020C0503030203020204" pitchFamily="34" charset="0"/>
              <a:ea typeface="方正兰亭黑简体" panose="02000000000000000000" pitchFamily="2" charset="-122"/>
            </a:rPr>
            <a:t>openEuler</a:t>
          </a:r>
          <a:r>
            <a:rPr lang="zh-CN" altLang="en-US" sz="1200" baseline="0" dirty="0">
              <a:solidFill>
                <a:schemeClr val="tx2"/>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rgbClr val="1D1D1A"/>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rgbClr val="1D1D1A"/>
              </a:solidFill>
              <a:latin typeface="Huawei Sans" panose="020C0503030203020204" pitchFamily="34" charset="0"/>
              <a:ea typeface="方正兰亭黑简体" panose="02000000000000000000" pitchFamily="2" charset="-122"/>
              <a:cs typeface="+mn-cs"/>
            </a:rPr>
            <a:t>特性实验</a:t>
          </a: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1</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1</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2196762" cy="212086"/>
        <a:chOff x="0" y="0"/>
        <a:chExt cx="12196762" cy="212086"/>
      </a:xfrm>
    </dsp:grpSpPr>
    <dsp:sp modelId="{0F55E91D-9AD8-4EA9-B3D0-277C00FC667F}">
      <dsp:nvSpPr>
        <dsp:cNvPr id="3" name="五边形 2"/>
        <dsp:cNvSpPr/>
      </dsp:nvSpPr>
      <dsp:spPr bwMode="white">
        <a:xfrm>
          <a:off x="0" y="0"/>
          <a:ext cx="2439352" cy="212086"/>
        </a:xfrm>
        <a:prstGeom prst="homePlate">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64008"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baseline="0" dirty="0">
              <a:solidFill>
                <a:schemeClr val="tx1"/>
              </a:solidFill>
              <a:latin typeface="Huawei Sans" panose="020C0503030203020204" pitchFamily="34" charset="0"/>
              <a:ea typeface="方正兰亭黑简体" panose="02000000000000000000" pitchFamily="2" charset="-122"/>
            </a:rPr>
            <a:t>基于鲲鹏的即时交流平台开发及调优</a:t>
          </a:r>
        </a:p>
      </dsp:txBody>
      <dsp:txXfrm>
        <a:off x="0" y="0"/>
        <a:ext cx="2439352" cy="212086"/>
      </dsp:txXfrm>
    </dsp:sp>
    <dsp:sp modelId="{74E02784-01EA-46A2-8E4A-C685051D4001}">
      <dsp:nvSpPr>
        <dsp:cNvPr id="4" name="燕尾形 3"/>
        <dsp:cNvSpPr/>
      </dsp:nvSpPr>
      <dsp:spPr bwMode="white">
        <a:xfrm>
          <a:off x="1951482"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1200" dirty="0">
              <a:solidFill>
                <a:schemeClr val="tx1"/>
              </a:solidFill>
            </a:rPr>
            <a:t>水分子模拟计算加速实践课</a:t>
          </a:r>
          <a:endParaRPr lang="zh-CN" altLang="en-US" sz="1200" baseline="0" dirty="0">
            <a:solidFill>
              <a:schemeClr val="tx1"/>
            </a:solidFill>
            <a:latin typeface="Huawei Sans" panose="020C0503030203020204" pitchFamily="34" charset="0"/>
            <a:ea typeface="方正兰亭黑简体" panose="02000000000000000000" pitchFamily="2" charset="-122"/>
          </a:endParaRPr>
        </a:p>
      </dsp:txBody>
      <dsp:txXfrm>
        <a:off x="1951482" y="0"/>
        <a:ext cx="2439352" cy="212086"/>
      </dsp:txXfrm>
    </dsp:sp>
    <dsp:sp modelId="{F7EDA5B0-A6B0-42B9-AAD2-7B53EF670864}">
      <dsp:nvSpPr>
        <dsp:cNvPr id="5" name="燕尾形 4"/>
        <dsp:cNvSpPr/>
      </dsp:nvSpPr>
      <dsp:spPr bwMode="white">
        <a:xfrm>
          <a:off x="39029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openEuler</a:t>
          </a:r>
          <a:r>
            <a:rPr lang="zh-CN" altLang="en-US" sz="1200" baseline="0" dirty="0">
              <a:solidFill>
                <a:schemeClr val="tx1"/>
              </a:solidFill>
              <a:latin typeface="Huawei Sans" panose="020C0503030203020204" pitchFamily="34" charset="0"/>
              <a:ea typeface="方正兰亭黑简体" panose="02000000000000000000" pitchFamily="2" charset="-122"/>
            </a:rPr>
            <a:t>开源创新实践课</a:t>
          </a:r>
        </a:p>
      </dsp:txBody>
      <dsp:txXfrm>
        <a:off x="3902964" y="0"/>
        <a:ext cx="2439352" cy="212086"/>
      </dsp:txXfrm>
    </dsp:sp>
    <dsp:sp modelId="{E8AEB136-B8E5-4C6C-863C-17EF84629109}">
      <dsp:nvSpPr>
        <dsp:cNvPr id="6" name="燕尾形 5"/>
        <dsp:cNvSpPr/>
      </dsp:nvSpPr>
      <dsp:spPr bwMode="white">
        <a:xfrm>
          <a:off x="5796106" y="0"/>
          <a:ext cx="2439352" cy="212086"/>
        </a:xfrm>
        <a:prstGeom prst="chevron">
          <a:avLst/>
        </a:prstGeom>
        <a:solidFill>
          <a:srgbClr val="FFC000"/>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zh-CN" sz="1200" kern="1200" baseline="0" dirty="0" err="1">
              <a:solidFill>
                <a:schemeClr val="tx2"/>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cs"/>
            </a:rPr>
            <a:t>特性实验</a:t>
          </a:r>
          <a:r>
            <a:rPr lang="en-US" altLang="zh-CN" sz="1200" kern="1200" baseline="0" dirty="0">
              <a:solidFill>
                <a:schemeClr val="tx2"/>
              </a:solidFill>
              <a:latin typeface="Huawei Sans" panose="020C0503030203020204" pitchFamily="34" charset="0"/>
              <a:ea typeface="方正兰亭黑简体" panose="02000000000000000000" pitchFamily="2" charset="-122"/>
              <a:cs typeface="+mn-cs"/>
            </a:rPr>
            <a:t>2</a:t>
          </a:r>
          <a:endParaRPr lang="zh-CN" altLang="en-US" sz="1200" kern="1200" baseline="0" dirty="0">
            <a:solidFill>
              <a:schemeClr val="tx2"/>
            </a:solidFill>
            <a:latin typeface="Huawei Sans" panose="020C0503030203020204" pitchFamily="34" charset="0"/>
            <a:ea typeface="方正兰亭黑简体" panose="02000000000000000000" pitchFamily="2" charset="-122"/>
            <a:cs typeface="+mn-cs"/>
          </a:endParaRPr>
        </a:p>
      </dsp:txBody>
      <dsp:txXfrm>
        <a:off x="5796106" y="0"/>
        <a:ext cx="2439352" cy="212086"/>
      </dsp:txXfrm>
    </dsp:sp>
    <dsp:sp modelId="{216952D9-3DED-4145-857F-7BD5D51C8737}">
      <dsp:nvSpPr>
        <dsp:cNvPr id="7" name="燕尾形 6"/>
        <dsp:cNvSpPr/>
      </dsp:nvSpPr>
      <dsp:spPr bwMode="white">
        <a:xfrm>
          <a:off x="7349564"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AI</a:t>
          </a:r>
          <a:r>
            <a:rPr lang="zh-CN" altLang="en-US" sz="1200" baseline="0" dirty="0">
              <a:solidFill>
                <a:schemeClr val="tx1"/>
              </a:solidFill>
              <a:latin typeface="Huawei Sans" panose="020C0503030203020204" pitchFamily="34" charset="0"/>
              <a:ea typeface="方正兰亭黑简体" panose="02000000000000000000" pitchFamily="2" charset="-122"/>
            </a:rPr>
            <a:t>特性创新实践课</a:t>
          </a:r>
        </a:p>
      </dsp:txBody>
      <dsp:txXfrm>
        <a:off x="7349564" y="0"/>
        <a:ext cx="2439352" cy="212086"/>
      </dsp:txXfrm>
    </dsp:sp>
    <dsp:sp modelId="{ED4E812A-1519-44DE-A482-D3213A21BACE}">
      <dsp:nvSpPr>
        <dsp:cNvPr id="8" name="燕尾形 7"/>
        <dsp:cNvSpPr/>
      </dsp:nvSpPr>
      <dsp:spPr bwMode="white">
        <a:xfrm>
          <a:off x="9757410" y="0"/>
          <a:ext cx="2439352" cy="212086"/>
        </a:xfrm>
        <a:prstGeom prst="chevron">
          <a:avLst/>
        </a:prstGeom>
        <a:solidFill>
          <a:srgbClr val="A3A3A3"/>
        </a:solidFill>
      </dsp:spPr>
      <dsp:style>
        <a:lnRef idx="2">
          <a:schemeClr val="lt1"/>
        </a:lnRef>
        <a:fillRef idx="1">
          <a:schemeClr val="accent1"/>
        </a:fillRef>
        <a:effectRef idx="0">
          <a:scrgbClr r="0" g="0" b="0"/>
        </a:effectRef>
        <a:fontRef idx="minor">
          <a:schemeClr val="lt1"/>
        </a:fontRef>
      </dsp:style>
      <dsp:txBody>
        <a:bodyPr lIns="48006" tIns="32004" rIns="16002" bIns="32004"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en-US" altLang="en-US" sz="1200" baseline="0" dirty="0">
              <a:solidFill>
                <a:schemeClr val="tx1"/>
              </a:solidFill>
              <a:latin typeface="Huawei Sans" panose="020C0503030203020204" pitchFamily="34" charset="0"/>
              <a:ea typeface="方正兰亭黑简体" panose="02000000000000000000" pitchFamily="2" charset="-122"/>
            </a:rPr>
            <a:t>openGauss </a:t>
          </a:r>
          <a:r>
            <a:rPr lang="zh-CN" altLang="en-US" sz="1200" baseline="0" dirty="0">
              <a:solidFill>
                <a:schemeClr val="tx1"/>
              </a:solidFill>
              <a:latin typeface="Huawei Sans" panose="020C0503030203020204" pitchFamily="34" charset="0"/>
              <a:ea typeface="方正兰亭黑简体" panose="02000000000000000000" pitchFamily="2" charset="-122"/>
            </a:rPr>
            <a:t>安全体系实践课</a:t>
          </a:r>
        </a:p>
      </dsp:txBody>
      <dsp:txXfrm>
        <a:off x="9757410" y="0"/>
        <a:ext cx="2439352" cy="212086"/>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type="homePlate"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type="chevron" r:blip="" rot="180">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type="homePlate"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type="chevron" r:blip="" rot="180">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0"/>
            <a:ext cx="2949099" cy="498693"/>
          </a:xfrm>
          <a:prstGeom prst="rect">
            <a:avLst/>
          </a:prstGeom>
        </p:spPr>
        <p:txBody>
          <a:bodyPr vert="horz" lIns="91440" tIns="45720" rIns="91440" bIns="45720" rtlCol="0"/>
          <a:lstStyle>
            <a:lvl1pPr algn="r">
              <a:defRPr sz="1200"/>
            </a:lvl1pPr>
          </a:lstStyle>
          <a:p>
            <a:fld id="{E8CF71B8-DF2A-2E41-BE66-2E18A767DA8A}" type="datetimeFigureOut">
              <a:rPr lang="en-US" smtClean="0"/>
            </a:fld>
            <a:endParaRPr lang="en-US" dirty="0"/>
          </a:p>
        </p:txBody>
      </p:sp>
      <p:sp>
        <p:nvSpPr>
          <p:cNvPr id="4" name="Footer Placeholder 3"/>
          <p:cNvSpPr>
            <a:spLocks noGrp="1"/>
          </p:cNvSpPr>
          <p:nvPr>
            <p:ph type="ftr" sz="quarter" idx="2"/>
          </p:nvPr>
        </p:nvSpPr>
        <p:spPr>
          <a:xfrm>
            <a:off x="0" y="9440647"/>
            <a:ext cx="2949099" cy="49869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0647"/>
            <a:ext cx="2949099" cy="498692"/>
          </a:xfrm>
          <a:prstGeom prst="rect">
            <a:avLst/>
          </a:prstGeom>
        </p:spPr>
        <p:txBody>
          <a:bodyPr vert="horz" lIns="91440" tIns="45720" rIns="91440" bIns="45720" rtlCol="0" anchor="b"/>
          <a:lstStyle>
            <a:lvl1pPr algn="r">
              <a:defRPr sz="1200"/>
            </a:lvl1pPr>
          </a:lstStyle>
          <a:p>
            <a:fld id="{A35F0CC5-85BE-A64A-BD47-54C66F7E93E3}" type="slidenum">
              <a:rPr lang="en-US" smtClean="0"/>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0"/>
            <a:ext cx="2949099" cy="498693"/>
          </a:xfrm>
          <a:prstGeom prst="rect">
            <a:avLst/>
          </a:prstGeom>
        </p:spPr>
        <p:txBody>
          <a:bodyPr vert="horz" lIns="91440" tIns="45720" rIns="91440" bIns="45720" rtlCol="0"/>
          <a:lstStyle>
            <a:lvl1pPr algn="r">
              <a:defRPr sz="1200"/>
            </a:lvl1pPr>
          </a:lstStyle>
          <a:p>
            <a:fld id="{0DD60A27-BF12-6744-9E93-932A0E34D8BB}" type="datetimeFigureOut">
              <a:rPr lang="en-US" smtClean="0"/>
            </a:fld>
            <a:endParaRPr lang="en-US" dirty="0"/>
          </a:p>
        </p:txBody>
      </p:sp>
      <p:sp>
        <p:nvSpPr>
          <p:cNvPr id="4" name="Slide Image Placeholder 3"/>
          <p:cNvSpPr>
            <a:spLocks noGrp="1" noRot="1" noChangeAspect="1"/>
          </p:cNvSpPr>
          <p:nvPr>
            <p:ph type="sldImg" idx="2"/>
          </p:nvPr>
        </p:nvSpPr>
        <p:spPr>
          <a:xfrm>
            <a:off x="420688" y="1243013"/>
            <a:ext cx="5964237" cy="33543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3307"/>
            <a:ext cx="5444490" cy="3913614"/>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9440647"/>
            <a:ext cx="2949099" cy="49869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0647"/>
            <a:ext cx="2949099" cy="498692"/>
          </a:xfrm>
          <a:prstGeom prst="rect">
            <a:avLst/>
          </a:prstGeom>
        </p:spPr>
        <p:txBody>
          <a:bodyPr vert="horz" lIns="91440" tIns="45720" rIns="91440" bIns="45720" rtlCol="0" anchor="b"/>
          <a:lstStyle>
            <a:lvl1pPr algn="r">
              <a:defRPr sz="1200"/>
            </a:lvl1pPr>
          </a:lstStyle>
          <a:p>
            <a:fld id="{F07326F3-4732-B74B-9C70-D0992466E499}" type="slidenum">
              <a:rPr lang="en-US" smtClean="0"/>
            </a:fld>
            <a:endParaRPr lang="en-US" dirty="0"/>
          </a:p>
        </p:txBody>
      </p:sp>
      <p:sp>
        <p:nvSpPr>
          <p:cNvPr id="8" name="矩形 7"/>
          <p:cNvSpPr/>
          <p:nvPr/>
        </p:nvSpPr>
        <p:spPr>
          <a:xfrm>
            <a:off x="680562" y="1242417"/>
            <a:ext cx="5444490" cy="335452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835" algn="l" defTabSz="1219200" rtl="0" eaLnBrk="1" latinLnBrk="0" hangingPunct="1">
      <a:defRPr sz="1600" kern="1200">
        <a:solidFill>
          <a:schemeClr val="tx1"/>
        </a:solidFill>
        <a:latin typeface="+mn-lt"/>
        <a:ea typeface="+mn-ea"/>
        <a:cs typeface="+mn-cs"/>
      </a:defRPr>
    </a:lvl8pPr>
    <a:lvl9pPr marL="487743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开场自我介绍</a:t>
            </a:r>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eaLnBrk="1" hangingPunct="1">
              <a:buClr>
                <a:srgbClr val="FF0000"/>
              </a:buClr>
              <a:buFont typeface="Wingdings" panose="05000000000000000000" pitchFamily="2" charset="2"/>
              <a:buNone/>
            </a:pP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F07326F3-4732-B74B-9C70-D0992466E499}"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600" kern="1200" dirty="0">
                <a:solidFill>
                  <a:schemeClr val="tx1"/>
                </a:solidFill>
                <a:effectLst/>
                <a:latin typeface="+mn-lt"/>
                <a:ea typeface="+mn-ea"/>
                <a:cs typeface="+mn-cs"/>
              </a:rPr>
              <a:t>云与</a:t>
            </a:r>
            <a:r>
              <a:rPr lang="zh-CN" altLang="zh-CN" sz="1600" kern="1200" dirty="0">
                <a:solidFill>
                  <a:schemeClr val="tx1"/>
                </a:solidFill>
                <a:effectLst/>
                <a:latin typeface="+mn-lt"/>
                <a:ea typeface="+mn-ea"/>
                <a:cs typeface="+mn-cs"/>
              </a:rPr>
              <a:t>计算产业</a:t>
            </a:r>
            <a:r>
              <a:rPr lang="zh-CN" altLang="en-US" sz="1600" kern="1200" dirty="0">
                <a:solidFill>
                  <a:schemeClr val="tx1"/>
                </a:solidFill>
                <a:effectLst/>
                <a:latin typeface="+mn-lt"/>
                <a:ea typeface="+mn-ea"/>
                <a:cs typeface="+mn-cs"/>
              </a:rPr>
              <a:t>是一个开放的生态系统</a:t>
            </a:r>
            <a:r>
              <a:rPr lang="zh-CN" altLang="zh-CN" sz="1600" kern="1200" dirty="0">
                <a:solidFill>
                  <a:schemeClr val="tx1"/>
                </a:solidFill>
                <a:effectLst/>
                <a:latin typeface="+mn-lt"/>
                <a:ea typeface="+mn-ea"/>
                <a:cs typeface="+mn-cs"/>
              </a:rPr>
              <a:t>，</a:t>
            </a:r>
            <a:r>
              <a:rPr lang="zh-CN" altLang="en-US" sz="1600" kern="1200" dirty="0">
                <a:solidFill>
                  <a:schemeClr val="tx1"/>
                </a:solidFill>
                <a:effectLst/>
                <a:latin typeface="+mn-lt"/>
                <a:ea typeface="+mn-ea"/>
                <a:cs typeface="+mn-cs"/>
              </a:rPr>
              <a:t>华为致力于</a:t>
            </a:r>
            <a:r>
              <a:rPr lang="zh-CN" altLang="zh-CN" sz="1600" kern="1200" dirty="0">
                <a:solidFill>
                  <a:schemeClr val="tx1"/>
                </a:solidFill>
                <a:effectLst/>
                <a:latin typeface="+mn-lt"/>
                <a:ea typeface="+mn-ea"/>
                <a:cs typeface="+mn-cs"/>
              </a:rPr>
              <a:t>通过“</a:t>
            </a:r>
            <a:r>
              <a:rPr lang="zh-CN" altLang="zh-CN" sz="1600" b="1" kern="1200" dirty="0">
                <a:solidFill>
                  <a:schemeClr val="tx1"/>
                </a:solidFill>
                <a:effectLst/>
                <a:latin typeface="+mn-lt"/>
                <a:ea typeface="+mn-ea"/>
                <a:cs typeface="+mn-cs"/>
              </a:rPr>
              <a:t>硬件开放</a:t>
            </a:r>
            <a:r>
              <a:rPr lang="zh-CN" altLang="zh-CN" sz="1600" kern="1200" dirty="0">
                <a:solidFill>
                  <a:schemeClr val="tx1"/>
                </a:solidFill>
                <a:effectLst/>
                <a:latin typeface="+mn-lt"/>
                <a:ea typeface="+mn-ea"/>
                <a:cs typeface="+mn-cs"/>
              </a:rPr>
              <a:t>、</a:t>
            </a:r>
            <a:r>
              <a:rPr lang="zh-CN" altLang="zh-CN" sz="1600" b="1" kern="1200" dirty="0">
                <a:solidFill>
                  <a:schemeClr val="tx1"/>
                </a:solidFill>
                <a:effectLst/>
                <a:latin typeface="+mn-lt"/>
                <a:ea typeface="+mn-ea"/>
                <a:cs typeface="+mn-cs"/>
              </a:rPr>
              <a:t>软件开源</a:t>
            </a:r>
            <a:r>
              <a:rPr lang="zh-CN" altLang="zh-CN" sz="1600" kern="1200" dirty="0">
                <a:solidFill>
                  <a:schemeClr val="tx1"/>
                </a:solidFill>
                <a:effectLst/>
                <a:latin typeface="+mn-lt"/>
                <a:ea typeface="+mn-ea"/>
                <a:cs typeface="+mn-cs"/>
              </a:rPr>
              <a:t>、</a:t>
            </a:r>
            <a:r>
              <a:rPr lang="zh-CN" altLang="zh-CN" sz="1600" b="1" kern="1200" dirty="0">
                <a:solidFill>
                  <a:schemeClr val="tx1"/>
                </a:solidFill>
                <a:effectLst/>
                <a:latin typeface="+mn-lt"/>
                <a:ea typeface="+mn-ea"/>
                <a:cs typeface="+mn-cs"/>
              </a:rPr>
              <a:t>使能伙伴</a:t>
            </a:r>
            <a:r>
              <a:rPr lang="zh-CN" altLang="zh-CN" sz="1600" kern="1200" dirty="0">
                <a:solidFill>
                  <a:schemeClr val="tx1"/>
                </a:solidFill>
                <a:effectLst/>
                <a:latin typeface="+mn-lt"/>
                <a:ea typeface="+mn-ea"/>
                <a:cs typeface="+mn-cs"/>
              </a:rPr>
              <a:t>”来推动产业的发展。</a:t>
            </a:r>
            <a:endParaRPr lang="zh-CN" altLang="zh-CN" sz="1600" kern="1200" dirty="0">
              <a:solidFill>
                <a:schemeClr val="tx1"/>
              </a:solidFill>
              <a:effectLst/>
              <a:latin typeface="+mn-lt"/>
              <a:ea typeface="+mn-ea"/>
              <a:cs typeface="+mn-cs"/>
            </a:endParaRPr>
          </a:p>
          <a:p>
            <a:pPr marL="285750" lvl="0" indent="-285750">
              <a:buFont typeface="Wingdings" panose="05000000000000000000" pitchFamily="2" charset="2"/>
              <a:buChar char="l"/>
            </a:pPr>
            <a:r>
              <a:rPr lang="zh-CN" altLang="zh-CN" sz="1600" kern="1200" dirty="0">
                <a:solidFill>
                  <a:schemeClr val="tx1"/>
                </a:solidFill>
                <a:effectLst/>
                <a:latin typeface="+mn-lt"/>
                <a:ea typeface="+mn-ea"/>
                <a:cs typeface="+mn-cs"/>
              </a:rPr>
              <a:t>华为聚焦计算架构创新，处理器的研发，以及华为云的服务。</a:t>
            </a:r>
            <a:endParaRPr lang="zh-CN" altLang="zh-CN" sz="1600" kern="1200" dirty="0">
              <a:solidFill>
                <a:schemeClr val="tx1"/>
              </a:solidFill>
              <a:effectLst/>
              <a:latin typeface="+mn-lt"/>
              <a:ea typeface="+mn-ea"/>
              <a:cs typeface="+mn-cs"/>
            </a:endParaRPr>
          </a:p>
          <a:p>
            <a:pPr marL="285750" lvl="0" indent="-285750">
              <a:buFont typeface="Wingdings" panose="05000000000000000000" pitchFamily="2" charset="2"/>
              <a:buChar char="l"/>
            </a:pPr>
            <a:r>
              <a:rPr lang="zh-CN" altLang="zh-CN" sz="1600" kern="1200" dirty="0">
                <a:solidFill>
                  <a:schemeClr val="tx1"/>
                </a:solidFill>
                <a:effectLst/>
                <a:latin typeface="+mn-lt"/>
                <a:ea typeface="+mn-ea"/>
                <a:cs typeface="+mn-cs"/>
              </a:rPr>
              <a:t>华为利用自己的硬件能力，对外提供主板</a:t>
            </a:r>
            <a:r>
              <a:rPr lang="en-US" altLang="zh-CN" sz="1600" kern="1200" dirty="0">
                <a:solidFill>
                  <a:schemeClr val="tx1"/>
                </a:solidFill>
                <a:effectLst/>
                <a:latin typeface="+mn-lt"/>
                <a:ea typeface="+mn-ea"/>
                <a:cs typeface="+mn-cs"/>
              </a:rPr>
              <a:t>/SSD/</a:t>
            </a:r>
            <a:r>
              <a:rPr lang="zh-CN" altLang="zh-CN" sz="1600" kern="1200" dirty="0">
                <a:solidFill>
                  <a:schemeClr val="tx1"/>
                </a:solidFill>
                <a:effectLst/>
                <a:latin typeface="+mn-lt"/>
                <a:ea typeface="+mn-ea"/>
                <a:cs typeface="+mn-cs"/>
              </a:rPr>
              <a:t>网卡</a:t>
            </a:r>
            <a:r>
              <a:rPr lang="en-US" altLang="zh-CN" sz="1600" kern="1200" dirty="0">
                <a:solidFill>
                  <a:schemeClr val="tx1"/>
                </a:solidFill>
                <a:effectLst/>
                <a:latin typeface="+mn-lt"/>
                <a:ea typeface="+mn-ea"/>
                <a:cs typeface="+mn-cs"/>
              </a:rPr>
              <a:t>/RAID</a:t>
            </a:r>
            <a:r>
              <a:rPr lang="zh-CN" altLang="zh-CN" sz="1600" kern="1200" dirty="0">
                <a:solidFill>
                  <a:schemeClr val="tx1"/>
                </a:solidFill>
                <a:effectLst/>
                <a:latin typeface="+mn-lt"/>
                <a:ea typeface="+mn-ea"/>
                <a:cs typeface="+mn-cs"/>
              </a:rPr>
              <a:t>卡</a:t>
            </a:r>
            <a:r>
              <a:rPr lang="en-US" altLang="zh-CN" sz="1600" kern="1200" dirty="0">
                <a:solidFill>
                  <a:schemeClr val="tx1"/>
                </a:solidFill>
                <a:effectLst/>
                <a:latin typeface="+mn-lt"/>
                <a:ea typeface="+mn-ea"/>
                <a:cs typeface="+mn-cs"/>
              </a:rPr>
              <a:t>/Atlas</a:t>
            </a:r>
            <a:r>
              <a:rPr lang="zh-CN" altLang="zh-CN" sz="1600" kern="1200" dirty="0">
                <a:solidFill>
                  <a:schemeClr val="tx1"/>
                </a:solidFill>
                <a:effectLst/>
                <a:latin typeface="+mn-lt"/>
                <a:ea typeface="+mn-ea"/>
                <a:cs typeface="+mn-cs"/>
              </a:rPr>
              <a:t>模组和板卡优先支持合作伙伴发展服务器和</a:t>
            </a:r>
            <a:r>
              <a:rPr lang="en-US" altLang="zh-CN" sz="1600" kern="1200" dirty="0">
                <a:solidFill>
                  <a:schemeClr val="tx1"/>
                </a:solidFill>
                <a:effectLst/>
                <a:latin typeface="+mn-lt"/>
                <a:ea typeface="+mn-ea"/>
                <a:cs typeface="+mn-cs"/>
              </a:rPr>
              <a:t>PC</a:t>
            </a:r>
            <a:r>
              <a:rPr lang="zh-CN" altLang="zh-CN" sz="1600" kern="1200" dirty="0">
                <a:solidFill>
                  <a:schemeClr val="tx1"/>
                </a:solidFill>
                <a:effectLst/>
                <a:latin typeface="+mn-lt"/>
                <a:ea typeface="+mn-ea"/>
                <a:cs typeface="+mn-cs"/>
              </a:rPr>
              <a:t>等计算产品。</a:t>
            </a:r>
            <a:r>
              <a:rPr lang="en-US" altLang="zh-CN" sz="1600" kern="1200" dirty="0">
                <a:solidFill>
                  <a:schemeClr val="tx1"/>
                </a:solidFill>
                <a:effectLst/>
                <a:latin typeface="+mn-lt"/>
                <a:ea typeface="+mn-ea"/>
                <a:cs typeface="+mn-cs"/>
              </a:rPr>
              <a:t>TaiShan</a:t>
            </a:r>
            <a:r>
              <a:rPr lang="zh-CN" altLang="zh-CN" sz="1600" kern="1200" dirty="0">
                <a:solidFill>
                  <a:schemeClr val="tx1"/>
                </a:solidFill>
                <a:effectLst/>
                <a:latin typeface="+mn-lt"/>
                <a:ea typeface="+mn-ea"/>
                <a:cs typeface="+mn-cs"/>
              </a:rPr>
              <a:t>服务器，聚焦做高端和内部配套，在条件成熟的时候，华为可以停止</a:t>
            </a:r>
            <a:r>
              <a:rPr lang="en-US" altLang="zh-CN" sz="1600" kern="1200" dirty="0">
                <a:solidFill>
                  <a:schemeClr val="tx1"/>
                </a:solidFill>
                <a:effectLst/>
                <a:latin typeface="+mn-lt"/>
                <a:ea typeface="+mn-ea"/>
                <a:cs typeface="+mn-cs"/>
              </a:rPr>
              <a:t>TaiShan</a:t>
            </a:r>
            <a:r>
              <a:rPr lang="zh-CN" altLang="zh-CN" sz="1600" kern="1200" dirty="0">
                <a:solidFill>
                  <a:schemeClr val="tx1"/>
                </a:solidFill>
                <a:effectLst/>
                <a:latin typeface="+mn-lt"/>
                <a:ea typeface="+mn-ea"/>
                <a:cs typeface="+mn-cs"/>
              </a:rPr>
              <a:t>服务器的销售业务。</a:t>
            </a:r>
            <a:endParaRPr lang="zh-CN" altLang="zh-CN" sz="1600" kern="1200" dirty="0">
              <a:solidFill>
                <a:schemeClr val="tx1"/>
              </a:solidFill>
              <a:effectLst/>
              <a:latin typeface="+mn-lt"/>
              <a:ea typeface="+mn-ea"/>
              <a:cs typeface="+mn-cs"/>
            </a:endParaRPr>
          </a:p>
          <a:p>
            <a:pPr marL="285750" lvl="0" indent="-285750">
              <a:buFont typeface="Wingdings" panose="05000000000000000000" pitchFamily="2" charset="2"/>
              <a:buChar char="l"/>
            </a:pPr>
            <a:r>
              <a:rPr lang="zh-CN" altLang="zh-CN" sz="1600" kern="1200" dirty="0">
                <a:solidFill>
                  <a:schemeClr val="tx1"/>
                </a:solidFill>
                <a:effectLst/>
                <a:latin typeface="+mn-lt"/>
                <a:ea typeface="+mn-ea"/>
                <a:cs typeface="+mn-cs"/>
              </a:rPr>
              <a:t>华为开源操作系统、开源数据库、开源</a:t>
            </a:r>
            <a:r>
              <a:rPr lang="en-US" altLang="zh-CN" sz="1600" kern="1200" dirty="0">
                <a:solidFill>
                  <a:schemeClr val="tx1"/>
                </a:solidFill>
                <a:effectLst/>
                <a:latin typeface="+mn-lt"/>
                <a:ea typeface="+mn-ea"/>
                <a:cs typeface="+mn-cs"/>
              </a:rPr>
              <a:t>AI</a:t>
            </a:r>
            <a:r>
              <a:rPr lang="zh-CN" altLang="zh-CN" sz="1600" kern="1200" dirty="0">
                <a:solidFill>
                  <a:schemeClr val="tx1"/>
                </a:solidFill>
                <a:effectLst/>
                <a:latin typeface="+mn-lt"/>
                <a:ea typeface="+mn-ea"/>
                <a:cs typeface="+mn-cs"/>
              </a:rPr>
              <a:t>计算框架</a:t>
            </a:r>
            <a:r>
              <a:rPr lang="zh-CN" altLang="en-US" sz="1600" kern="1200" dirty="0">
                <a:solidFill>
                  <a:schemeClr val="tx1"/>
                </a:solidFill>
                <a:effectLst/>
                <a:latin typeface="+mn-lt"/>
                <a:ea typeface="+mn-ea"/>
                <a:cs typeface="+mn-cs"/>
              </a:rPr>
              <a:t>、开源</a:t>
            </a:r>
            <a:r>
              <a:rPr kumimoji="1" lang="zh-CN" altLang="en-US" sz="1600" dirty="0">
                <a:solidFill>
                  <a:srgbClr val="575756"/>
                </a:solidFill>
                <a:latin typeface="FrutigerNext LT Regular" panose="020B0503040504020204"/>
              </a:rPr>
              <a:t>河图引擎</a:t>
            </a:r>
            <a:r>
              <a:rPr lang="zh-CN" altLang="zh-CN" sz="1600" kern="1200" dirty="0">
                <a:solidFill>
                  <a:schemeClr val="tx1"/>
                </a:solidFill>
                <a:effectLst/>
                <a:latin typeface="+mn-lt"/>
                <a:ea typeface="+mn-ea"/>
                <a:cs typeface="+mn-cs"/>
              </a:rPr>
              <a:t>，使能伙伴发展自己品牌的产品，并为开发者提供端、边、云的全场景开发框架。</a:t>
            </a:r>
            <a:endParaRPr lang="zh-CN" altLang="zh-CN" sz="1600" kern="1200" dirty="0">
              <a:solidFill>
                <a:schemeClr val="tx1"/>
              </a:solidFill>
              <a:effectLst/>
              <a:latin typeface="+mn-lt"/>
              <a:ea typeface="+mn-ea"/>
              <a:cs typeface="+mn-cs"/>
            </a:endParaRPr>
          </a:p>
          <a:p>
            <a:pPr marL="285750" indent="-285750">
              <a:buFont typeface="Wingdings" panose="05000000000000000000" pitchFamily="2" charset="2"/>
              <a:buChar char="l"/>
            </a:pPr>
            <a:r>
              <a:rPr lang="zh-CN" altLang="zh-CN" sz="1600" kern="1200" dirty="0">
                <a:solidFill>
                  <a:schemeClr val="tx1"/>
                </a:solidFill>
                <a:effectLst/>
                <a:latin typeface="+mn-lt"/>
                <a:ea typeface="+mn-ea"/>
                <a:cs typeface="+mn-cs"/>
              </a:rPr>
              <a:t>华为不做应用，但免费支持主流应用和软件的迁移适配。</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eaLnBrk="1" hangingPunct="1">
              <a:buClr>
                <a:srgbClr val="FF0000"/>
              </a:buClr>
              <a:buFont typeface="Wingdings" panose="05000000000000000000" pitchFamily="2" charset="2"/>
              <a:buNone/>
            </a:pP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F07326F3-4732-B74B-9C70-D0992466E499}"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0688" y="1243013"/>
            <a:ext cx="5964237" cy="3354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eaLnBrk="1" hangingPunct="1">
              <a:buClr>
                <a:srgbClr val="FF0000"/>
              </a:buClr>
              <a:buFont typeface="Wingdings" panose="05000000000000000000" pitchFamily="2" charset="2"/>
              <a:buNone/>
            </a:pP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F07326F3-4732-B74B-9C70-D0992466E499}" type="slidenum">
              <a:rPr lang="en-US" smtClean="0">
                <a:solidFill>
                  <a:prstClr val="black"/>
                </a:solidFill>
              </a:rPr>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fld>
            <a:endParaRPr lang="zh-CN" altLang="en-US">
              <a:solidFill>
                <a:prstClr val="black"/>
              </a:solidFill>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微软雅黑" panose="020B0503020204020204" pitchFamily="34" charset="-122"/>
                <a:ea typeface="微软雅黑" panose="020B0503020204020204" pitchFamily="34" charset="-122"/>
              </a:defRPr>
            </a:lvl1pPr>
          </a:lstStyle>
          <a:p>
            <a:r>
              <a:rPr lang="zh-CN" altLang="en-US" dirty="0"/>
              <a:t>单击此处添加标题</a:t>
            </a:r>
            <a:endParaRPr lang="en-US" dirty="0"/>
          </a:p>
        </p:txBody>
      </p:sp>
      <p:sp>
        <p:nvSpPr>
          <p:cNvPr id="6" name="Text Placeholder 5"/>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rgbClr val="FFFFFF"/>
                </a:solidFill>
                <a:latin typeface="微软雅黑" panose="020B0503020204020204" pitchFamily="34" charset="-122"/>
                <a:ea typeface="微软雅黑" panose="020B0503020204020204" pitchFamily="34" charset="-122"/>
              </a:defRPr>
            </a:lvl1pPr>
            <a:lvl2pPr marL="593725" indent="0" algn="ctr">
              <a:buNone/>
              <a:defRPr sz="2600"/>
            </a:lvl2pPr>
            <a:lvl3pPr marL="1188085" indent="0" algn="ctr">
              <a:buNone/>
              <a:defRPr sz="2340"/>
            </a:lvl3pPr>
            <a:lvl4pPr marL="1781810" indent="0" algn="ctr">
              <a:buNone/>
              <a:defRPr sz="2080"/>
            </a:lvl4pPr>
            <a:lvl5pPr marL="2375535" indent="0" algn="ctr">
              <a:buNone/>
              <a:defRPr sz="2080"/>
            </a:lvl5pPr>
            <a:lvl6pPr marL="2969260" indent="0" algn="ctr">
              <a:buNone/>
              <a:defRPr sz="2080"/>
            </a:lvl6pPr>
            <a:lvl7pPr marL="3563620" indent="0" algn="ctr">
              <a:buNone/>
              <a:defRPr sz="2080"/>
            </a:lvl7pPr>
            <a:lvl8pPr marL="4157345" indent="0" algn="ctr">
              <a:buNone/>
              <a:defRPr sz="2080"/>
            </a:lvl8pPr>
            <a:lvl9pPr marL="4751070" indent="0" algn="ctr">
              <a:buNone/>
              <a:defRPr sz="2080"/>
            </a:lvl9pPr>
          </a:lstStyle>
          <a:p>
            <a:r>
              <a:rPr lang="zh-CN" altLang="en-US" dirty="0"/>
              <a:t>单击此处添加标题</a:t>
            </a:r>
            <a:endParaRPr lang="en-US" dirty="0"/>
          </a:p>
        </p:txBody>
      </p:sp>
      <p:sp>
        <p:nvSpPr>
          <p:cNvPr id="5" name="Content Placeholder 2"/>
          <p:cNvSpPr>
            <a:spLocks noGrp="1"/>
          </p:cNvSpPr>
          <p:nvPr>
            <p:ph idx="12" hasCustomPrompt="1"/>
          </p:nvPr>
        </p:nvSpPr>
        <p:spPr>
          <a:xfrm>
            <a:off x="726021" y="1512875"/>
            <a:ext cx="10733557" cy="4690459"/>
          </a:xfrm>
          <a:prstGeom prst="rect">
            <a:avLst/>
          </a:prstGeom>
        </p:spPr>
        <p:txBody>
          <a:bodyPr lIns="0" tIns="0" rIns="0" bIns="0"/>
          <a:lstStyle>
            <a:lvl1pPr marL="179705" marR="0" indent="-168275" algn="l" defTabSz="1188085" rtl="0" eaLnBrk="1" fontAlgn="auto" latinLnBrk="0" hangingPunct="1">
              <a:lnSpc>
                <a:spcPct val="100000"/>
              </a:lnSpc>
              <a:spcBef>
                <a:spcPts val="0"/>
              </a:spcBef>
              <a:spcAft>
                <a:spcPts val="600"/>
              </a:spcAft>
              <a:buClr>
                <a:srgbClr val="FFFFFF"/>
              </a:buClr>
              <a:buSzTx/>
              <a:buFont typeface="Arial" panose="020B0604020202020204" pitchFamily="34" charset="0"/>
              <a:buChar char="•"/>
              <a:tabLst>
                <a:tab pos="1207770" algn="ctr"/>
              </a:tabLst>
              <a:defRPr sz="1800" baseline="0">
                <a:solidFill>
                  <a:srgbClr val="FFFFFF"/>
                </a:solidFill>
                <a:latin typeface="微软雅黑" panose="020B0503020204020204" pitchFamily="34" charset="-122"/>
                <a:ea typeface="微软雅黑" panose="020B0503020204020204" pitchFamily="34" charset="-122"/>
                <a:cs typeface="Arial" panose="020B0604020202020204" pitchFamily="34" charset="0"/>
              </a:defRPr>
            </a:lvl1pPr>
            <a:lvl2pPr marL="328930" marR="0" indent="-168275" algn="l" defTabSz="1188085" rtl="0" eaLnBrk="1" fontAlgn="auto" latinLnBrk="0" hangingPunct="1">
              <a:lnSpc>
                <a:spcPct val="100000"/>
              </a:lnSpc>
              <a:spcBef>
                <a:spcPts val="0"/>
              </a:spcBef>
              <a:spcAft>
                <a:spcPts val="600"/>
              </a:spcAft>
              <a:buClr>
                <a:schemeClr val="tx2"/>
              </a:buClr>
              <a:buSzTx/>
              <a:buFont typeface=".AppleSystemUIFont"/>
              <a:buChar char="&gt;"/>
              <a:tabLst>
                <a:tab pos="1207770" algn="ctr"/>
              </a:tabLst>
              <a:defRPr sz="1600" baseline="0">
                <a:solidFill>
                  <a:srgbClr val="FFFFFF"/>
                </a:solidFill>
                <a:latin typeface="微软雅黑" panose="020B0503020204020204" pitchFamily="34" charset="-122"/>
                <a:ea typeface="微软雅黑" panose="020B0503020204020204" pitchFamily="34" charset="-122"/>
              </a:defRPr>
            </a:lvl2pPr>
            <a:lvl3pPr marL="1098550" marR="0" indent="-168275" algn="l" defTabSz="1188085" rtl="0" eaLnBrk="1" fontAlgn="auto" latinLnBrk="0" hangingPunct="1">
              <a:lnSpc>
                <a:spcPct val="100000"/>
              </a:lnSpc>
              <a:spcBef>
                <a:spcPts val="0"/>
              </a:spcBef>
              <a:spcAft>
                <a:spcPts val="600"/>
              </a:spcAft>
              <a:buClr>
                <a:schemeClr val="tx2"/>
              </a:buClr>
              <a:buSzTx/>
              <a:buFont typeface=".AppleSystemUIFont"/>
              <a:buChar char="-"/>
              <a:tabLst>
                <a:tab pos="1207770" algn="ctr"/>
              </a:tabLst>
              <a:defRPr sz="1300" baseline="0">
                <a:solidFill>
                  <a:srgbClr val="FFFFFF"/>
                </a:solidFill>
                <a:latin typeface="微软雅黑" panose="020B0503020204020204" pitchFamily="34" charset="-122"/>
                <a:ea typeface="微软雅黑" panose="020B0503020204020204" pitchFamily="34" charset="-122"/>
              </a:defRPr>
            </a:lvl3pPr>
            <a:lvl4pPr marL="525780" indent="-171450">
              <a:buFont typeface="Arial" panose="020B0604020202020204" pitchFamily="34" charset="0"/>
              <a:buChar char="•"/>
              <a:tabLst>
                <a:tab pos="1208405" algn="ctr"/>
              </a:tabLst>
              <a:defRPr sz="1300" baseline="0"/>
            </a:lvl4pPr>
            <a:lvl5pPr marL="525780" indent="-171450">
              <a:buFont typeface="Arial" panose="020B0604020202020204" pitchFamily="34" charset="0"/>
              <a:buChar char="•"/>
              <a:tabLst>
                <a:tab pos="1208405" algn="ctr"/>
              </a:tabLst>
              <a:defRPr sz="1300" baseline="0"/>
            </a:lvl5pPr>
          </a:lstStyle>
          <a:p>
            <a:pPr lvl="0"/>
            <a:r>
              <a:rPr lang="zh-CN" altLang="en-US" dirty="0"/>
              <a:t>单击此处添加文本</a:t>
            </a:r>
            <a:endParaRPr lang="en-US" dirty="0"/>
          </a:p>
          <a:p>
            <a:pPr marL="328930" marR="0" lvl="1" indent="-168275" algn="l" defTabSz="1188085"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770" algn="ctr"/>
              </a:tabLst>
              <a:defRPr/>
            </a:pPr>
            <a:r>
              <a:rPr lang="zh-CN" altLang="en-US" dirty="0"/>
              <a:t>单击此处添加文本</a:t>
            </a:r>
            <a:endParaRPr lang="en-US" dirty="0"/>
          </a:p>
          <a:p>
            <a:pPr marL="1098550" marR="0" lvl="2" indent="-168275" algn="l" defTabSz="1188085"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770" algn="ctr"/>
              </a:tabLst>
              <a:defRPr/>
            </a:pPr>
            <a:r>
              <a:rPr lang="zh-CN" altLang="en-US" dirty="0"/>
              <a:t>单击此处添加文本</a:t>
            </a:r>
            <a:endParaRPr lang="en-US" dirty="0"/>
          </a:p>
          <a:p>
            <a:pPr marL="1098550" marR="0" lvl="2" indent="-168275" algn="l" defTabSz="1188085"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770" algn="ctr"/>
              </a:tabLst>
              <a:defRPr/>
            </a:pPr>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528" y="365126"/>
            <a:ext cx="10519708"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528" y="1825625"/>
            <a:ext cx="10519708" cy="4351338"/>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527" y="6356351"/>
            <a:ext cx="2744272" cy="365125"/>
          </a:xfrm>
          <a:prstGeom prst="rect">
            <a:avLst/>
          </a:prstGeom>
        </p:spPr>
        <p:txBody>
          <a:bodyPr/>
          <a:lstStyle/>
          <a:p>
            <a:fld id="{9348A22F-CAE2-4257-819D-A3DDFEFD6ABB}"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a:xfrm>
            <a:off x="4040178" y="6356351"/>
            <a:ext cx="4116408" cy="365125"/>
          </a:xfrm>
          <a:prstGeom prst="rect">
            <a:avLst/>
          </a:prstGeo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8613964" y="6356351"/>
            <a:ext cx="2744272" cy="365125"/>
          </a:xfrm>
          <a:prstGeom prst="rect">
            <a:avLst/>
          </a:prstGeom>
        </p:spPr>
        <p:txBody>
          <a:bodyPr/>
          <a:lstStyle/>
          <a:p>
            <a:fld id="{D73AB287-3F19-44DF-8CF7-93BA667FF48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内容-仅标题">
    <p:spTree>
      <p:nvGrpSpPr>
        <p:cNvPr id="1" name=""/>
        <p:cNvGrpSpPr/>
        <p:nvPr/>
      </p:nvGrpSpPr>
      <p:grpSpPr>
        <a:xfrm>
          <a:off x="0" y="0"/>
          <a:ext cx="0" cy="0"/>
          <a:chOff x="0" y="0"/>
          <a:chExt cx="0" cy="0"/>
        </a:xfrm>
      </p:grpSpPr>
      <p:sp>
        <p:nvSpPr>
          <p:cNvPr id="1050610" name="标题 7"/>
          <p:cNvSpPr>
            <a:spLocks noGrp="1"/>
          </p:cNvSpPr>
          <p:nvPr>
            <p:ph type="title"/>
          </p:nvPr>
        </p:nvSpPr>
        <p:spPr>
          <a:xfrm>
            <a:off x="516141" y="550165"/>
            <a:ext cx="11164484" cy="934148"/>
          </a:xfrm>
          <a:prstGeom prst="rect">
            <a:avLst/>
          </a:prstGeom>
        </p:spPr>
        <p:txBody>
          <a:bodyPr lIns="36000" tIns="36000" rIns="36000" bIns="36000" anchor="ctr">
            <a:normAutofit/>
          </a:bodyPr>
          <a:lstStyle>
            <a:lvl1pPr algn="l">
              <a:defRPr sz="3200" b="1">
                <a:solidFill>
                  <a:srgbClr val="800000"/>
                </a:solidFill>
              </a:defRPr>
            </a:lvl1pPr>
          </a:lstStyle>
          <a:p>
            <a:r>
              <a:rPr lang="zh-CN" altLang="en-US" dirty="0"/>
              <a:t>单击此处编辑母版标题样式</a:t>
            </a:r>
            <a:endParaRPr lang="zh-CN" altLang="en-US" dirty="0"/>
          </a:p>
        </p:txBody>
      </p:sp>
      <p:pic>
        <p:nvPicPr>
          <p:cNvPr id="1025" name="图片 1024"/>
          <p:cNvPicPr>
            <a:picLocks noChangeAspect="1"/>
          </p:cNvPicPr>
          <p:nvPr/>
        </p:nvPicPr>
        <p:blipFill>
          <a:blip r:embed="rId2"/>
          <a:srcRect/>
          <a:stretch>
            <a:fillRect/>
          </a:stretch>
        </p:blipFill>
        <p:spPr>
          <a:xfrm>
            <a:off x="0" y="0"/>
            <a:ext cx="0" cy="0"/>
          </a:xfrm>
          <a:prstGeom prst="rect">
            <a:avLst/>
          </a:prstGeom>
          <a:noFill/>
          <a:ln w="9525">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p:nvPr>
        </p:nvSpPr>
        <p:spPr>
          <a:xfrm>
            <a:off x="455791" y="447469"/>
            <a:ext cx="11297887" cy="497095"/>
          </a:xfrm>
          <a:prstGeom prst="rect">
            <a:avLst/>
          </a:prstGeom>
        </p:spPr>
        <p:txBody>
          <a:bodyPr lIns="0" tIns="0" rIns="0" bIns="0" anchor="t">
            <a:normAutofit/>
          </a:bodyPr>
          <a:lstStyle>
            <a:lvl1pPr>
              <a:defRPr lang="zh-CN" altLang="en-US" baseline="0" dirty="0"/>
            </a:lvl1pPr>
          </a:lstStyle>
          <a:p>
            <a:pPr marL="0" lvl="0" indent="0" defTabSz="1188085">
              <a:lnSpc>
                <a:spcPts val="3430"/>
              </a:lnSpc>
              <a:spcBef>
                <a:spcPts val="0"/>
              </a:spcBef>
              <a:buFont typeface="Arial" panose="020B0604020202020204" pitchFamily="34" charset="0"/>
            </a:pPr>
            <a:r>
              <a:rPr lang="zh-CN" altLang="en-US" dirty="0"/>
              <a:t>单击此处编辑母版标题样式</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Chinese text pag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2800" baseline="0">
                <a:solidFill>
                  <a:schemeClr val="tx1"/>
                </a:solidFill>
                <a:latin typeface="微软雅黑" panose="020B0503020204020204" pitchFamily="34" charset="-122"/>
                <a:ea typeface="微软雅黑" panose="020B0503020204020204" pitchFamily="34" charset="-122"/>
              </a:defRPr>
            </a:lvl1pPr>
            <a:lvl2pPr marL="593725" indent="0" algn="ctr">
              <a:buNone/>
              <a:defRPr sz="2595"/>
            </a:lvl2pPr>
            <a:lvl3pPr marL="1187450" indent="0" algn="ctr">
              <a:buNone/>
              <a:defRPr sz="2335"/>
            </a:lvl3pPr>
            <a:lvl4pPr marL="1781175" indent="0" algn="ctr">
              <a:buNone/>
              <a:defRPr sz="2080"/>
            </a:lvl4pPr>
            <a:lvl5pPr marL="2374900" indent="0" algn="ctr">
              <a:buNone/>
              <a:defRPr sz="2080"/>
            </a:lvl5pPr>
            <a:lvl6pPr marL="2968625" indent="0" algn="ctr">
              <a:buNone/>
              <a:defRPr sz="2080"/>
            </a:lvl6pPr>
            <a:lvl7pPr marL="3561715" indent="0" algn="ctr">
              <a:buNone/>
              <a:defRPr sz="2080"/>
            </a:lvl7pPr>
            <a:lvl8pPr marL="4155440" indent="0" algn="ctr">
              <a:buNone/>
              <a:defRPr sz="2080"/>
            </a:lvl8pPr>
            <a:lvl9pPr marL="4749165" indent="0" algn="ctr">
              <a:buNone/>
              <a:defRPr sz="2080"/>
            </a:lvl9pPr>
          </a:lstStyle>
          <a:p>
            <a:r>
              <a:rPr lang="zh-CN" altLang="en-US" dirty="0"/>
              <a:t>单击此处添加标题</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09009" y="170346"/>
            <a:ext cx="11235233" cy="935887"/>
          </a:xfrm>
        </p:spPr>
        <p:txBody>
          <a:bodyPr>
            <a:noAutofit/>
          </a:bodyPr>
          <a:lstStyle>
            <a:lvl1pPr marL="0" marR="0" indent="0" algn="l" defTabSz="1219200" rtl="0" eaLnBrk="1" fontAlgn="auto" latinLnBrk="0" hangingPunct="1">
              <a:lnSpc>
                <a:spcPct val="100000"/>
              </a:lnSpc>
              <a:spcBef>
                <a:spcPct val="0"/>
              </a:spcBef>
              <a:spcAft>
                <a:spcPts val="0"/>
              </a:spcAft>
              <a:buClrTx/>
              <a:buSzTx/>
              <a:buFontTx/>
              <a:buNone/>
              <a:defRPr sz="3200" b="0">
                <a:solidFill>
                  <a:schemeClr val="tx1">
                    <a:lumMod val="75000"/>
                    <a:lumOff val="25000"/>
                  </a:schemeClr>
                </a:solidFill>
                <a:latin typeface="+mj-ea"/>
                <a:ea typeface="+mj-ea"/>
              </a:defRPr>
            </a:lvl1pPr>
          </a:lstStyle>
          <a:p>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p:nvPr>
        </p:nvSpPr>
        <p:spPr>
          <a:xfrm>
            <a:off x="732125" y="447468"/>
            <a:ext cx="10732516" cy="485982"/>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8085">
              <a:lnSpc>
                <a:spcPts val="3430"/>
              </a:lnSpc>
              <a:spcBef>
                <a:spcPts val="0"/>
              </a:spcBef>
              <a:buFont typeface="Arial" panose="020B0604020202020204" pitchFamily="34" charset="0"/>
            </a:pPr>
            <a:r>
              <a:rPr lang="zh-CN" altLang="en-US" dirty="0"/>
              <a:t>单击此处编辑母版标题样式</a:t>
            </a:r>
            <a:endParaRPr lang="zh-CN" altLang="en-US" dirty="0"/>
          </a:p>
        </p:txBody>
      </p:sp>
      <p:sp>
        <p:nvSpPr>
          <p:cNvPr id="9" name="文本占位符 6"/>
          <p:cNvSpPr>
            <a:spLocks noGrp="1"/>
          </p:cNvSpPr>
          <p:nvPr>
            <p:ph type="body" sz="quarter" idx="10" hasCustomPrompt="1"/>
          </p:nvPr>
        </p:nvSpPr>
        <p:spPr>
          <a:xfrm>
            <a:off x="732124" y="1047751"/>
            <a:ext cx="10732517" cy="4879805"/>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zh-CN" altLang="en-US" dirty="0"/>
              <a:t>单击此处输入文字</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5#目录">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573" y="1844676"/>
            <a:ext cx="10157617" cy="4068811"/>
          </a:xfrm>
          <a:prstGeom prst="rect">
            <a:avLst/>
          </a:prstGeom>
        </p:spPr>
        <p:txBody>
          <a:bodyPr/>
          <a:lstStyle>
            <a:lvl1pPr marL="457200" marR="0" indent="-457200" algn="just" defTabSz="801370" rtl="0" eaLnBrk="1" fontAlgn="ctr" latinLnBrk="0" hangingPunct="1">
              <a:lnSpc>
                <a:spcPct val="140000"/>
              </a:lnSpc>
              <a:spcBef>
                <a:spcPct val="30000"/>
              </a:spcBef>
              <a:spcAft>
                <a:spcPct val="0"/>
              </a:spcAft>
              <a:buClrTx/>
              <a:buSzPct val="100000"/>
              <a:buFont typeface="+mj-lt"/>
              <a:buAutoNum type="arabicPeriod"/>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4050" lvl="1" indent="-457200">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p:cNvCxnSpPr/>
          <p:nvPr userDrawn="1"/>
        </p:nvCxnSpPr>
        <p:spPr>
          <a:xfrm flipH="1">
            <a:off x="1030321" y="1349255"/>
            <a:ext cx="886313"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p:cNvSpPr txBox="1"/>
          <p:nvPr userDrawn="1"/>
        </p:nvSpPr>
        <p:spPr>
          <a:xfrm>
            <a:off x="919276" y="630374"/>
            <a:ext cx="1147933" cy="653509"/>
          </a:xfrm>
          <a:prstGeom prst="rect">
            <a:avLst/>
          </a:prstGeom>
          <a:noFill/>
        </p:spPr>
        <p:txBody>
          <a:bodyPr wrap="none" rtlCol="0">
            <a:spAutoFit/>
          </a:bodyPr>
          <a:lstStyle>
            <a:defPPr>
              <a:defRPr lang="en-US"/>
            </a:defPPr>
            <a:lvl1pPr defTabSz="1001395"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sz="3640" dirty="0">
                <a:solidFill>
                  <a:srgbClr val="404040"/>
                </a:solidFill>
              </a:rPr>
              <a:t>目录</a:t>
            </a:r>
            <a:endParaRPr lang="zh-CN" altLang="en-US" sz="3640" dirty="0">
              <a:solidFill>
                <a:srgbClr val="40404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endParaRPr lang="en-US" sz="4800" dirty="0">
              <a:solidFill>
                <a:schemeClr val="tx1"/>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End page">
    <p:bg>
      <p:bgPr>
        <a:solidFill>
          <a:srgbClr val="FFFFFF"/>
        </a:solidFill>
        <a:effectLst/>
      </p:bgPr>
    </p:bg>
    <p:spTree>
      <p:nvGrpSpPr>
        <p:cNvPr id="1" name=""/>
        <p:cNvGrpSpPr/>
        <p:nvPr/>
      </p:nvGrpSpPr>
      <p:grpSpPr>
        <a:xfrm>
          <a:off x="0" y="0"/>
          <a:ext cx="0" cy="0"/>
          <a:chOff x="0" y="0"/>
          <a:chExt cx="0" cy="0"/>
        </a:xfrm>
      </p:grpSpPr>
      <p:sp>
        <p:nvSpPr>
          <p:cNvPr id="4" name="TextBox 3"/>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endParaRPr lang="en-US" sz="4940" dirty="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智能">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微软雅黑" panose="020B0503020204020204" pitchFamily="34" charset="-122"/>
                <a:ea typeface="微软雅黑" panose="020B0503020204020204" pitchFamily="34" charset="-122"/>
              </a:defRPr>
            </a:lvl1pPr>
          </a:lstStyle>
          <a:p>
            <a:r>
              <a:rPr lang="zh-CN" altLang="en-US" dirty="0"/>
              <a:t>单击此处添加标题</a:t>
            </a:r>
            <a:endParaRPr lang="en-US" dirty="0"/>
          </a:p>
        </p:txBody>
      </p:sp>
      <p:sp>
        <p:nvSpPr>
          <p:cNvPr id="5" name="Text Placeholder 5"/>
          <p:cNvSpPr>
            <a:spLocks noGrp="1"/>
          </p:cNvSpPr>
          <p:nvPr>
            <p:ph type="body" sz="quarter" idx="10" hasCustomPrompt="1"/>
          </p:nvPr>
        </p:nvSpPr>
        <p:spPr>
          <a:xfrm>
            <a:off x="929260" y="1949372"/>
            <a:ext cx="412816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endParaRPr lang="zh-CN" altLang="en-US"/>
          </a:p>
        </p:txBody>
      </p:sp>
      <p:sp>
        <p:nvSpPr>
          <p:cNvPr id="14" name="L 形 17"/>
          <p:cNvSpPr/>
          <p:nvPr userDrawn="1"/>
        </p:nvSpPr>
        <p:spPr>
          <a:xfrm rot="5400000">
            <a:off x="5369529" y="2370740"/>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创新">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微软雅黑" panose="020B0503020204020204" pitchFamily="34" charset="-122"/>
                <a:ea typeface="微软雅黑" panose="020B0503020204020204" pitchFamily="34" charset="-122"/>
              </a:defRPr>
            </a:lvl1pPr>
          </a:lstStyle>
          <a:p>
            <a:r>
              <a:rPr lang="zh-CN" altLang="en-US" dirty="0"/>
              <a:t>单击此处添加标题</a:t>
            </a:r>
            <a:endParaRPr lang="en-US" dirty="0"/>
          </a:p>
        </p:txBody>
      </p:sp>
      <p:sp>
        <p:nvSpPr>
          <p:cNvPr id="5" name="Text Placeholder 5"/>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攀登">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微软雅黑" panose="020B0503020204020204" pitchFamily="34" charset="-122"/>
                <a:ea typeface="微软雅黑"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0_Chinese text pag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2800" baseline="0">
                <a:solidFill>
                  <a:schemeClr val="tx1"/>
                </a:solidFill>
                <a:latin typeface="微软雅黑" panose="020B0503020204020204" pitchFamily="34" charset="-122"/>
                <a:ea typeface="微软雅黑" panose="020B0503020204020204" pitchFamily="34" charset="-122"/>
              </a:defRPr>
            </a:lvl1pPr>
            <a:lvl2pPr marL="593725" indent="0" algn="ctr">
              <a:buNone/>
              <a:defRPr sz="2600"/>
            </a:lvl2pPr>
            <a:lvl3pPr marL="1188085" indent="0" algn="ctr">
              <a:buNone/>
              <a:defRPr sz="2340"/>
            </a:lvl3pPr>
            <a:lvl4pPr marL="1781810" indent="0" algn="ctr">
              <a:buNone/>
              <a:defRPr sz="2080"/>
            </a:lvl4pPr>
            <a:lvl5pPr marL="2375535" indent="0" algn="ctr">
              <a:buNone/>
              <a:defRPr sz="2080"/>
            </a:lvl5pPr>
            <a:lvl6pPr marL="2969260" indent="0" algn="ctr">
              <a:buNone/>
              <a:defRPr sz="2080"/>
            </a:lvl6pPr>
            <a:lvl7pPr marL="3563620" indent="0" algn="ctr">
              <a:buNone/>
              <a:defRPr sz="2080"/>
            </a:lvl7pPr>
            <a:lvl8pPr marL="4157345" indent="0" algn="ctr">
              <a:buNone/>
              <a:defRPr sz="2080"/>
            </a:lvl8pPr>
            <a:lvl9pPr marL="4751070" indent="0" algn="ctr">
              <a:buNone/>
              <a:defRPr sz="2080"/>
            </a:lvl9pPr>
          </a:lstStyle>
          <a:p>
            <a:r>
              <a:rPr lang="zh-CN" altLang="en-US" dirty="0"/>
              <a:t>单击此处添加标题</a:t>
            </a:r>
            <a:endParaRPr lang="en-US" dirty="0"/>
          </a:p>
        </p:txBody>
      </p:sp>
      <p:sp>
        <p:nvSpPr>
          <p:cNvPr id="2" name="矩形 1"/>
          <p:cNvSpPr/>
          <p:nvPr userDrawn="1"/>
        </p:nvSpPr>
        <p:spPr>
          <a:xfrm>
            <a:off x="8971280" y="5781040"/>
            <a:ext cx="2702560" cy="873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Chinese text pag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2800" baseline="0">
                <a:solidFill>
                  <a:schemeClr val="tx1"/>
                </a:solidFill>
                <a:latin typeface="微软雅黑" panose="020B0503020204020204" pitchFamily="34" charset="-122"/>
                <a:ea typeface="微软雅黑" panose="020B0503020204020204" pitchFamily="34" charset="-122"/>
              </a:defRPr>
            </a:lvl1pPr>
            <a:lvl2pPr marL="593725" indent="0" algn="ctr">
              <a:buNone/>
              <a:defRPr sz="2600"/>
            </a:lvl2pPr>
            <a:lvl3pPr marL="1188085" indent="0" algn="ctr">
              <a:buNone/>
              <a:defRPr sz="2340"/>
            </a:lvl3pPr>
            <a:lvl4pPr marL="1781810" indent="0" algn="ctr">
              <a:buNone/>
              <a:defRPr sz="2080"/>
            </a:lvl4pPr>
            <a:lvl5pPr marL="2375535" indent="0" algn="ctr">
              <a:buNone/>
              <a:defRPr sz="2080"/>
            </a:lvl5pPr>
            <a:lvl6pPr marL="2969260" indent="0" algn="ctr">
              <a:buNone/>
              <a:defRPr sz="2080"/>
            </a:lvl6pPr>
            <a:lvl7pPr marL="3563620" indent="0" algn="ctr">
              <a:buNone/>
              <a:defRPr sz="2080"/>
            </a:lvl7pPr>
            <a:lvl8pPr marL="4157345" indent="0" algn="ctr">
              <a:buNone/>
              <a:defRPr sz="2080"/>
            </a:lvl8pPr>
            <a:lvl9pPr marL="4751070" indent="0" algn="ctr">
              <a:buNone/>
              <a:defRPr sz="2080"/>
            </a:lvl9pPr>
          </a:lstStyle>
          <a:p>
            <a:r>
              <a:rPr lang="zh-CN" altLang="en-US" dirty="0"/>
              <a:t>单击此处添加标题</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Chinese text pag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微软雅黑" panose="020B0503020204020204" pitchFamily="34" charset="-122"/>
                <a:ea typeface="微软雅黑" panose="020B0503020204020204" pitchFamily="34" charset="-122"/>
              </a:defRPr>
            </a:lvl1pPr>
            <a:lvl2pPr marL="593725" indent="0" algn="ctr">
              <a:buNone/>
              <a:defRPr sz="2600"/>
            </a:lvl2pPr>
            <a:lvl3pPr marL="1188085" indent="0" algn="ctr">
              <a:buNone/>
              <a:defRPr sz="2340"/>
            </a:lvl3pPr>
            <a:lvl4pPr marL="1781810" indent="0" algn="ctr">
              <a:buNone/>
              <a:defRPr sz="2080"/>
            </a:lvl4pPr>
            <a:lvl5pPr marL="2375535" indent="0" algn="ctr">
              <a:buNone/>
              <a:defRPr sz="2080"/>
            </a:lvl5pPr>
            <a:lvl6pPr marL="2969260" indent="0" algn="ctr">
              <a:buNone/>
              <a:defRPr sz="2080"/>
            </a:lvl6pPr>
            <a:lvl7pPr marL="3563620" indent="0" algn="ctr">
              <a:buNone/>
              <a:defRPr sz="2080"/>
            </a:lvl7pPr>
            <a:lvl8pPr marL="4157345" indent="0" algn="ctr">
              <a:buNone/>
              <a:defRPr sz="2080"/>
            </a:lvl8pPr>
            <a:lvl9pPr marL="4751070" indent="0" algn="ctr">
              <a:buNone/>
              <a:defRPr sz="2080"/>
            </a:lvl9pPr>
          </a:lstStyle>
          <a:p>
            <a:r>
              <a:rPr lang="zh-CN" altLang="en-US" dirty="0"/>
              <a:t>单击此处添加标题</a:t>
            </a:r>
            <a:endParaRPr lang="en-US" dirty="0"/>
          </a:p>
        </p:txBody>
      </p:sp>
      <p:sp>
        <p:nvSpPr>
          <p:cNvPr id="7" name="Content Placeholder 2"/>
          <p:cNvSpPr>
            <a:spLocks noGrp="1"/>
          </p:cNvSpPr>
          <p:nvPr>
            <p:ph idx="10" hasCustomPrompt="1"/>
          </p:nvPr>
        </p:nvSpPr>
        <p:spPr>
          <a:xfrm>
            <a:off x="736908" y="1501989"/>
            <a:ext cx="10733557" cy="4690459"/>
          </a:xfrm>
          <a:prstGeom prst="rect">
            <a:avLst/>
          </a:prstGeom>
        </p:spPr>
        <p:txBody>
          <a:bodyPr lIns="0" tIns="0" rIns="0" bIns="0"/>
          <a:lstStyle>
            <a:lvl1pPr marL="12065" indent="0">
              <a:lnSpc>
                <a:spcPct val="100000"/>
              </a:lnSpc>
              <a:spcBef>
                <a:spcPts val="0"/>
              </a:spcBef>
              <a:buFontTx/>
              <a:buNone/>
              <a:tabLst>
                <a:tab pos="1208405" algn="ctr"/>
              </a:tabLst>
              <a:defRPr sz="18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525780" indent="-171450">
              <a:buFont typeface="Arial" panose="020B0604020202020204" pitchFamily="34" charset="0"/>
              <a:buChar char="•"/>
              <a:tabLst>
                <a:tab pos="1208405" algn="ctr"/>
              </a:tabLst>
              <a:defRPr sz="1300" baseline="0"/>
            </a:lvl2pPr>
            <a:lvl3pPr marL="525780" indent="-171450">
              <a:buFont typeface="Arial" panose="020B0604020202020204" pitchFamily="34" charset="0"/>
              <a:buChar char="•"/>
              <a:tabLst>
                <a:tab pos="1208405" algn="ctr"/>
              </a:tabLst>
              <a:defRPr sz="1300" baseline="0"/>
            </a:lvl3pPr>
            <a:lvl4pPr marL="525780" indent="-171450">
              <a:buFont typeface="Arial" panose="020B0604020202020204" pitchFamily="34" charset="0"/>
              <a:buChar char="•"/>
              <a:tabLst>
                <a:tab pos="1208405" algn="ctr"/>
              </a:tabLst>
              <a:defRPr sz="1300" baseline="0"/>
            </a:lvl4pPr>
            <a:lvl5pPr marL="525780" indent="-171450">
              <a:buFont typeface="Arial" panose="020B0604020202020204" pitchFamily="34" charset="0"/>
              <a:buChar char="•"/>
              <a:tabLst>
                <a:tab pos="1208405" algn="ctr"/>
              </a:tabLst>
              <a:defRPr sz="1300" baseline="0"/>
            </a:lvl5pPr>
          </a:lstStyle>
          <a:p>
            <a:pPr lvl="0"/>
            <a:r>
              <a:rPr lang="zh-CN" altLang="en-US" dirty="0"/>
              <a:t>单击此处添加文本</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章节页">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2800" baseline="0">
                <a:solidFill>
                  <a:schemeClr val="tx1"/>
                </a:solidFill>
                <a:latin typeface="微软雅黑" panose="020B0503020204020204" pitchFamily="34" charset="-122"/>
                <a:ea typeface="微软雅黑" panose="020B0503020204020204" pitchFamily="34" charset="-122"/>
              </a:defRPr>
            </a:lvl1pPr>
            <a:lvl2pPr marL="593725" indent="0" algn="ctr">
              <a:buNone/>
              <a:defRPr sz="2600"/>
            </a:lvl2pPr>
            <a:lvl3pPr marL="1188085" indent="0" algn="ctr">
              <a:buNone/>
              <a:defRPr sz="2340"/>
            </a:lvl3pPr>
            <a:lvl4pPr marL="1781810" indent="0" algn="ctr">
              <a:buNone/>
              <a:defRPr sz="2080"/>
            </a:lvl4pPr>
            <a:lvl5pPr marL="2375535" indent="0" algn="ctr">
              <a:buNone/>
              <a:defRPr sz="2080"/>
            </a:lvl5pPr>
            <a:lvl6pPr marL="2969260" indent="0" algn="ctr">
              <a:buNone/>
              <a:defRPr sz="2080"/>
            </a:lvl6pPr>
            <a:lvl7pPr marL="3563620" indent="0" algn="ctr">
              <a:buNone/>
              <a:defRPr sz="2080"/>
            </a:lvl7pPr>
            <a:lvl8pPr marL="4157345" indent="0" algn="ctr">
              <a:buNone/>
              <a:defRPr sz="2080"/>
            </a:lvl8pPr>
            <a:lvl9pPr marL="4751070" indent="0" algn="ctr">
              <a:buNone/>
              <a:defRPr sz="2080"/>
            </a:lvl9pPr>
          </a:lstStyle>
          <a:p>
            <a:r>
              <a:rPr lang="zh-CN" altLang="en-US" dirty="0"/>
              <a:t>单击此处添加标题</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2" name="幻灯片编号"/>
          <p:cNvSpPr txBox="1">
            <a:spLocks noGrp="1"/>
          </p:cNvSpPr>
          <p:nvPr>
            <p:ph type="sldNum" sz="quarter" idx="2"/>
          </p:nvPr>
        </p:nvSpPr>
        <p:spPr>
          <a:xfrm>
            <a:off x="5928492" y="6540500"/>
            <a:ext cx="333426" cy="287258"/>
          </a:xfrm>
          <a:prstGeom prst="rect">
            <a:avLst/>
          </a:prstGeom>
        </p:spPr>
        <p:txBody>
          <a:bodyPr/>
          <a:lstStyle/>
          <a:p>
            <a:fld id="{86CB4B4D-7CA3-9044-876B-883B54F8677D}" type="slidenum">
              <a:rPr/>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1.tiff"/><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2.tiff"/><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pic>
        <p:nvPicPr>
          <p:cNvPr id="5" name="Picture 4"/>
          <p:cNvPicPr>
            <a:picLocks noChangeAspect="1"/>
          </p:cNvPicPr>
          <p:nvPr userDrawn="1"/>
        </p:nvPicPr>
        <p:blipFill>
          <a:blip r:embed="rId18" cstate="screen"/>
          <a:stretch>
            <a:fillRect/>
          </a:stretch>
        </p:blipFill>
        <p:spPr>
          <a:xfrm>
            <a:off x="9208751" y="5970991"/>
            <a:ext cx="2260800" cy="48927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hdr="0" ftr="0" dt="0"/>
  <p:txStyles>
    <p:titleStyle>
      <a:lvl1pPr algn="l" defTabSz="914400" rtl="0" eaLnBrk="1" latinLnBrk="0" hangingPunct="1">
        <a:lnSpc>
          <a:spcPts val="3440"/>
        </a:lnSpc>
        <a:spcBef>
          <a:spcPct val="0"/>
        </a:spcBef>
        <a:buNone/>
        <a:defRPr sz="3200" kern="1200">
          <a:solidFill>
            <a:schemeClr val="tx1"/>
          </a:solidFill>
          <a:latin typeface="微软雅黑" panose="020B0503020204020204" pitchFamily="34" charset="-122"/>
          <a:ea typeface="微软雅黑"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微软雅黑"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endParaRPr lang="en-US" dirty="0"/>
          </a:p>
        </p:txBody>
      </p:sp>
      <p:sp>
        <p:nvSpPr>
          <p:cNvPr id="5" name="Text Placeholder 1"/>
          <p:cNvSpPr txBox="1"/>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80" dirty="0">
                <a:solidFill>
                  <a:srgbClr val="1D1D1B"/>
                </a:solidFill>
                <a:latin typeface="+mn-lt"/>
              </a:rPr>
            </a:br>
            <a:br>
              <a:rPr kumimoji="1" lang="en-US" altLang="zh-CN" sz="780"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endParaRPr kumimoji="1" lang="en-US" altLang="zh-CN" sz="850" baseline="0" dirty="0">
              <a:solidFill>
                <a:srgbClr val="1D1D1B"/>
              </a:solidFill>
              <a:latin typeface="+mn-lt"/>
              <a:cs typeface="Arial" panose="020B0604020202020204" pitchFamily="34" charset="0"/>
            </a:endParaRPr>
          </a:p>
          <a:p>
            <a:pPr>
              <a:lnSpc>
                <a:spcPts val="1065"/>
              </a:lnSpc>
            </a:pPr>
            <a:endParaRPr kumimoji="1" lang="zh-CN" altLang="en-US" sz="780" dirty="0">
              <a:solidFill>
                <a:srgbClr val="1D1D1B"/>
              </a:solidFill>
              <a:latin typeface="+mn-lt"/>
            </a:endParaRPr>
          </a:p>
        </p:txBody>
      </p:sp>
      <p:sp>
        <p:nvSpPr>
          <p:cNvPr id="6" name="Subtitle 6"/>
          <p:cNvSpPr txBox="1"/>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0"/>
              </a:lnSpc>
              <a:spcBef>
                <a:spcPts val="0"/>
              </a:spcBef>
            </a:pPr>
            <a:r>
              <a:rPr kumimoji="1" lang="zh-CN" altLang="en-US" sz="1300" dirty="0">
                <a:solidFill>
                  <a:srgbClr val="1D1D1B"/>
                </a:solidFill>
                <a:latin typeface="微软雅黑" panose="020B0503020204020204" pitchFamily="34" charset="-122"/>
                <a:ea typeface="微软雅黑" panose="020B0503020204020204" pitchFamily="34" charset="-122"/>
                <a:cs typeface="微软雅黑" panose="020B0503020204020204" pitchFamily="34" charset="-122"/>
              </a:rPr>
              <a:t>把数字世界带入每个人、每个家庭、</a:t>
            </a:r>
            <a:br>
              <a:rPr kumimoji="1" lang="en-US" altLang="zh-CN" sz="1300" dirty="0">
                <a:solidFill>
                  <a:srgbClr val="1D1D1B"/>
                </a:solidFill>
                <a:latin typeface="微软雅黑" panose="020B0503020204020204" pitchFamily="34" charset="-122"/>
                <a:ea typeface="微软雅黑" panose="020B0503020204020204" pitchFamily="34" charset="-122"/>
                <a:cs typeface="微软雅黑" panose="020B0503020204020204" pitchFamily="34" charset="-122"/>
              </a:rPr>
            </a:br>
            <a:r>
              <a:rPr kumimoji="1" lang="zh-CN" altLang="en-US" sz="1300" dirty="0">
                <a:solidFill>
                  <a:srgbClr val="1D1D1B"/>
                </a:solidFill>
                <a:latin typeface="微软雅黑" panose="020B0503020204020204" pitchFamily="34" charset="-122"/>
                <a:ea typeface="微软雅黑" panose="020B0503020204020204" pitchFamily="34" charset="-122"/>
                <a:cs typeface="微软雅黑" panose="020B0503020204020204" pitchFamily="34" charset="-122"/>
              </a:rPr>
              <a:t>每个组织，构建万物互联的智能世界。</a:t>
            </a:r>
            <a:endParaRPr kumimoji="1" lang="zh-CN" altLang="en-US" sz="1300" dirty="0">
              <a:solidFill>
                <a:srgbClr val="1D1D1B"/>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Subtitle 6"/>
          <p:cNvSpPr txBox="1"/>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微软雅黑" panose="020B0503020204020204" pitchFamily="34" charset="-122"/>
                <a:ea typeface="微软雅黑"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5"/>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微软雅黑" panose="020B0503020204020204" pitchFamily="34" charset="-122"/>
              <a:cs typeface="微软雅黑" panose="020B0503020204020204" pitchFamily="34" charset="-122"/>
            </a:endParaRPr>
          </a:p>
        </p:txBody>
      </p:sp>
      <p:pic>
        <p:nvPicPr>
          <p:cNvPr id="8" name="Picture 7"/>
          <p:cNvPicPr>
            <a:picLocks noChangeAspect="1"/>
          </p:cNvPicPr>
          <p:nvPr userDrawn="1"/>
        </p:nvPicPr>
        <p:blipFill>
          <a:blip r:embed="rId3" cstate="screen"/>
          <a:stretch>
            <a:fillRect/>
          </a:stretch>
        </p:blipFill>
        <p:spPr>
          <a:xfrm>
            <a:off x="7973676" y="5237566"/>
            <a:ext cx="1875600" cy="405914"/>
          </a:xfrm>
          <a:prstGeom prst="rect">
            <a:avLst/>
          </a:prstGeom>
        </p:spPr>
      </p:pic>
    </p:spTree>
  </p:cSld>
  <p:clrMap bg1="lt1" tx1="dk1" bg2="lt2" tx2="dk2" accent1="accent1" accent2="accent2" accent3="accent3" accent4="accent4" accent5="accent5" accent6="accent6" hlink="hlink" folHlink="folHlink"/>
  <p:sldLayoutIdLst>
    <p:sldLayoutId id="2147483667" r:id="rId1"/>
    <p:sldLayoutId id="2147483668" r:id="rId2"/>
  </p:sldLayoutIdLst>
  <p:hf hdr="0" ftr="0" dt="0"/>
  <p:txStyles>
    <p:titleStyle>
      <a:lvl1pPr algn="l" defTabSz="1188085" rtl="0" eaLnBrk="1" latinLnBrk="0" hangingPunct="1">
        <a:lnSpc>
          <a:spcPct val="90000"/>
        </a:lnSpc>
        <a:spcBef>
          <a:spcPct val="0"/>
        </a:spcBef>
        <a:buNone/>
        <a:defRPr sz="5000" b="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0" indent="0" algn="l" defTabSz="1188085" rtl="0" eaLnBrk="1" latinLnBrk="0" hangingPunct="1">
        <a:lnSpc>
          <a:spcPct val="90000"/>
        </a:lnSpc>
        <a:spcBef>
          <a:spcPts val="1300"/>
        </a:spcBef>
        <a:buFont typeface="Arial" panose="020B0604020202020204" pitchFamily="34" charset="0"/>
        <a:buNone/>
        <a:defRPr sz="1820" kern="1200">
          <a:solidFill>
            <a:srgbClr val="FFFFFF"/>
          </a:solidFill>
          <a:latin typeface="微软雅黑" panose="020B0503020204020204" pitchFamily="34" charset="-122"/>
          <a:ea typeface="微软雅黑" panose="020B0503020204020204" pitchFamily="34" charset="-122"/>
          <a:cs typeface="+mn-cs"/>
        </a:defRPr>
      </a:lvl1pPr>
      <a:lvl2pPr marL="593725" indent="0" algn="l" defTabSz="1188085" rtl="0" eaLnBrk="1" latinLnBrk="0" hangingPunct="1">
        <a:lnSpc>
          <a:spcPct val="90000"/>
        </a:lnSpc>
        <a:spcBef>
          <a:spcPts val="650"/>
        </a:spcBef>
        <a:buFont typeface="Arial" panose="020B0604020202020204" pitchFamily="34" charset="0"/>
        <a:buNone/>
        <a:defRPr sz="3120" kern="1200">
          <a:solidFill>
            <a:schemeClr val="tx1"/>
          </a:solidFill>
          <a:latin typeface="+mn-lt"/>
          <a:ea typeface="+mn-ea"/>
          <a:cs typeface="+mn-cs"/>
        </a:defRPr>
      </a:lvl2pPr>
      <a:lvl3pPr marL="1188085" indent="0" algn="l" defTabSz="1188085" rtl="0" eaLnBrk="1" latinLnBrk="0" hangingPunct="1">
        <a:lnSpc>
          <a:spcPct val="90000"/>
        </a:lnSpc>
        <a:spcBef>
          <a:spcPts val="650"/>
        </a:spcBef>
        <a:buFont typeface="Arial" panose="020B0604020202020204" pitchFamily="34" charset="0"/>
        <a:buNone/>
        <a:defRPr sz="2600" kern="1200">
          <a:solidFill>
            <a:schemeClr val="tx1"/>
          </a:solidFill>
          <a:latin typeface="+mn-lt"/>
          <a:ea typeface="+mn-ea"/>
          <a:cs typeface="+mn-cs"/>
        </a:defRPr>
      </a:lvl3pPr>
      <a:lvl4pPr marL="1781810" indent="0" algn="l" defTabSz="1188085" rtl="0" eaLnBrk="1" latinLnBrk="0" hangingPunct="1">
        <a:lnSpc>
          <a:spcPct val="90000"/>
        </a:lnSpc>
        <a:spcBef>
          <a:spcPts val="650"/>
        </a:spcBef>
        <a:buFont typeface="Arial" panose="020B0604020202020204" pitchFamily="34" charset="0"/>
        <a:buNone/>
        <a:defRPr sz="2340" kern="1200">
          <a:solidFill>
            <a:schemeClr val="tx1"/>
          </a:solidFill>
          <a:latin typeface="+mn-lt"/>
          <a:ea typeface="+mn-ea"/>
          <a:cs typeface="+mn-cs"/>
        </a:defRPr>
      </a:lvl4pPr>
      <a:lvl5pPr marL="2375535" indent="0" algn="l" defTabSz="1188085" rtl="0" eaLnBrk="1" latinLnBrk="0" hangingPunct="1">
        <a:lnSpc>
          <a:spcPct val="90000"/>
        </a:lnSpc>
        <a:spcBef>
          <a:spcPts val="650"/>
        </a:spcBef>
        <a:buFont typeface="Arial" panose="020B0604020202020204" pitchFamily="34" charset="0"/>
        <a:buNone/>
        <a:defRPr sz="2340" kern="120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p:bodyStyle>
    <p:otherStyle>
      <a:defPPr>
        <a:defRPr lang="en-US"/>
      </a:defPPr>
      <a:lvl1pPr marL="0" algn="l" defTabSz="1188085" rtl="0" eaLnBrk="1" latinLnBrk="0" hangingPunct="1">
        <a:defRPr sz="2340" kern="1200">
          <a:solidFill>
            <a:schemeClr val="tx1"/>
          </a:solidFill>
          <a:latin typeface="+mn-lt"/>
          <a:ea typeface="+mn-ea"/>
          <a:cs typeface="+mn-cs"/>
        </a:defRPr>
      </a:lvl1pPr>
      <a:lvl2pPr marL="593725" algn="l" defTabSz="1188085" rtl="0" eaLnBrk="1" latinLnBrk="0" hangingPunct="1">
        <a:defRPr sz="2340" kern="1200">
          <a:solidFill>
            <a:schemeClr val="tx1"/>
          </a:solidFill>
          <a:latin typeface="+mn-lt"/>
          <a:ea typeface="+mn-ea"/>
          <a:cs typeface="+mn-cs"/>
        </a:defRPr>
      </a:lvl2pPr>
      <a:lvl3pPr marL="1188085" algn="l" defTabSz="1188085" rtl="0" eaLnBrk="1" latinLnBrk="0" hangingPunct="1">
        <a:defRPr sz="2340" kern="1200">
          <a:solidFill>
            <a:schemeClr val="tx1"/>
          </a:solidFill>
          <a:latin typeface="+mn-lt"/>
          <a:ea typeface="+mn-ea"/>
          <a:cs typeface="+mn-cs"/>
        </a:defRPr>
      </a:lvl3pPr>
      <a:lvl4pPr marL="1781810" algn="l" defTabSz="1188085" rtl="0" eaLnBrk="1" latinLnBrk="0" hangingPunct="1">
        <a:defRPr sz="2340" kern="1200">
          <a:solidFill>
            <a:schemeClr val="tx1"/>
          </a:solidFill>
          <a:latin typeface="+mn-lt"/>
          <a:ea typeface="+mn-ea"/>
          <a:cs typeface="+mn-cs"/>
        </a:defRPr>
      </a:lvl4pPr>
      <a:lvl5pPr marL="2375535" algn="l" defTabSz="1188085" rtl="0" eaLnBrk="1" latinLnBrk="0" hangingPunct="1">
        <a:defRPr sz="2340" kern="1200">
          <a:solidFill>
            <a:schemeClr val="tx1"/>
          </a:solidFill>
          <a:latin typeface="+mn-lt"/>
          <a:ea typeface="+mn-ea"/>
          <a:cs typeface="+mn-cs"/>
        </a:defRPr>
      </a:lvl5pPr>
      <a:lvl6pPr marL="2969260" algn="l" defTabSz="1188085" rtl="0" eaLnBrk="1" latinLnBrk="0" hangingPunct="1">
        <a:defRPr sz="2340" kern="1200">
          <a:solidFill>
            <a:schemeClr val="tx1"/>
          </a:solidFill>
          <a:latin typeface="+mn-lt"/>
          <a:ea typeface="+mn-ea"/>
          <a:cs typeface="+mn-cs"/>
        </a:defRPr>
      </a:lvl6pPr>
      <a:lvl7pPr marL="3563620" algn="l" defTabSz="1188085" rtl="0" eaLnBrk="1" latinLnBrk="0" hangingPunct="1">
        <a:defRPr sz="2340" kern="1200">
          <a:solidFill>
            <a:schemeClr val="tx1"/>
          </a:solidFill>
          <a:latin typeface="+mn-lt"/>
          <a:ea typeface="+mn-ea"/>
          <a:cs typeface="+mn-cs"/>
        </a:defRPr>
      </a:lvl7pPr>
      <a:lvl8pPr marL="4157345" algn="l" defTabSz="1188085" rtl="0" eaLnBrk="1" latinLnBrk="0" hangingPunct="1">
        <a:defRPr sz="2340" kern="1200">
          <a:solidFill>
            <a:schemeClr val="tx1"/>
          </a:solidFill>
          <a:latin typeface="+mn-lt"/>
          <a:ea typeface="+mn-ea"/>
          <a:cs typeface="+mn-cs"/>
        </a:defRPr>
      </a:lvl8pPr>
      <a:lvl9pPr marL="4751070" algn="l" defTabSz="1188085" rtl="0" eaLnBrk="1" latinLnBrk="0" hangingPunct="1">
        <a:defRPr sz="23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9" Type="http://schemas.microsoft.com/office/2007/relationships/diagramDrawing" Target="../diagrams/drawing1.xml"/><Relationship Id="rId8" Type="http://schemas.openxmlformats.org/officeDocument/2006/relationships/diagramColors" Target="../diagrams/colors1.xml"/><Relationship Id="rId7" Type="http://schemas.openxmlformats.org/officeDocument/2006/relationships/diagramQuickStyle" Target="../diagrams/quickStyl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0" Type="http://schemas.openxmlformats.org/officeDocument/2006/relationships/slideLayout" Target="../slideLayouts/slideLayout13.xml"/><Relationship Id="rId1" Type="http://schemas.openxmlformats.org/officeDocument/2006/relationships/image" Target="../media/image6.png"/></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16.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41.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16.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42.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43.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tags" Target="../tags/tag1.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tags" Target="../tags/tag2.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tags" Target="../tags/tag3.xml"/></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9" Type="http://schemas.openxmlformats.org/officeDocument/2006/relationships/diagramColors" Target="../diagrams/colors13.xml"/><Relationship Id="rId8" Type="http://schemas.openxmlformats.org/officeDocument/2006/relationships/diagramQuickStyle" Target="../diagrams/quickStyle13.xml"/><Relationship Id="rId7" Type="http://schemas.openxmlformats.org/officeDocument/2006/relationships/diagramLayout" Target="../diagrams/layout13.xml"/><Relationship Id="rId6" Type="http://schemas.openxmlformats.org/officeDocument/2006/relationships/diagramData" Target="../diagrams/data13.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GIF"/><Relationship Id="rId2" Type="http://schemas.openxmlformats.org/officeDocument/2006/relationships/image" Target="../media/image11.png"/><Relationship Id="rId11" Type="http://schemas.openxmlformats.org/officeDocument/2006/relationships/slideLayout" Target="../slideLayouts/slideLayout16.xml"/><Relationship Id="rId10" Type="http://schemas.microsoft.com/office/2007/relationships/diagramDrawing" Target="../diagrams/drawing13.xml"/><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16.xml"/><Relationship Id="rId5" Type="http://schemas.microsoft.com/office/2007/relationships/diagramDrawing" Target="../diagrams/drawing14.xml"/><Relationship Id="rId4" Type="http://schemas.openxmlformats.org/officeDocument/2006/relationships/diagramColors" Target="../diagrams/colors14.xml"/><Relationship Id="rId3" Type="http://schemas.openxmlformats.org/officeDocument/2006/relationships/diagramQuickStyle" Target="../diagrams/quickStyle14.xml"/><Relationship Id="rId2" Type="http://schemas.openxmlformats.org/officeDocument/2006/relationships/diagramLayout" Target="../diagrams/layout14.xml"/><Relationship Id="rId1" Type="http://schemas.openxmlformats.org/officeDocument/2006/relationships/diagramData" Target="../diagrams/data14.xml"/></Relationships>
</file>

<file path=ppt/slides/_rels/slide52.xml.rels><?xml version="1.0" encoding="UTF-8" standalone="yes"?>
<Relationships xmlns="http://schemas.openxmlformats.org/package/2006/relationships"><Relationship Id="rId9" Type="http://schemas.openxmlformats.org/officeDocument/2006/relationships/diagramColors" Target="../diagrams/colors15.xml"/><Relationship Id="rId8" Type="http://schemas.openxmlformats.org/officeDocument/2006/relationships/diagramQuickStyle" Target="../diagrams/quickStyle15.xml"/><Relationship Id="rId7" Type="http://schemas.openxmlformats.org/officeDocument/2006/relationships/diagramLayout" Target="../diagrams/layout15.xml"/><Relationship Id="rId6" Type="http://schemas.openxmlformats.org/officeDocument/2006/relationships/diagramData" Target="../diagrams/data15.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GIF"/><Relationship Id="rId2" Type="http://schemas.openxmlformats.org/officeDocument/2006/relationships/image" Target="../media/image11.png"/><Relationship Id="rId12" Type="http://schemas.openxmlformats.org/officeDocument/2006/relationships/notesSlide" Target="../notesSlides/notesSlide37.xml"/><Relationship Id="rId11" Type="http://schemas.openxmlformats.org/officeDocument/2006/relationships/slideLayout" Target="../slideLayouts/slideLayout16.xml"/><Relationship Id="rId10" Type="http://schemas.microsoft.com/office/2007/relationships/diagramDrawing" Target="../diagrams/drawing15.xml"/><Relationship Id="rId1" Type="http://schemas.openxmlformats.org/officeDocument/2006/relationships/image" Target="../media/image10.png"/></Relationships>
</file>

<file path=ppt/slides/_rels/slide53.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16.xml"/><Relationship Id="rId5" Type="http://schemas.microsoft.com/office/2007/relationships/diagramDrawing" Target="../diagrams/drawing16.xml"/><Relationship Id="rId4" Type="http://schemas.openxmlformats.org/officeDocument/2006/relationships/diagramColors" Target="../diagrams/colors16.xml"/><Relationship Id="rId3" Type="http://schemas.openxmlformats.org/officeDocument/2006/relationships/diagramQuickStyle" Target="../diagrams/quickStyle16.xml"/><Relationship Id="rId2" Type="http://schemas.openxmlformats.org/officeDocument/2006/relationships/diagramLayout" Target="../diagrams/layout16.xml"/><Relationship Id="rId1" Type="http://schemas.openxmlformats.org/officeDocument/2006/relationships/diagramData" Target="../diagrams/data1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nvPr>
        </p:nvSpPr>
        <p:spPr>
          <a:xfrm>
            <a:off x="913588" y="1523021"/>
            <a:ext cx="7785569" cy="690255"/>
          </a:xfrm>
        </p:spPr>
        <p:txBody>
          <a:bodyPr>
            <a:noAutofit/>
          </a:bodyPr>
          <a:lstStyle/>
          <a:p>
            <a:r>
              <a:rPr lang="zh-CN" altLang="en-US" dirty="0">
                <a:latin typeface="Huawei Sans" panose="020C0503030203020204" pitchFamily="34" charset="0"/>
                <a:ea typeface="方正兰亭黑简体" panose="02000000000000000000" pitchFamily="2" charset="-122"/>
                <a:sym typeface="微软雅黑" panose="020B0503020204020204" pitchFamily="34" charset="-122"/>
              </a:rPr>
              <a:t>华为鲲鹏课程包方案简介</a:t>
            </a:r>
            <a:endParaRPr lang="zh-CN" altLang="en-US" dirty="0">
              <a:latin typeface="Huawei Sans" panose="020C0503030203020204" pitchFamily="34" charset="0"/>
              <a:ea typeface="方正兰亭黑简体" panose="02000000000000000000" pitchFamily="2" charset="-122"/>
              <a:sym typeface="微软雅黑" panose="020B0503020204020204" pitchFamily="34" charset="-122"/>
            </a:endParaRPr>
          </a:p>
        </p:txBody>
      </p:sp>
      <p:sp>
        <p:nvSpPr>
          <p:cNvPr id="3" name="Text Placeholder 2"/>
          <p:cNvSpPr>
            <a:spLocks noGrp="1"/>
          </p:cNvSpPr>
          <p:nvPr>
            <p:ph type="body" sz="quarter" idx="11"/>
          </p:nvPr>
        </p:nvSpPr>
        <p:spPr>
          <a:xfrm>
            <a:off x="806450" y="6112423"/>
            <a:ext cx="1617170" cy="322753"/>
          </a:xfrm>
        </p:spPr>
        <p:txBody>
          <a:bodyPr/>
          <a:lstStyle/>
          <a:p>
            <a:r>
              <a:rPr kumimoji="1" lang="en-US" altLang="zh-CN" dirty="0">
                <a:latin typeface="Huawei Sans" panose="020C0503030203020204" pitchFamily="34" charset="0"/>
                <a:ea typeface="方正兰亭黑简体" panose="02000000000000000000" pitchFamily="2" charset="-122"/>
                <a:sym typeface="微软雅黑" panose="020B0503020204020204" pitchFamily="34" charset="-122"/>
              </a:rPr>
              <a:t>Security Level:</a:t>
            </a:r>
            <a:endParaRPr lang="en-US" dirty="0">
              <a:latin typeface="Huawei Sans" panose="020C0503030203020204" pitchFamily="34" charset="0"/>
              <a:ea typeface="方正兰亭黑简体" panose="02000000000000000000" pitchFamily="2" charset="-122"/>
              <a:sym typeface="微软雅黑" panose="020B0503020204020204" pitchFamily="34" charset="-122"/>
            </a:endParaRPr>
          </a:p>
          <a:p>
            <a:endParaRPr lang="en-US" dirty="0">
              <a:latin typeface="Huawei Sans" panose="020C0503030203020204" pitchFamily="34" charset="0"/>
              <a:ea typeface="方正兰亭黑简体" panose="02000000000000000000" pitchFamily="2" charset="-122"/>
              <a:sym typeface="微软雅黑" panose="020B0503020204020204" pitchFamily="34" charset="-122"/>
            </a:endParaRPr>
          </a:p>
        </p:txBody>
      </p:sp>
      <p:sp>
        <p:nvSpPr>
          <p:cNvPr id="2" name="文本框 1"/>
          <p:cNvSpPr txBox="1"/>
          <p:nvPr/>
        </p:nvSpPr>
        <p:spPr>
          <a:xfrm>
            <a:off x="913588" y="3979148"/>
            <a:ext cx="1824217" cy="276999"/>
          </a:xfrm>
          <a:prstGeom prst="rect">
            <a:avLst/>
          </a:prstGeom>
          <a:noFill/>
        </p:spPr>
        <p:txBody>
          <a:bodyPr wrap="square" lIns="0" tIns="0" rIns="0" bIns="0" rtlCol="0">
            <a:spAutoFit/>
          </a:bodyPr>
          <a:lstStyle/>
          <a:p>
            <a:pPr algn="l"/>
            <a:r>
              <a:rPr kumimoji="1" lang="en-US" altLang="zh-CN" dirty="0">
                <a:solidFill>
                  <a:srgbClr val="000000"/>
                </a:solidFill>
                <a:latin typeface="Huawei Sans" panose="020C0503030203020204" pitchFamily="34" charset="0"/>
                <a:ea typeface="方正兰亭黑简体" panose="02000000000000000000" pitchFamily="2" charset="-122"/>
              </a:rPr>
              <a:t>2024</a:t>
            </a:r>
            <a:r>
              <a:rPr kumimoji="1" lang="zh-CN" altLang="en-US" dirty="0">
                <a:solidFill>
                  <a:srgbClr val="000000"/>
                </a:solidFill>
                <a:latin typeface="Huawei Sans" panose="020C0503030203020204" pitchFamily="34" charset="0"/>
                <a:ea typeface="方正兰亭黑简体" panose="02000000000000000000" pitchFamily="2" charset="-122"/>
              </a:rPr>
              <a:t>年</a:t>
            </a:r>
            <a:r>
              <a:rPr kumimoji="1" lang="en-US" altLang="zh-CN" dirty="0">
                <a:solidFill>
                  <a:srgbClr val="000000"/>
                </a:solidFill>
                <a:latin typeface="Huawei Sans" panose="020C0503030203020204" pitchFamily="34" charset="0"/>
                <a:ea typeface="方正兰亭黑简体" panose="02000000000000000000" pitchFamily="2" charset="-122"/>
              </a:rPr>
              <a:t>3</a:t>
            </a:r>
            <a:r>
              <a:rPr kumimoji="1" lang="zh-CN" altLang="en-US" dirty="0">
                <a:solidFill>
                  <a:srgbClr val="000000"/>
                </a:solidFill>
                <a:latin typeface="Huawei Sans" panose="020C0503030203020204" pitchFamily="34" charset="0"/>
                <a:ea typeface="方正兰亭黑简体" panose="02000000000000000000" pitchFamily="2" charset="-122"/>
              </a:rPr>
              <a:t>月</a:t>
            </a:r>
            <a:r>
              <a:rPr kumimoji="1" lang="en-US" altLang="zh-CN" dirty="0">
                <a:solidFill>
                  <a:srgbClr val="000000"/>
                </a:solidFill>
                <a:latin typeface="Huawei Sans" panose="020C0503030203020204" pitchFamily="34" charset="0"/>
                <a:ea typeface="方正兰亭黑简体" panose="02000000000000000000" pitchFamily="2" charset="-122"/>
              </a:rPr>
              <a:t>1</a:t>
            </a:r>
            <a:r>
              <a:rPr kumimoji="1" lang="zh-CN" altLang="en-US">
                <a:solidFill>
                  <a:srgbClr val="000000"/>
                </a:solidFill>
                <a:latin typeface="Huawei Sans" panose="020C0503030203020204" pitchFamily="34" charset="0"/>
                <a:ea typeface="方正兰亭黑简体" panose="02000000000000000000" pitchFamily="2" charset="-122"/>
              </a:rPr>
              <a:t>日</a:t>
            </a:r>
            <a:endParaRPr kumimoji="1" lang="zh-CN" altLang="en-US" dirty="0">
              <a:solidFill>
                <a:srgbClr val="000000"/>
              </a:solidFill>
              <a:latin typeface="Huawei Sans" panose="020C0503030203020204" pitchFamily="34" charset="0"/>
              <a:ea typeface="方正兰亭黑简体" panose="02000000000000000000" pitchFamily="2" charset="-122"/>
            </a:endParaRPr>
          </a:p>
        </p:txBody>
      </p:sp>
      <p:sp>
        <p:nvSpPr>
          <p:cNvPr id="4" name="文本框 3"/>
          <p:cNvSpPr txBox="1"/>
          <p:nvPr/>
        </p:nvSpPr>
        <p:spPr>
          <a:xfrm>
            <a:off x="913588" y="3407456"/>
            <a:ext cx="1795363" cy="307777"/>
          </a:xfrm>
          <a:prstGeom prst="rect">
            <a:avLst/>
          </a:prstGeom>
          <a:noFill/>
        </p:spPr>
        <p:txBody>
          <a:bodyPr wrap="none" lIns="0" tIns="0" rIns="0" bIns="0" rtlCol="0">
            <a:spAutoFit/>
          </a:bodyPr>
          <a:lstStyle/>
          <a:p>
            <a:pPr algn="l"/>
            <a:r>
              <a:rPr kumimoji="1" lang="zh-CN" altLang="en-US" sz="2000" dirty="0">
                <a:solidFill>
                  <a:srgbClr val="000000"/>
                </a:solidFill>
                <a:latin typeface="Huawei Sans" panose="020C0503030203020204" pitchFamily="34" charset="0"/>
                <a:ea typeface="方正兰亭黑简体" panose="02000000000000000000" pitchFamily="2" charset="-122"/>
              </a:rPr>
              <a:t>华为计算产品线</a:t>
            </a:r>
            <a:endParaRPr kumimoji="1" lang="zh-CN" altLang="en-US" sz="2000" dirty="0">
              <a:solidFill>
                <a:srgbClr val="000000"/>
              </a:solidFill>
              <a:latin typeface="Huawei Sans" panose="020C0503030203020204" pitchFamily="34" charset="0"/>
              <a:ea typeface="方正兰亭黑简体" panose="020000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732125" y="447467"/>
            <a:ext cx="10732516" cy="459845"/>
          </a:xfrm>
        </p:spPr>
        <p:txBody>
          <a:bodyPr>
            <a:noAutofit/>
          </a:bodyPr>
          <a:lstStyle/>
          <a:p>
            <a:r>
              <a:rPr lang="zh-CN" altLang="en-US" sz="2600" b="1" dirty="0">
                <a:solidFill>
                  <a:srgbClr val="C00000"/>
                </a:solidFill>
              </a:rPr>
              <a:t>计算机组成与结构课程包实验（</a:t>
            </a:r>
            <a:r>
              <a:rPr lang="en-US" altLang="zh-CN" sz="2600" b="1" dirty="0">
                <a:solidFill>
                  <a:srgbClr val="C00000"/>
                </a:solidFill>
              </a:rPr>
              <a:t>1</a:t>
            </a:r>
            <a:r>
              <a:rPr lang="zh-CN" altLang="en-US" sz="2600" b="1" dirty="0">
                <a:solidFill>
                  <a:srgbClr val="C00000"/>
                </a:solidFill>
              </a:rPr>
              <a:t>）</a:t>
            </a:r>
            <a:endParaRPr lang="zh-CN" altLang="en-US" sz="1800" b="1" dirty="0">
              <a:solidFill>
                <a:srgbClr val="3C3C3C"/>
              </a:solidFill>
              <a:cs typeface="+mn-cs"/>
            </a:endParaRPr>
          </a:p>
        </p:txBody>
      </p:sp>
      <p:sp>
        <p:nvSpPr>
          <p:cNvPr id="6" name="文本框 5"/>
          <p:cNvSpPr txBox="1"/>
          <p:nvPr/>
        </p:nvSpPr>
        <p:spPr>
          <a:xfrm>
            <a:off x="653901" y="953518"/>
            <a:ext cx="6099544" cy="338554"/>
          </a:xfrm>
          <a:prstGeom prst="rect">
            <a:avLst/>
          </a:prstGeom>
          <a:noFill/>
        </p:spPr>
        <p:txBody>
          <a:bodyPr wrap="square">
            <a:spAutoFit/>
          </a:bodyPr>
          <a:lstStyle/>
          <a:p>
            <a:r>
              <a:rPr lang="zh-CN" altLang="en-US" sz="1600" b="1" dirty="0">
                <a:solidFill>
                  <a:srgbClr val="3C3C3C"/>
                </a:solidFill>
                <a:latin typeface="Huawei Sans" panose="020C0503030203020204" pitchFamily="34" charset="0"/>
                <a:ea typeface="方正兰亭黑简体" panose="02000000000000000000" pitchFamily="2" charset="-122"/>
                <a:cs typeface="+mn-cs"/>
              </a:rPr>
              <a:t>计算组成与结构</a:t>
            </a:r>
            <a:r>
              <a:rPr lang="en-US" altLang="zh-CN" sz="1600" b="1" dirty="0">
                <a:solidFill>
                  <a:srgbClr val="3C3C3C"/>
                </a:solidFill>
                <a:latin typeface="Huawei Sans" panose="020C0503030203020204" pitchFamily="34" charset="0"/>
                <a:ea typeface="方正兰亭黑简体" panose="02000000000000000000" pitchFamily="2" charset="-122"/>
                <a:cs typeface="+mn-cs"/>
              </a:rPr>
              <a:t>——</a:t>
            </a:r>
            <a:r>
              <a:rPr lang="zh-CN" altLang="en-US" sz="1600" b="1" dirty="0">
                <a:solidFill>
                  <a:srgbClr val="3C3C3C"/>
                </a:solidFill>
                <a:latin typeface="Huawei Sans" panose="020C0503030203020204" pitchFamily="34" charset="0"/>
                <a:ea typeface="方正兰亭黑简体" panose="02000000000000000000" pitchFamily="2" charset="-122"/>
                <a:cs typeface="+mn-cs"/>
              </a:rPr>
              <a:t>实验一</a:t>
            </a:r>
            <a:endParaRPr lang="zh-CN" altLang="en-US" sz="1600" dirty="0">
              <a:latin typeface="Huawei Sans" panose="020C0503030203020204" pitchFamily="34" charset="0"/>
              <a:ea typeface="方正兰亭黑简体" panose="02000000000000000000" pitchFamily="2" charset="-122"/>
            </a:endParaRPr>
          </a:p>
        </p:txBody>
      </p:sp>
      <p:graphicFrame>
        <p:nvGraphicFramePr>
          <p:cNvPr id="2" name="表格 1"/>
          <p:cNvGraphicFramePr>
            <a:graphicFrameLocks noGrp="1"/>
          </p:cNvGraphicFramePr>
          <p:nvPr/>
        </p:nvGraphicFramePr>
        <p:xfrm>
          <a:off x="760999" y="1383102"/>
          <a:ext cx="10778871" cy="3826080"/>
        </p:xfrm>
        <a:graphic>
          <a:graphicData uri="http://schemas.openxmlformats.org/drawingml/2006/table">
            <a:tbl>
              <a:tblPr>
                <a:tableStyleId>{72833802-FEF1-4C79-8D5D-14CF1EAF98D9}</a:tableStyleId>
              </a:tblPr>
              <a:tblGrid>
                <a:gridCol w="1769550"/>
                <a:gridCol w="2317898"/>
                <a:gridCol w="5372986"/>
                <a:gridCol w="1318437"/>
              </a:tblGrid>
              <a:tr h="324000">
                <a:tc>
                  <a:txBody>
                    <a:bodyPr/>
                    <a:lstStyle/>
                    <a:p>
                      <a:pPr algn="ctr" rtl="0" fontAlgn="ctr"/>
                      <a:r>
                        <a:rPr lang="zh-CN" altLang="en-US" sz="1400" b="1" i="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实验名称</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知识点</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建议植入方式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i="0" u="none" strike="noStrike"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预估学时</a:t>
                      </a:r>
                      <a:endParaRPr lang="zh-CN" altLang="en-US" sz="1400" b="1" i="0" u="none" strike="noStrike"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r>
              <a:tr h="437760">
                <a:tc>
                  <a:txBody>
                    <a:bodyPr/>
                    <a:lstStyle/>
                    <a:p>
                      <a:pPr algn="l" fontAlgn="ct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1</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a:t>
                      </a:r>
                      <a:r>
                        <a:rPr 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Digiblock</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概述</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72000" marB="7200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nSpc>
                          <a:spcPts val="1800"/>
                        </a:lnSpc>
                      </a:pPr>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Digiblock</a:t>
                      </a:r>
                      <a:r>
                        <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软件安装及基本操作；组合与时序逻辑基础知识</a:t>
                      </a:r>
                      <a:endParaRPr lang="zh-CN" altLang="en-US" sz="120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rtl="0" fontAlgn="ctr"/>
                      <a:r>
                        <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先</a:t>
                      </a:r>
                      <a:r>
                        <a:rPr lang="zh-CN"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介绍数字电路逻辑门</a:t>
                      </a:r>
                      <a:r>
                        <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电路的概念、功能以及常用的</a:t>
                      </a:r>
                      <a:r>
                        <a:rPr lang="zh-CN"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元件，</a:t>
                      </a:r>
                      <a:r>
                        <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然后介绍如何</a:t>
                      </a:r>
                      <a:r>
                        <a:rPr lang="zh-CN"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使用</a:t>
                      </a:r>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Digiblock</a:t>
                      </a:r>
                      <a:r>
                        <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这个</a:t>
                      </a:r>
                      <a:r>
                        <a:rPr lang="zh-CN"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组合逻辑设计工具</a:t>
                      </a:r>
                      <a:r>
                        <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，来</a:t>
                      </a:r>
                      <a:r>
                        <a:rPr lang="zh-CN"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实现</a:t>
                      </a:r>
                      <a:r>
                        <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复杂的</a:t>
                      </a:r>
                      <a:r>
                        <a:rPr lang="zh-CN"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逻辑表达式</a:t>
                      </a:r>
                      <a:r>
                        <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t>
                      </a:r>
                      <a:r>
                        <a:rPr lang="zh-CN"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真值表</a:t>
                      </a:r>
                      <a:r>
                        <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、构建数字逻辑电路等，让学生掌握</a:t>
                      </a:r>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Digiblock</a:t>
                      </a:r>
                      <a:r>
                        <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这个开源</a:t>
                      </a:r>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EDA</a:t>
                      </a:r>
                      <a:r>
                        <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软件的基础使用，帮助学生更好的实现和验证理论学习的内容</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7760">
                <a:tc>
                  <a:txBody>
                    <a:bodyPr/>
                    <a:lstStyle/>
                    <a:p>
                      <a:pPr algn="l" fontAlgn="ct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2</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：组合与时序逻辑</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72000" marB="7200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7760">
                <a:tc>
                  <a:txBody>
                    <a:bodyPr/>
                    <a:lstStyle/>
                    <a:p>
                      <a:pPr algn="l" fontAlgn="ct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3</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：计数器与状态机</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635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a:lnSpc>
                          <a:spcPts val="1800"/>
                        </a:lnSpc>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计数器、状态机、存储器、运算器、控制器</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在介绍完基础的数电逻辑门元件和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Digiblock</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的使用后，依次介绍</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计数器、状态机、存储器、运算器、控制器的原理和设计</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7760">
                <a:tc>
                  <a:txBody>
                    <a:bodyPr/>
                    <a:lstStyle/>
                    <a:p>
                      <a:pPr algn="l" fontAlgn="ct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4</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：存储器</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635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7760">
                <a:tc>
                  <a:txBody>
                    <a:bodyPr/>
                    <a:lstStyle/>
                    <a:p>
                      <a:pPr algn="l" fontAlgn="ct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5</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：运算器</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635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7760">
                <a:tc>
                  <a:txBody>
                    <a:bodyPr/>
                    <a:lstStyle/>
                    <a:p>
                      <a:pPr algn="l" fontAlgn="ct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6</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：控制器</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635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7760">
                <a:tc>
                  <a:txBody>
                    <a:bodyPr/>
                    <a:lstStyle/>
                    <a:p>
                      <a:pPr algn="l" fontAlgn="ct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7</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a:t>
                      </a:r>
                      <a:r>
                        <a:rPr 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ARMv8 CPU</a:t>
                      </a:r>
                      <a:endParaRPr 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635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r>
                        <a:rPr lang="en-US" altLang="zh-CN" sz="1200" kern="1200" baseline="0" dirty="0">
                          <a:latin typeface="Huawei Sans" panose="020C0503030203020204" pitchFamily="34" charset="0"/>
                          <a:ea typeface="方正兰亭黑简体" panose="02000000000000000000" pitchFamily="2" charset="-122"/>
                          <a:cs typeface="Huawei Sans" panose="020C0503030203020204" pitchFamily="34" charset="0"/>
                        </a:rPr>
                        <a:t>ARMv8CPU</a:t>
                      </a:r>
                      <a:r>
                        <a:rPr lang="zh-CN" altLang="en-US" sz="1200" kern="1200" baseline="0" dirty="0">
                          <a:latin typeface="Huawei Sans" panose="020C0503030203020204" pitchFamily="34" charset="0"/>
                          <a:ea typeface="方正兰亭黑简体" panose="02000000000000000000" pitchFamily="2" charset="-122"/>
                          <a:cs typeface="Huawei Sans" panose="020C0503030203020204" pitchFamily="34" charset="0"/>
                        </a:rPr>
                        <a:t>和流水线技术</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rowSpan="2">
                  <a:txBody>
                    <a:bodyPr/>
                    <a:lstStyle/>
                    <a:p>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在介绍完控制器、运算器等</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CPU</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的基本组件后，作为进阶知识，</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通过一个有限</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ARMv8</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指令子集的</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CPU</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设计，</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让学生</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了解掌握</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ARMv8</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架构</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CPU</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的工作原理</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。最后介绍综合实验，基于</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ARMv8 CPU</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的流水线技术</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4</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r>
              <a:tr h="437760">
                <a:tc>
                  <a:txBody>
                    <a:bodyPr/>
                    <a:lstStyle/>
                    <a:p>
                      <a:pPr algn="l" fontAlgn="ct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8</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：流水线</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ARMv8</a:t>
                      </a:r>
                      <a:endPar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635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vMerge="1">
                  <a:tcPr/>
                </a:tc>
                <a:tc vMerge="1">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4</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732125" y="447467"/>
            <a:ext cx="10732516" cy="459845"/>
          </a:xfrm>
        </p:spPr>
        <p:txBody>
          <a:bodyPr>
            <a:noAutofit/>
          </a:bodyPr>
          <a:lstStyle/>
          <a:p>
            <a:r>
              <a:rPr lang="zh-CN" altLang="en-US" sz="2600" b="1" dirty="0">
                <a:solidFill>
                  <a:srgbClr val="C00000"/>
                </a:solidFill>
              </a:rPr>
              <a:t>计算机组成与结构课程包实验（</a:t>
            </a:r>
            <a:r>
              <a:rPr lang="en-US" altLang="zh-CN" sz="2600" b="1" dirty="0">
                <a:solidFill>
                  <a:srgbClr val="C00000"/>
                </a:solidFill>
              </a:rPr>
              <a:t>2</a:t>
            </a:r>
            <a:r>
              <a:rPr lang="zh-CN" altLang="en-US" sz="2600" b="1" dirty="0">
                <a:solidFill>
                  <a:srgbClr val="C00000"/>
                </a:solidFill>
              </a:rPr>
              <a:t>）</a:t>
            </a:r>
            <a:endParaRPr lang="zh-CN" altLang="en-US" sz="1800" b="1" dirty="0">
              <a:solidFill>
                <a:srgbClr val="3C3C3C"/>
              </a:solidFill>
              <a:cs typeface="+mn-cs"/>
            </a:endParaRPr>
          </a:p>
        </p:txBody>
      </p:sp>
      <p:sp>
        <p:nvSpPr>
          <p:cNvPr id="6" name="文本框 5"/>
          <p:cNvSpPr txBox="1"/>
          <p:nvPr/>
        </p:nvSpPr>
        <p:spPr>
          <a:xfrm>
            <a:off x="653901" y="953518"/>
            <a:ext cx="6099544" cy="338554"/>
          </a:xfrm>
          <a:prstGeom prst="rect">
            <a:avLst/>
          </a:prstGeom>
          <a:noFill/>
        </p:spPr>
        <p:txBody>
          <a:bodyPr wrap="square">
            <a:spAutoFit/>
          </a:bodyPr>
          <a:lstStyle/>
          <a:p>
            <a:r>
              <a:rPr lang="zh-CN" altLang="en-US" sz="1600" b="1" dirty="0">
                <a:solidFill>
                  <a:srgbClr val="3C3C3C"/>
                </a:solidFill>
                <a:latin typeface="Huawei Sans" panose="020C0503030203020204" pitchFamily="34" charset="0"/>
                <a:ea typeface="方正兰亭黑简体" panose="02000000000000000000" pitchFamily="2" charset="-122"/>
                <a:cs typeface="+mn-cs"/>
              </a:rPr>
              <a:t>计算组成与结构</a:t>
            </a:r>
            <a:r>
              <a:rPr lang="en-US" altLang="zh-CN" sz="1600" b="1" dirty="0">
                <a:solidFill>
                  <a:srgbClr val="3C3C3C"/>
                </a:solidFill>
                <a:latin typeface="Huawei Sans" panose="020C0503030203020204" pitchFamily="34" charset="0"/>
                <a:ea typeface="方正兰亭黑简体" panose="02000000000000000000" pitchFamily="2" charset="-122"/>
                <a:cs typeface="+mn-cs"/>
              </a:rPr>
              <a:t>——</a:t>
            </a:r>
            <a:r>
              <a:rPr lang="zh-CN" altLang="en-US" sz="1600" b="1" dirty="0">
                <a:solidFill>
                  <a:srgbClr val="3C3C3C"/>
                </a:solidFill>
                <a:latin typeface="Huawei Sans" panose="020C0503030203020204" pitchFamily="34" charset="0"/>
                <a:ea typeface="方正兰亭黑简体" panose="02000000000000000000" pitchFamily="2" charset="-122"/>
                <a:cs typeface="+mn-cs"/>
              </a:rPr>
              <a:t>实验二</a:t>
            </a:r>
            <a:endParaRPr lang="zh-CN" altLang="en-US" sz="1600" dirty="0">
              <a:latin typeface="Huawei Sans" panose="020C0503030203020204" pitchFamily="34" charset="0"/>
              <a:ea typeface="方正兰亭黑简体" panose="02000000000000000000" pitchFamily="2" charset="-122"/>
            </a:endParaRPr>
          </a:p>
        </p:txBody>
      </p:sp>
      <p:graphicFrame>
        <p:nvGraphicFramePr>
          <p:cNvPr id="2" name="表格 1"/>
          <p:cNvGraphicFramePr>
            <a:graphicFrameLocks noGrp="1"/>
          </p:cNvGraphicFramePr>
          <p:nvPr/>
        </p:nvGraphicFramePr>
        <p:xfrm>
          <a:off x="732125" y="1319675"/>
          <a:ext cx="10778871" cy="4770030"/>
        </p:xfrm>
        <a:graphic>
          <a:graphicData uri="http://schemas.openxmlformats.org/drawingml/2006/table">
            <a:tbl>
              <a:tblPr>
                <a:tableStyleId>{72833802-FEF1-4C79-8D5D-14CF1EAF98D9}</a:tableStyleId>
              </a:tblPr>
              <a:tblGrid>
                <a:gridCol w="2054618"/>
                <a:gridCol w="2032830"/>
                <a:gridCol w="5676149"/>
                <a:gridCol w="1015274"/>
              </a:tblGrid>
              <a:tr h="324000">
                <a:tc>
                  <a:txBody>
                    <a:bodyPr/>
                    <a:lstStyle/>
                    <a:p>
                      <a:pPr algn="ctr" rtl="0" fontAlgn="ctr"/>
                      <a:r>
                        <a:rPr lang="zh-CN" altLang="en-US" sz="1400" b="1" i="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实验名称</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知识点</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建议植入方式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i="0" u="none" strike="noStrike"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预估学时</a:t>
                      </a:r>
                      <a:endParaRPr lang="zh-CN" altLang="en-US" sz="1400" b="1" i="0" u="none" strike="noStrike"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r>
              <a:tr h="1188000">
                <a:tc>
                  <a:txBody>
                    <a:bodyPr/>
                    <a:lstStyle/>
                    <a:p>
                      <a:pPr algn="l" fontAlgn="ct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1</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：基于</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QEMU</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模拟器的</a:t>
                      </a:r>
                      <a:endPar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p>
                      <a:pPr algn="l" fontAlgn="ct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鲲鹏</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920</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处理器开发环境搭建</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6350" marT="635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1800"/>
                        </a:lnSpc>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鲲鹏</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920</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处理器开发环境搭建，分别是</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x86+windows</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ARM+openEuler</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环境</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lnSpc>
                          <a:spcPts val="1400"/>
                        </a:lnSpc>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在介绍完鲲鹏处理器后，需要一个能编写</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指令集的环境，而大部分学生的</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电脑都是</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windows</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系统，因此先介绍第一种能在</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X86+windows</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平台上运行</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指令集兼容的模拟环境的方法。第二种是直接使用鲲鹏计算架构</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操作系统的环境。使用</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TaiShan</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服务器上搭建的基于鲲鹏计算架构的</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虚拟机环境。（也可以直接在华为云上购买鲲鹏架构的云服务器，自带</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指令集的编程环境，即买即用，免去环境搭建的麻烦）</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6835">
                <a:tc>
                  <a:txBody>
                    <a:bodyPr/>
                    <a:lstStyle/>
                    <a:p>
                      <a:pPr>
                        <a:lnSpc>
                          <a:spcPts val="1250"/>
                        </a:lnSpc>
                      </a:pP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2</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C</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语言与鲲鹏</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920</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处理器汇编语言混合编程</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0" marT="18000" marB="1800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a:lnSpc>
                          <a:spcPts val="1800"/>
                        </a:lnSpc>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C</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语言和汇编混合编程、汇编代码优化、</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SIMD</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rPr>
                        <a:t>运算、异常中断、程序优化</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6">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有了环境之后，需要让学生们熟悉</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汇编的开发流程，以及代码优化，程序优化，常见的异常和中断处理等</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6835">
                <a:tc>
                  <a:txBody>
                    <a:bodyPr/>
                    <a:lstStyle/>
                    <a:p>
                      <a:pPr algn="l" fontAlgn="ctr">
                        <a:lnSpc>
                          <a:spcPts val="1250"/>
                        </a:lnSpc>
                      </a:pP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3</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：鲲鹏</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920</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处理器的</a:t>
                      </a:r>
                      <a:endPar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p>
                      <a:pPr algn="l" fontAlgn="ctr">
                        <a:lnSpc>
                          <a:spcPts val="1250"/>
                        </a:lnSpc>
                      </a:pP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汇编代码优化</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0" marT="18000" marB="1800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6835">
                <a:tc>
                  <a:txBody>
                    <a:bodyPr/>
                    <a:lstStyle/>
                    <a:p>
                      <a:pPr algn="l" fontAlgn="ctr">
                        <a:lnSpc>
                          <a:spcPts val="1250"/>
                        </a:lnSpc>
                      </a:pP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4</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：鲲鹏</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920</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处理器增强型</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SIMD</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运算</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0" marT="18000" marB="1800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6835">
                <a:tc>
                  <a:txBody>
                    <a:bodyPr/>
                    <a:lstStyle/>
                    <a:p>
                      <a:pPr algn="l" fontAlgn="ctr">
                        <a:lnSpc>
                          <a:spcPts val="1250"/>
                        </a:lnSpc>
                      </a:pP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5</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：鲲鹏</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920</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处理器</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ARM</a:t>
                      </a:r>
                      <a:endPar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p>
                      <a:pPr algn="l" fontAlgn="ctr">
                        <a:lnSpc>
                          <a:spcPts val="1250"/>
                        </a:lnSpc>
                      </a:pP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异常中断实验</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0" marT="18000" marB="1800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6835">
                <a:tc>
                  <a:txBody>
                    <a:bodyPr/>
                    <a:lstStyle/>
                    <a:p>
                      <a:pPr algn="l" fontAlgn="ctr">
                        <a:lnSpc>
                          <a:spcPts val="1250"/>
                        </a:lnSpc>
                      </a:pP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6</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：鲲鹏</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920</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处理器利用</a:t>
                      </a:r>
                      <a:endPar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p>
                      <a:pPr algn="l" fontAlgn="ctr">
                        <a:lnSpc>
                          <a:spcPts val="1250"/>
                        </a:lnSpc>
                      </a:pP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存储器层次结构的程序优化实验</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0" marT="18000" marB="1800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6835">
                <a:tc>
                  <a:txBody>
                    <a:bodyPr/>
                    <a:lstStyle/>
                    <a:p>
                      <a:pPr marL="0" marR="0" lvl="0" indent="0" algn="l" defTabSz="914400" rtl="0" eaLnBrk="1" fontAlgn="ctr" latinLnBrk="0" hangingPunct="1">
                        <a:lnSpc>
                          <a:spcPts val="1250"/>
                        </a:lnSpc>
                        <a:spcBef>
                          <a:spcPts val="0"/>
                        </a:spcBef>
                        <a:spcAft>
                          <a:spcPts val="0"/>
                        </a:spcAft>
                        <a:buClrTx/>
                        <a:buSzTx/>
                        <a:buFontTx/>
                        <a:buNone/>
                        <a:defRPr/>
                      </a:pP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7</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：鲲鹏</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920</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处理器利用</a:t>
                      </a:r>
                      <a:endPar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p>
                      <a:pPr marL="0" marR="0" lvl="0" indent="0" algn="l" defTabSz="914400" rtl="0" eaLnBrk="1" fontAlgn="ctr" latinLnBrk="0" hangingPunct="1">
                        <a:lnSpc>
                          <a:spcPts val="1250"/>
                        </a:lnSpc>
                        <a:spcBef>
                          <a:spcPts val="0"/>
                        </a:spcBef>
                        <a:spcAft>
                          <a:spcPts val="0"/>
                        </a:spcAft>
                        <a:buClrTx/>
                        <a:buSzTx/>
                        <a:buFontTx/>
                        <a:buNone/>
                        <a:defRPr/>
                      </a:pP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CPU</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任务并行的程序优化实验</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0" marT="18000" marB="1800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vMerge="1">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8000">
                <a:tc>
                  <a:txBody>
                    <a:bodyPr/>
                    <a:lstStyle/>
                    <a:p>
                      <a:pPr algn="l" fontAlgn="ct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实验</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8</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：大作业</a:t>
                      </a:r>
                      <a:r>
                        <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a:t>
                      </a:r>
                      <a:r>
                        <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鲲鹏代码迁移实验</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6350" marT="635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l"/>
                      <a:r>
                        <a:rPr lang="zh-CN" sz="1200" b="0">
                          <a:solidFill>
                            <a:srgbClr val="000000"/>
                          </a:solidFill>
                          <a:ea typeface="方正兰亭黑简体"/>
                          <a:cs typeface="Huawei Sans"/>
                        </a:rPr>
                        <a:t>如何</a:t>
                      </a:r>
                      <a:r>
                        <a:rPr lang="zh-CN" sz="1200" b="0">
                          <a:solidFill>
                            <a:srgbClr val="000000"/>
                          </a:solidFill>
                          <a:ea typeface="方正兰亭黑简体"/>
                        </a:rPr>
                        <a:t>使用鲲鹏代码迁移工具完成</a:t>
                      </a:r>
                      <a:r>
                        <a:rPr lang="en-US" sz="1200" b="0">
                          <a:solidFill>
                            <a:srgbClr val="000000"/>
                          </a:solidFill>
                          <a:latin typeface="Huawei Sans" panose="020C0503030203020204" pitchFamily="34" charset="0"/>
                          <a:ea typeface="方正兰亭黑简体" charset="0"/>
                        </a:rPr>
                        <a:t>X86</a:t>
                      </a:r>
                      <a:r>
                        <a:rPr lang="zh-CN" sz="1200" b="0">
                          <a:solidFill>
                            <a:srgbClr val="000000"/>
                          </a:solidFill>
                          <a:ea typeface="方正兰亭黑简体"/>
                        </a:rPr>
                        <a:t>平台到鲲鹏平台的代码迁移</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gn="l" rtl="0" fontAlgn="ctr">
                        <a:lnSpc>
                          <a:spcPts val="1600"/>
                        </a:lnSpc>
                      </a:pP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前面介绍的几个实验都是在鲲鹏的</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平台上进行的，有些学生会有在</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X86</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平台上编译运行的需求，而让学生自己去修改代码，进行迁移会非常麻烦。鲲鹏平台提供了鲲鹏代码迁移工具，学生只要在服务器上进行安装，就可以使用</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鲲鹏代码迁移工具</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，快速的完成鲲鹏到</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X86</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平台或者</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X86</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rPr>
                        <a:t>平台到鲲鹏平台的代码迁移工作</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algn="ctr" defTabSz="914400" rtl="0" eaLnBrk="1" fontAlgn="ctr" latinLnBrk="0" hangingPunct="1"/>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rPr>
              <a:t>汇编与接口技术课程课程包介绍</a:t>
            </a:r>
            <a:endParaRPr lang="zh-CN" altLang="en-US" sz="2600" b="1" dirty="0">
              <a:solidFill>
                <a:srgbClr val="C00000"/>
              </a:solidFill>
            </a:endParaRPr>
          </a:p>
        </p:txBody>
      </p:sp>
      <p:sp>
        <p:nvSpPr>
          <p:cNvPr id="5" name="矩形 4"/>
          <p:cNvSpPr/>
          <p:nvPr/>
        </p:nvSpPr>
        <p:spPr>
          <a:xfrm>
            <a:off x="835431" y="1477193"/>
            <a:ext cx="9971212"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rPr>
              <a:t>目标对象</a:t>
            </a:r>
            <a:r>
              <a:rPr lang="zh-CN" altLang="en-US" dirty="0">
                <a:solidFill>
                  <a:srgbClr val="3C3C3C"/>
                </a:solidFill>
                <a:latin typeface="Huawei Sans" panose="020C0503030203020204" pitchFamily="34" charset="0"/>
                <a:ea typeface="方正兰亭黑简体" panose="02000000000000000000" pitchFamily="2" charset="-122"/>
              </a:rPr>
              <a:t>：本课程针对本科院校主流的汇编语言类课程，例如：</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汇编语言程序设计</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汇编语言与接口技术</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编译原理与技术</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编译原理（第</a:t>
            </a:r>
            <a:r>
              <a:rPr lang="en-US" altLang="zh-CN" dirty="0">
                <a:solidFill>
                  <a:srgbClr val="3C3C3C"/>
                </a:solidFill>
                <a:latin typeface="Huawei Sans" panose="020C0503030203020204" pitchFamily="34" charset="0"/>
                <a:ea typeface="方正兰亭黑简体" panose="02000000000000000000" pitchFamily="2" charset="-122"/>
              </a:rPr>
              <a:t>3</a:t>
            </a:r>
            <a:r>
              <a:rPr lang="zh-CN" altLang="en-US" dirty="0">
                <a:solidFill>
                  <a:srgbClr val="3C3C3C"/>
                </a:solidFill>
                <a:latin typeface="Huawei Sans" panose="020C0503030203020204" pitchFamily="34" charset="0"/>
                <a:ea typeface="方正兰亭黑简体" panose="02000000000000000000" pitchFamily="2" charset="-122"/>
              </a:rPr>
              <a:t>版）</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等。</a:t>
            </a:r>
            <a:endParaRPr lang="zh-CN" altLang="en-US" dirty="0">
              <a:solidFill>
                <a:srgbClr val="3C3C3C"/>
              </a:solidFill>
              <a:latin typeface="Huawei Sans" panose="020C0503030203020204" pitchFamily="34" charset="0"/>
              <a:ea typeface="方正兰亭黑简体" panose="02000000000000000000" pitchFamily="2" charset="-122"/>
            </a:endParaRPr>
          </a:p>
        </p:txBody>
      </p:sp>
      <p:grpSp>
        <p:nvGrpSpPr>
          <p:cNvPr id="9" name="组合 8"/>
          <p:cNvGrpSpPr/>
          <p:nvPr/>
        </p:nvGrpSpPr>
        <p:grpSpPr>
          <a:xfrm>
            <a:off x="1491209" y="2339922"/>
            <a:ext cx="9218590" cy="3679720"/>
            <a:chOff x="1302721" y="2412417"/>
            <a:chExt cx="9218590" cy="3679720"/>
          </a:xfrm>
        </p:grpSpPr>
        <p:sp>
          <p:nvSpPr>
            <p:cNvPr id="20" name="长方形"/>
            <p:cNvSpPr/>
            <p:nvPr/>
          </p:nvSpPr>
          <p:spPr>
            <a:xfrm>
              <a:off x="4769525" y="2412417"/>
              <a:ext cx="2160000"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rPr>
                <a:t>汇编与接口技术</a:t>
              </a:r>
              <a:endParaRPr lang="en-US" sz="2000" dirty="0">
                <a:solidFill>
                  <a:srgbClr val="191919"/>
                </a:solidFill>
                <a:latin typeface="Huawei Sans" panose="020C0503030203020204" pitchFamily="34" charset="0"/>
                <a:ea typeface="方正兰亭黑简体" panose="02000000000000000000" pitchFamily="2" charset="-122"/>
              </a:endParaRPr>
            </a:p>
            <a:p>
              <a:pPr algn="ctr"/>
              <a:r>
                <a:rPr sz="2000" dirty="0">
                  <a:solidFill>
                    <a:srgbClr val="191919"/>
                  </a:solidFill>
                  <a:latin typeface="Huawei Sans" panose="020C0503030203020204" pitchFamily="34" charset="0"/>
                  <a:ea typeface="方正兰亭黑简体" panose="02000000000000000000" pitchFamily="2" charset="-122"/>
                </a:rPr>
                <a:t>课程包</a:t>
              </a:r>
              <a:endParaRPr sz="2000" dirty="0">
                <a:solidFill>
                  <a:srgbClr val="191919"/>
                </a:solidFill>
                <a:latin typeface="Huawei Sans" panose="020C0503030203020204" pitchFamily="34" charset="0"/>
                <a:ea typeface="方正兰亭黑简体" panose="02000000000000000000" pitchFamily="2" charset="-122"/>
              </a:endParaRPr>
            </a:p>
          </p:txBody>
        </p:sp>
        <p:sp>
          <p:nvSpPr>
            <p:cNvPr id="21" name="长方形"/>
            <p:cNvSpPr/>
            <p:nvPr/>
          </p:nvSpPr>
          <p:spPr>
            <a:xfrm>
              <a:off x="1304845" y="3437537"/>
              <a:ext cx="2271186"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理论课件</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4</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2" name="长方形"/>
            <p:cNvSpPr/>
            <p:nvPr/>
          </p:nvSpPr>
          <p:spPr>
            <a:xfrm>
              <a:off x="4002215"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参考资料</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3" name="长方形"/>
            <p:cNvSpPr/>
            <p:nvPr/>
          </p:nvSpPr>
          <p:spPr>
            <a:xfrm>
              <a:off x="6315760"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rPr>
                <a:t>实验和理论试题</a:t>
              </a:r>
              <a:endParaRPr lang="en-US" altLang="zh-CN"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12</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4" name="长方形"/>
            <p:cNvSpPr/>
            <p:nvPr/>
          </p:nvSpPr>
          <p:spPr>
            <a:xfrm>
              <a:off x="8630854"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err="1">
                  <a:solidFill>
                    <a:srgbClr val="191919"/>
                  </a:solidFill>
                  <a:latin typeface="Huawei Sans" panose="020C0503030203020204" pitchFamily="34" charset="0"/>
                  <a:ea typeface="方正兰亭黑简体" panose="02000000000000000000" pitchFamily="2" charset="-122"/>
                </a:rPr>
                <a:t>认证课程</a:t>
              </a:r>
              <a:r>
                <a:rPr lang="zh-CN" altLang="en-US" sz="1400" dirty="0">
                  <a:solidFill>
                    <a:srgbClr val="191919"/>
                  </a:solidFill>
                  <a:latin typeface="Huawei Sans" panose="020C0503030203020204" pitchFamily="34" charset="0"/>
                  <a:ea typeface="方正兰亭黑简体" panose="02000000000000000000" pitchFamily="2" charset="-122"/>
                </a:rPr>
                <a:t>介绍</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108</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7" name="矩形 6"/>
            <p:cNvSpPr/>
            <p:nvPr/>
          </p:nvSpPr>
          <p:spPr>
            <a:xfrm>
              <a:off x="1302721" y="3968094"/>
              <a:ext cx="2343443" cy="2124043"/>
            </a:xfrm>
            <a:prstGeom prst="rect">
              <a:avLst/>
            </a:prstGeom>
          </p:spPr>
          <p:txBody>
            <a:bodyPr wrap="square">
              <a:spAutoFit/>
            </a:bodyPr>
            <a:lstStyle/>
            <a:p>
              <a:pPr marL="285750" indent="-285750">
                <a:lnSpc>
                  <a:spcPts val="20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ARM</a:t>
              </a:r>
              <a:r>
                <a:rPr lang="zh-CN" altLang="en-US" sz="1400" dirty="0">
                  <a:solidFill>
                    <a:srgbClr val="3C3C3C"/>
                  </a:solidFill>
                  <a:latin typeface="Huawei Sans" panose="020C0503030203020204" pitchFamily="34" charset="0"/>
                  <a:ea typeface="方正兰亭黑简体" panose="02000000000000000000" pitchFamily="2" charset="-122"/>
                </a:rPr>
                <a:t>处理器体系结构、鲲鹏处理器体系结构</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ARM</a:t>
              </a:r>
              <a:r>
                <a:rPr lang="zh-CN" altLang="en-US" sz="1400" dirty="0">
                  <a:solidFill>
                    <a:srgbClr val="3C3C3C"/>
                  </a:solidFill>
                  <a:latin typeface="Huawei Sans" panose="020C0503030203020204" pitchFamily="34" charset="0"/>
                  <a:ea typeface="方正兰亭黑简体" panose="02000000000000000000" pitchFamily="2" charset="-122"/>
                </a:rPr>
                <a:t>寻址方式</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ARM</a:t>
              </a:r>
              <a:r>
                <a:rPr lang="zh-CN" altLang="en-US" sz="1400" dirty="0">
                  <a:solidFill>
                    <a:srgbClr val="3C3C3C"/>
                  </a:solidFill>
                  <a:latin typeface="Huawei Sans" panose="020C0503030203020204" pitchFamily="34" charset="0"/>
                  <a:ea typeface="方正兰亭黑简体" panose="02000000000000000000" pitchFamily="2" charset="-122"/>
                </a:rPr>
                <a:t>指令介绍</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ARM</a:t>
              </a:r>
              <a:r>
                <a:rPr lang="zh-CN" altLang="en-US" sz="1400" dirty="0">
                  <a:solidFill>
                    <a:srgbClr val="3C3C3C"/>
                  </a:solidFill>
                  <a:latin typeface="Huawei Sans" panose="020C0503030203020204" pitchFamily="34" charset="0"/>
                  <a:ea typeface="方正兰亭黑简体" panose="02000000000000000000" pitchFamily="2" charset="-122"/>
                </a:rPr>
                <a:t>伪指令</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ARM</a:t>
              </a:r>
              <a:r>
                <a:rPr lang="zh-CN" altLang="en-US" sz="1400" dirty="0">
                  <a:solidFill>
                    <a:srgbClr val="3C3C3C"/>
                  </a:solidFill>
                  <a:latin typeface="Huawei Sans" panose="020C0503030203020204" pitchFamily="34" charset="0"/>
                  <a:ea typeface="方正兰亭黑简体" panose="02000000000000000000" pitchFamily="2" charset="-122"/>
                </a:rPr>
                <a:t>伪操作</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汇编语言程序结构</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ARM</a:t>
              </a:r>
              <a:r>
                <a:rPr lang="zh-CN" altLang="en-US" sz="1400" dirty="0">
                  <a:solidFill>
                    <a:srgbClr val="3C3C3C"/>
                  </a:solidFill>
                  <a:latin typeface="Huawei Sans" panose="020C0503030203020204" pitchFamily="34" charset="0"/>
                  <a:ea typeface="方正兰亭黑简体" panose="02000000000000000000" pitchFamily="2" charset="-122"/>
                </a:rPr>
                <a:t>编译与调试工具</a:t>
              </a:r>
              <a:endParaRPr lang="zh-CN" altLang="en-US" sz="1400" dirty="0">
                <a:latin typeface="Huawei Sans" panose="020C0503030203020204" pitchFamily="34" charset="0"/>
                <a:ea typeface="方正兰亭黑简体" panose="02000000000000000000" pitchFamily="2" charset="-122"/>
              </a:endParaRPr>
            </a:p>
          </p:txBody>
        </p:sp>
        <p:sp>
          <p:nvSpPr>
            <p:cNvPr id="8" name="矩形 7"/>
            <p:cNvSpPr/>
            <p:nvPr/>
          </p:nvSpPr>
          <p:spPr>
            <a:xfrm>
              <a:off x="4000668" y="3968094"/>
              <a:ext cx="1892004" cy="1198085"/>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课程配套讲义</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课程资料书架</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相关产品手册如</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教辅书籍</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5" name="矩形 24"/>
            <p:cNvSpPr/>
            <p:nvPr/>
          </p:nvSpPr>
          <p:spPr>
            <a:xfrm>
              <a:off x="6314213" y="3965172"/>
              <a:ext cx="1892004" cy="915956"/>
            </a:xfrm>
            <a:prstGeom prst="rect">
              <a:avLst/>
            </a:prstGeom>
          </p:spPr>
          <p:txBody>
            <a:bodyPr wrap="square">
              <a:spAutoFit/>
            </a:bodyPr>
            <a:lstStyle/>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4</a:t>
              </a:r>
              <a:r>
                <a:rPr lang="zh-CN" altLang="en-US" sz="1400" dirty="0">
                  <a:solidFill>
                    <a:srgbClr val="3C3C3C"/>
                  </a:solidFill>
                  <a:latin typeface="Huawei Sans" panose="020C0503030203020204" pitchFamily="34" charset="0"/>
                  <a:ea typeface="方正兰亭黑简体" panose="02000000000000000000" pitchFamily="2" charset="-122"/>
                </a:rPr>
                <a:t>个配套的实验</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50</a:t>
              </a:r>
              <a:r>
                <a:rPr lang="zh-CN" altLang="en-US" sz="1400" dirty="0">
                  <a:solidFill>
                    <a:srgbClr val="3C3C3C"/>
                  </a:solidFill>
                  <a:latin typeface="Huawei Sans" panose="020C0503030203020204" pitchFamily="34" charset="0"/>
                  <a:ea typeface="方正兰亭黑简体" panose="02000000000000000000" pitchFamily="2" charset="-122"/>
                </a:rPr>
                <a:t>道理论试题（含答案）</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6" name="矩形 25"/>
            <p:cNvSpPr/>
            <p:nvPr/>
          </p:nvSpPr>
          <p:spPr>
            <a:xfrm>
              <a:off x="8629306" y="4004854"/>
              <a:ext cx="1890457" cy="1194622"/>
            </a:xfrm>
            <a:prstGeom prst="rect">
              <a:avLst/>
            </a:prstGeom>
          </p:spPr>
          <p:txBody>
            <a:bodyPr wrap="square">
              <a:spAutoFit/>
            </a:bodyPr>
            <a:lstStyle/>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HCIA-</a:t>
              </a:r>
              <a:r>
                <a:rPr lang="zh-CN" altLang="en-US" sz="1400" dirty="0">
                  <a:solidFill>
                    <a:srgbClr val="3C3C3C"/>
                  </a:solidFill>
                  <a:latin typeface="Huawei Sans" panose="020C0503030203020204" pitchFamily="34" charset="0"/>
                  <a:ea typeface="方正兰亭黑简体" panose="02000000000000000000" pitchFamily="2" charset="-122"/>
                </a:rPr>
                <a:t>智能计算</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HCIP-</a:t>
              </a:r>
              <a:r>
                <a:rPr lang="zh-CN" altLang="en-US" sz="1400" dirty="0">
                  <a:solidFill>
                    <a:srgbClr val="3C3C3C"/>
                  </a:solidFill>
                  <a:latin typeface="Huawei Sans" panose="020C0503030203020204" pitchFamily="34" charset="0"/>
                  <a:ea typeface="方正兰亭黑简体" panose="02000000000000000000" pitchFamily="2" charset="-122"/>
                </a:rPr>
                <a:t>智能计算</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HCIE-</a:t>
              </a:r>
              <a:r>
                <a:rPr lang="zh-CN" altLang="en-US" sz="1400" dirty="0">
                  <a:solidFill>
                    <a:srgbClr val="3C3C3C"/>
                  </a:solidFill>
                  <a:latin typeface="Huawei Sans" panose="020C0503030203020204" pitchFamily="34" charset="0"/>
                  <a:ea typeface="方正兰亭黑简体" panose="02000000000000000000" pitchFamily="2" charset="-122"/>
                </a:rPr>
                <a:t>智能计算</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MOOC</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600" b="1" dirty="0">
                <a:solidFill>
                  <a:srgbClr val="C00000"/>
                </a:solidFill>
              </a:rPr>
              <a:t>汇编与接口技术课程包知识点总览</a:t>
            </a:r>
            <a:endParaRPr lang="zh-CN" altLang="en-US" sz="2600" b="1" dirty="0">
              <a:solidFill>
                <a:srgbClr val="C00000"/>
              </a:solidFill>
            </a:endParaRPr>
          </a:p>
        </p:txBody>
      </p:sp>
      <p:graphicFrame>
        <p:nvGraphicFramePr>
          <p:cNvPr id="4" name="表格 3"/>
          <p:cNvGraphicFramePr>
            <a:graphicFrameLocks noGrp="1"/>
          </p:cNvGraphicFramePr>
          <p:nvPr/>
        </p:nvGraphicFramePr>
        <p:xfrm>
          <a:off x="732125" y="1180482"/>
          <a:ext cx="10295907" cy="4483909"/>
        </p:xfrm>
        <a:graphic>
          <a:graphicData uri="http://schemas.openxmlformats.org/drawingml/2006/table">
            <a:tbl>
              <a:tblPr>
                <a:tableStyleId>{5C22544A-7EE6-4342-B048-85BDC9FD1C3A}</a:tableStyleId>
              </a:tblPr>
              <a:tblGrid>
                <a:gridCol w="480962"/>
                <a:gridCol w="480962"/>
                <a:gridCol w="3098880"/>
                <a:gridCol w="6235103"/>
              </a:tblGrid>
              <a:tr h="196704">
                <a:tc>
                  <a:txBody>
                    <a:bodyPr/>
                    <a:lstStyle/>
                    <a:p>
                      <a:pPr algn="ctr" fontAlgn="ctr"/>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序号</a:t>
                      </a:r>
                      <a:endPar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solidFill>
                      <a:schemeClr val="bg1">
                        <a:lumMod val="40000"/>
                        <a:lumOff val="60000"/>
                      </a:schemeClr>
                    </a:solidFill>
                  </a:tcPr>
                </a:tc>
                <a:tc>
                  <a:txBody>
                    <a:bodyPr/>
                    <a:lstStyle/>
                    <a:p>
                      <a:pPr algn="ctr" fontAlgn="ctr"/>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分类</a:t>
                      </a:r>
                      <a:endPar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solidFill>
                      <a:schemeClr val="bg1">
                        <a:lumMod val="40000"/>
                        <a:lumOff val="60000"/>
                      </a:schemeClr>
                    </a:solidFill>
                  </a:tcPr>
                </a:tc>
                <a:tc>
                  <a:txBody>
                    <a:bodyPr/>
                    <a:lstStyle/>
                    <a:p>
                      <a:pPr algn="ctr" fontAlgn="ctr"/>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知识点</a:t>
                      </a:r>
                      <a:endPar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solidFill>
                      <a:schemeClr val="bg1">
                        <a:lumMod val="40000"/>
                        <a:lumOff val="60000"/>
                      </a:schemeClr>
                    </a:solidFill>
                  </a:tcPr>
                </a:tc>
                <a:tc>
                  <a:txBody>
                    <a:bodyPr/>
                    <a:lstStyle/>
                    <a:p>
                      <a:pPr algn="ctr" fontAlgn="ctr"/>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融入参考</a:t>
                      </a:r>
                      <a:endPar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solidFill>
                      <a:schemeClr val="bg1">
                        <a:lumMod val="40000"/>
                        <a:lumOff val="60000"/>
                      </a:schemeClr>
                    </a:solidFill>
                  </a:tcPr>
                </a:tc>
              </a:tr>
              <a:tr h="345723">
                <a:tc>
                  <a:txBody>
                    <a:bodyPr/>
                    <a:lstStyle/>
                    <a:p>
                      <a:pPr algn="ctr" fontAlgn="ct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1</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rowSpan="8">
                  <a:txBody>
                    <a:bodyPr/>
                    <a:lstStyle/>
                    <a:p>
                      <a:pPr algn="ctr" fontAlgn="ct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理论</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架构的体系结构</a:t>
                      </a:r>
                      <a:endPar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介绍</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执行状态、异常等级与安全模型、</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寄存器、</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的异常处理、</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的中断控制器架构。</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r>
              <a:tr h="518584">
                <a:tc>
                  <a:txBody>
                    <a:bodyPr/>
                    <a:lstStyle/>
                    <a:p>
                      <a:pPr algn="ctr" fontAlgn="ct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2</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vMerge="1">
                  <a:tcPr/>
                </a:tc>
                <a:tc>
                  <a:txBody>
                    <a:bodyPr/>
                    <a:lstStyle/>
                    <a:p>
                      <a:pPr algn="l" fontAlgn="ctr"/>
                      <a:r>
                        <a:rPr 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的寻址方式</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介绍</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8</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种寻址方式，立即数寻址、寄存器寻址、寄存器移位寻址、寄存器间接寻址、基址变址寻址、多寄存器寻址、相对寻址、堆栈寻址、批量</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Load/Store</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寻址方式。</a:t>
                      </a:r>
                      <a:endPar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r>
              <a:tr h="345723">
                <a:tc>
                  <a:txBody>
                    <a:bodyPr/>
                    <a:lstStyle/>
                    <a:p>
                      <a:pPr algn="ctr" fontAlgn="ct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3</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vMerge="1">
                  <a:tcPr/>
                </a:tc>
                <a:tc>
                  <a:txBody>
                    <a:bodyPr/>
                    <a:lstStyle/>
                    <a:p>
                      <a:pPr algn="l" fontAlgn="ctr"/>
                      <a:r>
                        <a:rPr 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的指令集</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介绍</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汇编语言语法格式、跳转指令、异常产生指令、系统寄存器指令、数据处理指令、</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load/store</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内存访问指令。</a:t>
                      </a:r>
                      <a:endPar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r>
              <a:tr h="172861">
                <a:tc>
                  <a:txBody>
                    <a:bodyPr/>
                    <a:lstStyle/>
                    <a:p>
                      <a:pPr algn="ctr" fontAlgn="ct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4</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vMerge="1">
                  <a:tcPr/>
                </a:tc>
                <a:tc>
                  <a:txBody>
                    <a:bodyPr/>
                    <a:lstStyle/>
                    <a:p>
                      <a:pPr algn="l" fontAlgn="ctr"/>
                      <a:r>
                        <a:rPr 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的伪指令</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介绍伪指令：</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ADR</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伪指令、</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ADRL</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伪指令、</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LDR</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伪指令等伪指令。</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r>
              <a:tr h="172861">
                <a:tc>
                  <a:txBody>
                    <a:bodyPr/>
                    <a:lstStyle/>
                    <a:p>
                      <a:pPr algn="ctr" fontAlgn="ct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5</a:t>
                      </a:r>
                      <a:endPar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vMerge="1">
                  <a:tcPr/>
                </a:tc>
                <a:tc>
                  <a:txBody>
                    <a:bodyPr/>
                    <a:lstStyle/>
                    <a:p>
                      <a:pPr algn="l" fontAlgn="ct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汇编语言程序结构</a:t>
                      </a:r>
                      <a:endPar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介绍</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汇编的顺序结构、分支结构、循环结构、子程序。</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r>
              <a:tr h="345723">
                <a:tc>
                  <a:txBody>
                    <a:bodyPr/>
                    <a:lstStyle/>
                    <a:p>
                      <a:pPr algn="ctr" fontAlgn="ct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6</a:t>
                      </a:r>
                      <a:endPar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vMerge="1">
                  <a:tcPr/>
                </a:tc>
                <a:tc>
                  <a:txBody>
                    <a:bodyPr/>
                    <a:lstStyle/>
                    <a:p>
                      <a:pPr algn="l" fontAlgn="ctr"/>
                      <a:r>
                        <a:rPr 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的寄存器</a:t>
                      </a:r>
                      <a:endPar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介绍</a:t>
                      </a:r>
                      <a:r>
                        <a:rPr 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ARM32</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位和</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64</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位寄存器的分类，以及常见的重要寄存器，比如</a:t>
                      </a:r>
                      <a:r>
                        <a:rPr 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R0-R14</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和</a:t>
                      </a:r>
                      <a:r>
                        <a:rPr 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pc</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寄存器。</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r>
              <a:tr h="345723">
                <a:tc>
                  <a:txBody>
                    <a:bodyPr/>
                    <a:lstStyle/>
                    <a:p>
                      <a:pPr algn="ctr" fontAlgn="ct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7</a:t>
                      </a:r>
                      <a:endPar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vMerge="1">
                  <a:tcPr/>
                </a:tc>
                <a:tc>
                  <a:txBody>
                    <a:bodyPr/>
                    <a:lstStyle/>
                    <a:p>
                      <a:pPr algn="l" fontAlgn="ct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SIMD</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指令及编译与调试工具的使用</a:t>
                      </a:r>
                      <a:endPar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介绍一个</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SIMD</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的示例，以及</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GCC</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与</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GDB</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的使用。</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r>
              <a:tr h="345723">
                <a:tc>
                  <a:txBody>
                    <a:bodyPr/>
                    <a:lstStyle/>
                    <a:p>
                      <a:pPr algn="ctr" fontAlgn="ct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8</a:t>
                      </a:r>
                      <a:endPar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vMerge="1">
                  <a:tcPr/>
                </a:tc>
                <a:tc>
                  <a:txBody>
                    <a:bodyPr/>
                    <a:lstStyle/>
                    <a:p>
                      <a:pPr algn="l" fontAlgn="ct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鲲鹏处理器的架构及流水线技术</a:t>
                      </a:r>
                      <a:endPar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介绍鲲鹏处理器的微架构以及鲲鹏处理器流水线技术的取指、译码等基本单元、原理和特点。</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r>
              <a:tr h="345723">
                <a:tc>
                  <a:txBody>
                    <a:bodyPr/>
                    <a:lstStyle/>
                    <a:p>
                      <a:pPr algn="ctr" fontAlgn="ct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9</a:t>
                      </a:r>
                      <a:endPar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rowSpan="2">
                  <a:txBody>
                    <a:bodyPr/>
                    <a:lstStyle/>
                    <a:p>
                      <a:pPr algn="ctr" fontAlgn="ct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实验</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基础代码示例程序</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t>
                      </a:r>
                      <a:r>
                        <a:rPr 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hello-world</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示例程序</a:t>
                      </a:r>
                      <a:endPar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作为理论介绍完成后的第一个</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汇编基础示例程序，演示</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GNU ARM</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平台汇编代码的编写以及编译运行方式。</a:t>
                      </a:r>
                      <a:endPar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r>
              <a:tr h="1215990">
                <a:tc>
                  <a:txBody>
                    <a:bodyPr/>
                    <a:lstStyle/>
                    <a:p>
                      <a:pPr algn="ctr" fontAlgn="ct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10</a:t>
                      </a:r>
                      <a:endPar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vMerge="1">
                  <a:tcPr/>
                </a:tc>
                <a:tc>
                  <a:txBody>
                    <a:bodyPr/>
                    <a:lstStyle/>
                    <a:p>
                      <a:pPr algn="l" fontAlgn="ct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基础代码示例程序</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使用</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C</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语言代码调用汇编程或</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C</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语言嵌套汇编。或者实验二：利用鲲鹏处理器的流水线来优化汇编代码性能、实验三：</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Aarch64</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的增强型</a:t>
                      </a:r>
                      <a:r>
                        <a:rPr lang="en-US" altLang="zh-CN"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SIMD</a:t>
                      </a:r>
                      <a:r>
                        <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运算、实验四：密码运算中任意一个实验。</a:t>
                      </a:r>
                      <a:endParaRPr lang="zh-CN" altLang="en-US" sz="1200" b="0" i="0" u="none" strike="noStrike" kern="120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c>
                  <a:txBody>
                    <a:bodyPr/>
                    <a:lstStyle/>
                    <a:p>
                      <a:pPr algn="l" fontAlgn="ct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如作为理论介绍完成后的第二个</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汇编基础示例程序，演示如何在</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GNU ARM </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平台上编写</a:t>
                      </a:r>
                      <a:r>
                        <a:rPr lang="en-US" altLang="zh-CN"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C</a:t>
                      </a:r>
                      <a:r>
                        <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代码调用汇编程序以及编译运行方式。</a:t>
                      </a:r>
                      <a:endParaRPr lang="zh-CN" altLang="en-US" sz="1200" b="0" i="0" u="none" strike="noStrike" kern="120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5961" marR="5961" marT="5961" marB="0" anchor="c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p:txBody>
          <a:bodyPr>
            <a:noAutofit/>
          </a:bodyPr>
          <a:lstStyle/>
          <a:p>
            <a:r>
              <a:rPr lang="zh-CN" altLang="en-US" sz="2600" b="1" dirty="0">
                <a:solidFill>
                  <a:srgbClr val="C00000"/>
                </a:solidFill>
              </a:rPr>
              <a:t>汇编与接口技术课程包实验</a:t>
            </a:r>
            <a:endParaRPr lang="zh-CN" altLang="en-US" sz="1800" b="1" dirty="0">
              <a:solidFill>
                <a:srgbClr val="3C3C3C"/>
              </a:solidFill>
              <a:cs typeface="+mn-cs"/>
            </a:endParaRPr>
          </a:p>
        </p:txBody>
      </p:sp>
      <p:sp>
        <p:nvSpPr>
          <p:cNvPr id="8" name="文本框 7"/>
          <p:cNvSpPr txBox="1"/>
          <p:nvPr/>
        </p:nvSpPr>
        <p:spPr>
          <a:xfrm>
            <a:off x="732125" y="952514"/>
            <a:ext cx="6098650" cy="338554"/>
          </a:xfrm>
          <a:prstGeom prst="rect">
            <a:avLst/>
          </a:prstGeom>
          <a:noFill/>
        </p:spPr>
        <p:txBody>
          <a:bodyPr wrap="square">
            <a:spAutoFit/>
          </a:bodyPr>
          <a:lstStyle/>
          <a:p>
            <a:r>
              <a:rPr lang="zh-CN" altLang="en-US" sz="1600" dirty="0">
                <a:latin typeface="Huawei Sans" panose="020C0503030203020204" pitchFamily="34" charset="0"/>
                <a:ea typeface="方正兰亭黑简体" panose="02000000000000000000" pitchFamily="2" charset="-122"/>
              </a:rPr>
              <a:t>汇编与接口技术</a:t>
            </a:r>
            <a:r>
              <a:rPr lang="en-US" altLang="zh-CN" sz="1600" dirty="0">
                <a:latin typeface="Huawei Sans" panose="020C0503030203020204" pitchFamily="34" charset="0"/>
                <a:ea typeface="方正兰亭黑简体" panose="02000000000000000000" pitchFamily="2" charset="-122"/>
              </a:rPr>
              <a:t>——</a:t>
            </a:r>
            <a:r>
              <a:rPr lang="zh-CN" altLang="en-US" sz="1600" dirty="0">
                <a:latin typeface="Huawei Sans" panose="020C0503030203020204" pitchFamily="34" charset="0"/>
                <a:ea typeface="方正兰亭黑简体" panose="02000000000000000000" pitchFamily="2" charset="-122"/>
              </a:rPr>
              <a:t>实验</a:t>
            </a:r>
            <a:endParaRPr lang="zh-CN" altLang="en-US" sz="1600" dirty="0">
              <a:latin typeface="Huawei Sans" panose="020C0503030203020204" pitchFamily="34" charset="0"/>
              <a:ea typeface="方正兰亭黑简体" panose="02000000000000000000" pitchFamily="2" charset="-122"/>
            </a:endParaRPr>
          </a:p>
        </p:txBody>
      </p:sp>
      <p:graphicFrame>
        <p:nvGraphicFramePr>
          <p:cNvPr id="7" name="表格 6"/>
          <p:cNvGraphicFramePr>
            <a:graphicFrameLocks noGrp="1"/>
          </p:cNvGraphicFramePr>
          <p:nvPr/>
        </p:nvGraphicFramePr>
        <p:xfrm>
          <a:off x="821690" y="1337469"/>
          <a:ext cx="10908001" cy="4041667"/>
        </p:xfrm>
        <a:graphic>
          <a:graphicData uri="http://schemas.openxmlformats.org/drawingml/2006/table">
            <a:tbl>
              <a:tblPr>
                <a:tableStyleId>{72833802-FEF1-4C79-8D5D-14CF1EAF98D9}</a:tableStyleId>
              </a:tblPr>
              <a:tblGrid>
                <a:gridCol w="1460000"/>
                <a:gridCol w="2893043"/>
                <a:gridCol w="5729643"/>
                <a:gridCol w="825315"/>
              </a:tblGrid>
              <a:tr h="324000">
                <a:tc>
                  <a:txBody>
                    <a:bodyPr/>
                    <a:lstStyle/>
                    <a:p>
                      <a:pPr algn="ctr" rtl="0" fontAlgn="ctr"/>
                      <a:r>
                        <a:rPr lang="zh-CN" altLang="en-US" sz="1400" b="1" i="0" dirty="0">
                          <a:solidFill>
                            <a:srgbClr val="000000"/>
                          </a:solidFill>
                          <a:effectLst/>
                          <a:latin typeface="Huawei Sans" panose="020C0503030203020204" pitchFamily="34" charset="0"/>
                          <a:ea typeface="方正兰亭黑简体" panose="02000000000000000000" pitchFamily="2" charset="-122"/>
                        </a:rPr>
                        <a:t>实验名称</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36000" marT="519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rPr>
                        <a:t>知识点</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rPr>
                        <a:t>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i="0" u="none" strike="noStrike" dirty="0">
                          <a:solidFill>
                            <a:schemeClr val="tx1"/>
                          </a:solidFill>
                          <a:effectLst/>
                          <a:latin typeface="Huawei Sans" panose="020C0503030203020204" pitchFamily="34" charset="0"/>
                          <a:ea typeface="方正兰亭黑简体" panose="02000000000000000000" pitchFamily="2" charset="-122"/>
                        </a:rPr>
                        <a:t>预估学时</a:t>
                      </a:r>
                      <a:endParaRPr lang="zh-CN" altLang="en-US" sz="1400" b="1" i="0" u="none" strike="noStrike" dirty="0">
                        <a:solidFill>
                          <a:schemeClr val="tx1"/>
                        </a:solidFill>
                        <a:effectLst/>
                        <a:latin typeface="Huawei Sans" panose="020C0503030203020204" pitchFamily="34" charset="0"/>
                        <a:ea typeface="方正兰亭黑简体" panose="02000000000000000000" pitchFamily="2" charset="-122"/>
                      </a:endParaRPr>
                    </a:p>
                  </a:txBody>
                  <a:tcPr marL="72000" marR="36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r>
              <a:tr h="589611">
                <a:tc rowSpan="3">
                  <a:txBody>
                    <a:bodyPr/>
                    <a:lstStyle/>
                    <a:p>
                      <a:pPr marL="0" algn="l" defTabSz="1188085" rtl="0" eaLnBrk="1" latinLnBrk="0" hangingPunct="1">
                        <a:lnSpc>
                          <a:spcPts val="1200"/>
                        </a:lnSpc>
                      </a:pPr>
                      <a:r>
                        <a:rPr lang="zh-CN" altLang="en-US" sz="1200" kern="1200" baseline="0" dirty="0">
                          <a:latin typeface="Huawei Sans" panose="020C0503030203020204" pitchFamily="34" charset="0"/>
                          <a:ea typeface="方正兰亭黑简体" panose="02000000000000000000" pitchFamily="2" charset="-122"/>
                        </a:rPr>
                        <a:t>实验⼀：基础代码示例</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36000" marT="519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200" kern="1200" baseline="0" dirty="0">
                          <a:latin typeface="Huawei Sans" panose="020C0503030203020204" pitchFamily="34" charset="0"/>
                          <a:ea typeface="方正兰亭黑简体" panose="02000000000000000000" pitchFamily="2" charset="-122"/>
                        </a:rPr>
                        <a:t>Aarch64</a:t>
                      </a:r>
                      <a:r>
                        <a:rPr lang="zh-CN" altLang="en-US" sz="1200" kern="1200" baseline="0" dirty="0">
                          <a:latin typeface="Huawei Sans" panose="020C0503030203020204" pitchFamily="34" charset="0"/>
                          <a:ea typeface="方正兰亭黑简体" panose="02000000000000000000" pitchFamily="2" charset="-122"/>
                        </a:rPr>
                        <a:t>架构下的</a:t>
                      </a:r>
                      <a:r>
                        <a:rPr lang="en-US" altLang="zh-CN" sz="1200" kern="1200" baseline="0" dirty="0">
                          <a:latin typeface="Huawei Sans" panose="020C0503030203020204" pitchFamily="34" charset="0"/>
                          <a:ea typeface="方正兰亭黑简体" panose="02000000000000000000" pitchFamily="2" charset="-122"/>
                        </a:rPr>
                        <a:t>HelloWorld</a:t>
                      </a:r>
                      <a:r>
                        <a:rPr lang="zh-CN" altLang="en-US" sz="1200" kern="1200" baseline="0" dirty="0">
                          <a:latin typeface="Huawei Sans" panose="020C0503030203020204" pitchFamily="34" charset="0"/>
                          <a:ea typeface="方正兰亭黑简体" panose="02000000000000000000" pitchFamily="2" charset="-122"/>
                        </a:rPr>
                        <a:t>汇编代码</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作为理论介绍完成后的第一个</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ARM</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汇编基础示例程序，演示</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GNU ARM</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平台汇编代码的编写以及编译运行方式</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9611">
                <a:tc vMerge="1">
                  <a:tcPr marL="5199" marR="5199"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200" kern="1200" baseline="0" dirty="0">
                          <a:latin typeface="Huawei Sans" panose="020C0503030203020204" pitchFamily="34" charset="0"/>
                          <a:ea typeface="方正兰亭黑简体" panose="02000000000000000000" pitchFamily="2" charset="-122"/>
                        </a:rPr>
                        <a:t>C</a:t>
                      </a:r>
                      <a:r>
                        <a:rPr lang="zh-CN" altLang="en-US" sz="1200" kern="1200" baseline="0" dirty="0">
                          <a:latin typeface="Huawei Sans" panose="020C0503030203020204" pitchFamily="34" charset="0"/>
                          <a:ea typeface="方正兰亭黑简体" panose="02000000000000000000" pitchFamily="2" charset="-122"/>
                        </a:rPr>
                        <a:t>代码调用汇编程序</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作为理论介绍完成后的第二个</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ARM</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汇编基础示例程序，演示如何在</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GNU ARM </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平台上编写</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代码调用汇编程序以及编译运行方式</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rPr>
                        <a:t>2</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36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9611">
                <a:tc vMerge="1">
                  <a:tcPr marL="5199" marR="5199"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fontAlgn="ctr" latinLnBrk="0" hangingPunct="1"/>
                      <a:r>
                        <a:rPr lang="en-US" altLang="zh-CN" sz="1200" kern="1200" baseline="0" dirty="0">
                          <a:latin typeface="Huawei Sans" panose="020C0503030203020204" pitchFamily="34" charset="0"/>
                          <a:ea typeface="方正兰亭黑简体" panose="02000000000000000000" pitchFamily="2" charset="-122"/>
                        </a:rPr>
                        <a:t>C</a:t>
                      </a:r>
                      <a:r>
                        <a:rPr lang="zh-CN" altLang="en-US" sz="1200" kern="1200" baseline="0" dirty="0">
                          <a:latin typeface="Huawei Sans" panose="020C0503030203020204" pitchFamily="34" charset="0"/>
                          <a:ea typeface="方正兰亭黑简体" panose="02000000000000000000" pitchFamily="2" charset="-122"/>
                        </a:rPr>
                        <a:t>代码内嵌汇编代码</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作为理论介绍完成后的第三个</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rPr>
                        <a:t>ARM</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汇编基础示例程序，演示如何如何在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rPr>
                        <a:t>GNU</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 </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rPr>
                        <a:t>ARM </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平台上编写</a:t>
                      </a:r>
                      <a:r>
                        <a:rPr lang="en-US" altLang="zh-CN" sz="1200" kern="1200" baseline="0" dirty="0">
                          <a:latin typeface="Huawei Sans" panose="020C0503030203020204" pitchFamily="34" charset="0"/>
                          <a:ea typeface="方正兰亭黑简体" panose="02000000000000000000" pitchFamily="2" charset="-122"/>
                        </a:rPr>
                        <a:t>C</a:t>
                      </a:r>
                      <a:r>
                        <a:rPr lang="zh-CN" altLang="en-US" sz="1200" kern="1200" baseline="0" dirty="0">
                          <a:latin typeface="Huawei Sans" panose="020C0503030203020204" pitchFamily="34" charset="0"/>
                          <a:ea typeface="方正兰亭黑简体" panose="02000000000000000000" pitchFamily="2" charset="-122"/>
                        </a:rPr>
                        <a:t>代码内嵌汇编代码</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以及编译运行方式</a:t>
                      </a:r>
                      <a:endParaRPr lang="zh-CN" altLang="en-US" sz="1200" b="0" i="0" u="none" strike="noStrike" dirty="0">
                        <a:effectLst/>
                        <a:latin typeface="Huawei Sans" panose="020C0503030203020204" pitchFamily="34" charset="0"/>
                        <a:ea typeface="方正兰亭黑简体" panose="02000000000000000000" pitchFamily="2" charset="-122"/>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dirty="0">
                          <a:effectLst/>
                          <a:latin typeface="Huawei Sans" panose="020C0503030203020204" pitchFamily="34" charset="0"/>
                          <a:ea typeface="方正兰亭黑简体" panose="02000000000000000000" pitchFamily="2" charset="-122"/>
                        </a:rPr>
                        <a:t>2</a:t>
                      </a:r>
                      <a:endParaRPr lang="zh-CN" altLang="en-US" sz="1200" b="0" i="0" u="none" strike="noStrike" dirty="0">
                        <a:effectLst/>
                        <a:latin typeface="Huawei Sans" panose="020C0503030203020204" pitchFamily="34" charset="0"/>
                        <a:ea typeface="方正兰亭黑简体" panose="02000000000000000000" pitchFamily="2" charset="-122"/>
                      </a:endParaRPr>
                    </a:p>
                  </a:txBody>
                  <a:tcPr marL="72000" marR="36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9611">
                <a:tc>
                  <a:txBody>
                    <a:bodyPr/>
                    <a:lstStyle/>
                    <a:p>
                      <a:pPr marL="0" algn="l" defTabSz="1188085" rtl="0" eaLnBrk="1" latinLnBrk="0" hangingPunct="1">
                        <a:lnSpc>
                          <a:spcPts val="1200"/>
                        </a:lnSpc>
                      </a:pPr>
                      <a:r>
                        <a:rPr lang="zh-CN" altLang="en-US" sz="1200" kern="1200" baseline="0" dirty="0">
                          <a:latin typeface="Huawei Sans" panose="020C0503030203020204" pitchFamily="34" charset="0"/>
                          <a:ea typeface="方正兰亭黑简体" panose="02000000000000000000" pitchFamily="2" charset="-122"/>
                        </a:rPr>
                        <a:t>实验⼆：利用鲲鹏处理器的流水线来优化汇编代码性能</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36000" marT="519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1200"/>
                        </a:lnSpc>
                      </a:pPr>
                      <a:r>
                        <a:rPr lang="zh-CN" altLang="en-US" sz="1200" kern="1200" baseline="0" dirty="0">
                          <a:latin typeface="Huawei Sans" panose="020C0503030203020204" pitchFamily="34" charset="0"/>
                          <a:ea typeface="方正兰亭黑简体" panose="02000000000000000000" pitchFamily="2" charset="-122"/>
                        </a:rPr>
                        <a:t>利用鲲鹏</a:t>
                      </a:r>
                      <a:r>
                        <a:rPr lang="en-US" altLang="zh-CN" sz="1200" kern="1200" baseline="0" dirty="0">
                          <a:latin typeface="Huawei Sans" panose="020C0503030203020204" pitchFamily="34" charset="0"/>
                          <a:ea typeface="方正兰亭黑简体" panose="02000000000000000000" pitchFamily="2" charset="-122"/>
                        </a:rPr>
                        <a:t>920</a:t>
                      </a:r>
                      <a:r>
                        <a:rPr lang="zh-CN" altLang="en-US" sz="1200" kern="1200" baseline="0" dirty="0">
                          <a:latin typeface="Huawei Sans" panose="020C0503030203020204" pitchFamily="34" charset="0"/>
                          <a:ea typeface="方正兰亭黑简体" panose="02000000000000000000" pitchFamily="2" charset="-122"/>
                        </a:rPr>
                        <a:t>处理器的流水线访存单元支持每拍</a:t>
                      </a:r>
                      <a:r>
                        <a:rPr lang="en-US" altLang="zh-CN" sz="1200" kern="1200" baseline="0" dirty="0">
                          <a:latin typeface="Huawei Sans" panose="020C0503030203020204" pitchFamily="34" charset="0"/>
                          <a:ea typeface="方正兰亭黑简体" panose="02000000000000000000" pitchFamily="2" charset="-122"/>
                        </a:rPr>
                        <a:t>2</a:t>
                      </a:r>
                      <a:r>
                        <a:rPr lang="zh-CN" altLang="en-US" sz="1200" kern="1200" baseline="0" dirty="0">
                          <a:latin typeface="Huawei Sans" panose="020C0503030203020204" pitchFamily="34" charset="0"/>
                          <a:ea typeface="方正兰亭黑简体" panose="02000000000000000000" pitchFamily="2" charset="-122"/>
                        </a:rPr>
                        <a:t>条读或写访存指令这一特性，来提升汇编代码的性能</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ts val="1200"/>
                        </a:lnSpc>
                        <a:spcBef>
                          <a:spcPts val="0"/>
                        </a:spcBef>
                        <a:spcAft>
                          <a:spcPts val="0"/>
                        </a:spcAft>
                        <a:buClrTx/>
                        <a:buSzTx/>
                        <a:buFontTx/>
                        <a:buNone/>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作为汇编与接口技术课程实验的第一个进阶实验，演示</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如何</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利用</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Aarch64</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架构下</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的流水线技术来</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提高汇编代码</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的</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执行效率</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9611">
                <a:tc>
                  <a:txBody>
                    <a:bodyPr/>
                    <a:lstStyle/>
                    <a:p>
                      <a:pPr marL="0" algn="l" defTabSz="1188085" rtl="0" eaLnBrk="1" latinLnBrk="0" hangingPunct="1">
                        <a:lnSpc>
                          <a:spcPts val="1200"/>
                        </a:lnSpc>
                      </a:pPr>
                      <a:r>
                        <a:rPr lang="zh-CN" altLang="en-US" sz="1200" kern="1200" baseline="0" dirty="0">
                          <a:latin typeface="Huawei Sans" panose="020C0503030203020204" pitchFamily="34" charset="0"/>
                          <a:ea typeface="方正兰亭黑简体" panose="02000000000000000000" pitchFamily="2" charset="-122"/>
                        </a:rPr>
                        <a:t>实验三：</a:t>
                      </a:r>
                      <a:r>
                        <a:rPr lang="en-US" altLang="zh-CN" sz="1200" kern="1200" baseline="0" dirty="0">
                          <a:latin typeface="Huawei Sans" panose="020C0503030203020204" pitchFamily="34" charset="0"/>
                          <a:ea typeface="方正兰亭黑简体" panose="02000000000000000000" pitchFamily="2" charset="-122"/>
                        </a:rPr>
                        <a:t>Aarch64</a:t>
                      </a:r>
                      <a:r>
                        <a:rPr lang="zh-CN" altLang="en-US" sz="1200" kern="1200" baseline="0" dirty="0">
                          <a:latin typeface="Huawei Sans" panose="020C0503030203020204" pitchFamily="34" charset="0"/>
                          <a:ea typeface="方正兰亭黑简体" panose="02000000000000000000" pitchFamily="2" charset="-122"/>
                        </a:rPr>
                        <a:t>的增强型</a:t>
                      </a:r>
                      <a:r>
                        <a:rPr lang="en-US" altLang="zh-CN" sz="1200" kern="1200" baseline="0" dirty="0">
                          <a:latin typeface="Huawei Sans" panose="020C0503030203020204" pitchFamily="34" charset="0"/>
                          <a:ea typeface="方正兰亭黑简体" panose="02000000000000000000" pitchFamily="2" charset="-122"/>
                        </a:rPr>
                        <a:t>SIMD</a:t>
                      </a:r>
                      <a:r>
                        <a:rPr lang="zh-CN" altLang="en-US" sz="1200" kern="1200" baseline="0" dirty="0">
                          <a:latin typeface="Huawei Sans" panose="020C0503030203020204" pitchFamily="34" charset="0"/>
                          <a:ea typeface="方正兰亭黑简体" panose="02000000000000000000" pitchFamily="2" charset="-122"/>
                        </a:rPr>
                        <a:t>运算</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36000" marT="519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1200"/>
                        </a:lnSpc>
                      </a:pPr>
                      <a:r>
                        <a:rPr lang="zh-CN" altLang="en-US" sz="1200" kern="1200" baseline="0" dirty="0">
                          <a:latin typeface="Huawei Sans" panose="020C0503030203020204" pitchFamily="34" charset="0"/>
                          <a:ea typeface="方正兰亭黑简体" panose="02000000000000000000" pitchFamily="2" charset="-122"/>
                        </a:rPr>
                        <a:t>通过</a:t>
                      </a:r>
                      <a:r>
                        <a:rPr lang="en-US" altLang="zh-CN" sz="1200" kern="1200" baseline="0" dirty="0">
                          <a:latin typeface="Huawei Sans" panose="020C0503030203020204" pitchFamily="34" charset="0"/>
                          <a:ea typeface="方正兰亭黑简体" panose="02000000000000000000" pitchFamily="2" charset="-122"/>
                        </a:rPr>
                        <a:t>4*4</a:t>
                      </a:r>
                      <a:r>
                        <a:rPr lang="zh-CN" altLang="en-US" sz="1200" kern="1200" baseline="0" dirty="0">
                          <a:latin typeface="Huawei Sans" panose="020C0503030203020204" pitchFamily="34" charset="0"/>
                          <a:ea typeface="方正兰亭黑简体" panose="02000000000000000000" pitchFamily="2" charset="-122"/>
                        </a:rPr>
                        <a:t>矩阵相乘的例子，采用内嵌汇编代码的方式，使用多个</a:t>
                      </a:r>
                      <a:r>
                        <a:rPr lang="en-US" altLang="zh-CN" sz="1200" kern="1200" baseline="0" dirty="0">
                          <a:latin typeface="Huawei Sans" panose="020C0503030203020204" pitchFamily="34" charset="0"/>
                          <a:ea typeface="方正兰亭黑简体" panose="02000000000000000000" pitchFamily="2" charset="-122"/>
                        </a:rPr>
                        <a:t>SIMD</a:t>
                      </a:r>
                      <a:r>
                        <a:rPr lang="zh-CN" altLang="en-US" sz="1200" kern="1200" baseline="0" dirty="0">
                          <a:latin typeface="Huawei Sans" panose="020C0503030203020204" pitchFamily="34" charset="0"/>
                          <a:ea typeface="方正兰亭黑简体" panose="02000000000000000000" pitchFamily="2" charset="-122"/>
                        </a:rPr>
                        <a:t>寄存器，体现</a:t>
                      </a:r>
                      <a:r>
                        <a:rPr lang="en-US" altLang="zh-CN" sz="1200" kern="1200" baseline="0" dirty="0">
                          <a:latin typeface="Huawei Sans" panose="020C0503030203020204" pitchFamily="34" charset="0"/>
                          <a:ea typeface="方正兰亭黑简体" panose="02000000000000000000" pitchFamily="2" charset="-122"/>
                        </a:rPr>
                        <a:t>Aarch64</a:t>
                      </a:r>
                      <a:r>
                        <a:rPr lang="zh-CN" altLang="en-US" sz="1200" kern="1200" baseline="0" dirty="0">
                          <a:latin typeface="Huawei Sans" panose="020C0503030203020204" pitchFamily="34" charset="0"/>
                          <a:ea typeface="方正兰亭黑简体" panose="02000000000000000000" pitchFamily="2" charset="-122"/>
                        </a:rPr>
                        <a:t>中的</a:t>
                      </a:r>
                      <a:r>
                        <a:rPr lang="en-US" altLang="zh-CN" sz="1200" kern="1200" baseline="0" dirty="0">
                          <a:latin typeface="Huawei Sans" panose="020C0503030203020204" pitchFamily="34" charset="0"/>
                          <a:ea typeface="方正兰亭黑简体" panose="02000000000000000000" pitchFamily="2" charset="-122"/>
                        </a:rPr>
                        <a:t>Advanced</a:t>
                      </a:r>
                      <a:r>
                        <a:rPr lang="zh-CN" altLang="en-US" sz="1200" kern="1200" baseline="0" dirty="0">
                          <a:latin typeface="Huawei Sans" panose="020C0503030203020204" pitchFamily="34" charset="0"/>
                          <a:ea typeface="方正兰亭黑简体" panose="02000000000000000000" pitchFamily="2" charset="-122"/>
                        </a:rPr>
                        <a:t> </a:t>
                      </a:r>
                      <a:r>
                        <a:rPr lang="en-US" altLang="zh-CN" sz="1200" kern="1200" baseline="0" dirty="0">
                          <a:latin typeface="Huawei Sans" panose="020C0503030203020204" pitchFamily="34" charset="0"/>
                          <a:ea typeface="方正兰亭黑简体" panose="02000000000000000000" pitchFamily="2" charset="-122"/>
                        </a:rPr>
                        <a:t>(</a:t>
                      </a:r>
                      <a:r>
                        <a:rPr lang="zh-CN" altLang="en-US" sz="1200" kern="1200" baseline="0" dirty="0">
                          <a:latin typeface="Huawei Sans" panose="020C0503030203020204" pitchFamily="34" charset="0"/>
                          <a:ea typeface="方正兰亭黑简体" panose="02000000000000000000" pitchFamily="2" charset="-122"/>
                        </a:rPr>
                        <a:t>增强型</a:t>
                      </a:r>
                      <a:r>
                        <a:rPr lang="en-US" altLang="zh-CN" sz="1200" kern="1200" baseline="0" dirty="0">
                          <a:latin typeface="Huawei Sans" panose="020C0503030203020204" pitchFamily="34" charset="0"/>
                          <a:ea typeface="方正兰亭黑简体" panose="02000000000000000000" pitchFamily="2" charset="-122"/>
                        </a:rPr>
                        <a:t>)</a:t>
                      </a:r>
                      <a:r>
                        <a:rPr lang="zh-CN" altLang="en-US" sz="1200" kern="1200" baseline="0" dirty="0">
                          <a:latin typeface="Huawei Sans" panose="020C0503030203020204" pitchFamily="34" charset="0"/>
                          <a:ea typeface="方正兰亭黑简体" panose="02000000000000000000" pitchFamily="2" charset="-122"/>
                        </a:rPr>
                        <a:t> </a:t>
                      </a:r>
                      <a:r>
                        <a:rPr lang="en-US" altLang="zh-CN" sz="1200" kern="1200" baseline="0" dirty="0">
                          <a:latin typeface="Huawei Sans" panose="020C0503030203020204" pitchFamily="34" charset="0"/>
                          <a:ea typeface="方正兰亭黑简体" panose="02000000000000000000" pitchFamily="2" charset="-122"/>
                        </a:rPr>
                        <a:t>SIMD(Single Instruction Multiple Data)</a:t>
                      </a:r>
                      <a:r>
                        <a:rPr lang="zh-CN" altLang="en-US" sz="1200" kern="1200" baseline="0" dirty="0">
                          <a:latin typeface="Huawei Sans" panose="020C0503030203020204" pitchFamily="34" charset="0"/>
                          <a:ea typeface="方正兰亭黑简体" panose="02000000000000000000" pitchFamily="2" charset="-122"/>
                        </a:rPr>
                        <a:t> 并行运算</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ts val="1200"/>
                        </a:lnSpc>
                        <a:spcBef>
                          <a:spcPts val="0"/>
                        </a:spcBef>
                        <a:spcAft>
                          <a:spcPts val="0"/>
                        </a:spcAft>
                        <a:buClrTx/>
                        <a:buSzTx/>
                        <a:buFontTx/>
                        <a:buNone/>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作为汇编与接口技术课程实验的第二个进阶实验，演示</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如何</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利用</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C</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语言嵌入</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汇编代码的方式来</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实现</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ARM</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平台</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的</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SIMD</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指令操作</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9611">
                <a:tc>
                  <a:txBody>
                    <a:bodyPr/>
                    <a:lstStyle/>
                    <a:p>
                      <a:pPr marL="0" algn="l" defTabSz="1188085" rtl="0" eaLnBrk="1" latinLnBrk="0" hangingPunct="1">
                        <a:lnSpc>
                          <a:spcPts val="1200"/>
                        </a:lnSpc>
                      </a:pPr>
                      <a:r>
                        <a:rPr lang="zh-CN" altLang="en-US" sz="1200" kern="1200" baseline="0" dirty="0">
                          <a:latin typeface="Huawei Sans" panose="020C0503030203020204" pitchFamily="34" charset="0"/>
                          <a:ea typeface="方正兰亭黑简体" panose="02000000000000000000" pitchFamily="2" charset="-122"/>
                        </a:rPr>
                        <a:t>实验四：</a:t>
                      </a:r>
                      <a:r>
                        <a:rPr lang="en-US" altLang="zh-CN" sz="1200" kern="1200" baseline="0" dirty="0">
                          <a:latin typeface="Huawei Sans" panose="020C0503030203020204" pitchFamily="34" charset="0"/>
                          <a:ea typeface="方正兰亭黑简体" panose="02000000000000000000" pitchFamily="2" charset="-122"/>
                        </a:rPr>
                        <a:t>ARMv8</a:t>
                      </a:r>
                      <a:r>
                        <a:rPr lang="zh-CN" altLang="en-US" sz="1200" kern="1200" baseline="0" dirty="0">
                          <a:latin typeface="Huawei Sans" panose="020C0503030203020204" pitchFamily="34" charset="0"/>
                          <a:ea typeface="方正兰亭黑简体" panose="02000000000000000000" pitchFamily="2" charset="-122"/>
                        </a:rPr>
                        <a:t>中的</a:t>
                      </a:r>
                      <a:endParaRPr lang="en-US" altLang="zh-CN" sz="1200" kern="1200" baseline="0" dirty="0">
                        <a:latin typeface="Huawei Sans" panose="020C0503030203020204" pitchFamily="34" charset="0"/>
                        <a:ea typeface="方正兰亭黑简体" panose="02000000000000000000" pitchFamily="2" charset="-122"/>
                      </a:endParaRPr>
                    </a:p>
                    <a:p>
                      <a:pPr marL="0" algn="l" defTabSz="1188085" rtl="0" eaLnBrk="1" latinLnBrk="0" hangingPunct="1">
                        <a:lnSpc>
                          <a:spcPts val="1200"/>
                        </a:lnSpc>
                      </a:pPr>
                      <a:r>
                        <a:rPr lang="zh-CN" altLang="en-US" sz="1200" kern="1200" baseline="0" dirty="0">
                          <a:latin typeface="Huawei Sans" panose="020C0503030203020204" pitchFamily="34" charset="0"/>
                          <a:ea typeface="方正兰亭黑简体" panose="02000000000000000000" pitchFamily="2" charset="-122"/>
                        </a:rPr>
                        <a:t>密码运算</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36000" marT="519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marR="0" lvl="0" indent="0" algn="l" defTabSz="1188085" rtl="0" eaLnBrk="1" fontAlgn="auto" latinLnBrk="0" hangingPunct="1">
                        <a:lnSpc>
                          <a:spcPts val="1200"/>
                        </a:lnSpc>
                        <a:spcBef>
                          <a:spcPts val="0"/>
                        </a:spcBef>
                        <a:spcAft>
                          <a:spcPts val="0"/>
                        </a:spcAft>
                        <a:buClrTx/>
                        <a:buSzTx/>
                        <a:buFontTx/>
                        <a:buNone/>
                        <a:defRPr/>
                      </a:pPr>
                      <a:r>
                        <a:rPr lang="zh-CN" altLang="en-US" sz="1200" kern="1200" baseline="0" dirty="0">
                          <a:latin typeface="Huawei Sans" panose="020C0503030203020204" pitchFamily="34" charset="0"/>
                          <a:ea typeface="方正兰亭黑简体" panose="02000000000000000000" pitchFamily="2" charset="-122"/>
                        </a:rPr>
                        <a:t>利用哈希指令集来实现</a:t>
                      </a:r>
                      <a:r>
                        <a:rPr lang="en-US" altLang="zh-CN" sz="1200" kern="1200" baseline="0" dirty="0">
                          <a:latin typeface="Huawei Sans" panose="020C0503030203020204" pitchFamily="34" charset="0"/>
                          <a:ea typeface="方正兰亭黑简体" panose="02000000000000000000" pitchFamily="2" charset="-122"/>
                        </a:rPr>
                        <a:t>SHA256</a:t>
                      </a:r>
                      <a:r>
                        <a:rPr lang="zh-CN" altLang="en-US" sz="1200" kern="1200" baseline="0" dirty="0">
                          <a:latin typeface="Huawei Sans" panose="020C0503030203020204" pitchFamily="34" charset="0"/>
                          <a:ea typeface="方正兰亭黑简体" panose="02000000000000000000" pitchFamily="2" charset="-122"/>
                        </a:rPr>
                        <a:t>加密算法</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marR="0" lvl="0" indent="0" algn="l" defTabSz="1188085" rtl="0" eaLnBrk="1" fontAlgn="auto" latinLnBrk="0" hangingPunct="1">
                        <a:lnSpc>
                          <a:spcPts val="1200"/>
                        </a:lnSpc>
                        <a:spcBef>
                          <a:spcPts val="0"/>
                        </a:spcBef>
                        <a:spcAft>
                          <a:spcPts val="0"/>
                        </a:spcAft>
                        <a:buClrTx/>
                        <a:buSzTx/>
                        <a:buFontTx/>
                        <a:buNone/>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作为汇编与接口技术课程实验的第三个进阶实验，演示</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如何在</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ARM</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平台上</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用加密指令实现</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SHA256</a:t>
                      </a:r>
                      <a:r>
                        <a:rPr lang="zh-CN"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算法的汇编代码</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endParaRPr>
                    </a:p>
                  </a:txBody>
                  <a:tcPr marL="72000" marR="36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rPr>
              <a:t>高性能与并行计算课程包介绍</a:t>
            </a:r>
            <a:endParaRPr lang="zh-CN" altLang="en-US" sz="2600" b="1" dirty="0">
              <a:solidFill>
                <a:srgbClr val="C00000"/>
              </a:solidFill>
            </a:endParaRPr>
          </a:p>
        </p:txBody>
      </p:sp>
      <p:sp>
        <p:nvSpPr>
          <p:cNvPr id="5" name="矩形 4"/>
          <p:cNvSpPr/>
          <p:nvPr/>
        </p:nvSpPr>
        <p:spPr>
          <a:xfrm>
            <a:off x="835431" y="1477193"/>
            <a:ext cx="9971212" cy="923330"/>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rPr>
              <a:t>目标对象</a:t>
            </a:r>
            <a:r>
              <a:rPr lang="zh-CN" altLang="en-US" dirty="0">
                <a:solidFill>
                  <a:srgbClr val="3C3C3C"/>
                </a:solidFill>
                <a:latin typeface="Huawei Sans" panose="020C0503030203020204" pitchFamily="34" charset="0"/>
                <a:ea typeface="方正兰亭黑简体" panose="02000000000000000000" pitchFamily="2" charset="-122"/>
              </a:rPr>
              <a:t>：本课程针对本科院校主流的高性能计算及并行计算类课程，例如：</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高性能计算：现代系统与应用实践</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高性能计算的问题解决之道</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并行程序设计导论</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高性能计算</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现代系统与应用实践</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等。</a:t>
            </a:r>
            <a:endParaRPr lang="zh-CN" altLang="en-US" dirty="0">
              <a:solidFill>
                <a:srgbClr val="3C3C3C"/>
              </a:solidFill>
              <a:latin typeface="Huawei Sans" panose="020C0503030203020204" pitchFamily="34" charset="0"/>
              <a:ea typeface="方正兰亭黑简体" panose="02000000000000000000" pitchFamily="2" charset="-122"/>
            </a:endParaRPr>
          </a:p>
        </p:txBody>
      </p:sp>
      <p:grpSp>
        <p:nvGrpSpPr>
          <p:cNvPr id="9" name="组合 8"/>
          <p:cNvGrpSpPr/>
          <p:nvPr/>
        </p:nvGrpSpPr>
        <p:grpSpPr>
          <a:xfrm>
            <a:off x="1489085" y="2587345"/>
            <a:ext cx="9218590" cy="3423240"/>
            <a:chOff x="1302721" y="2412417"/>
            <a:chExt cx="9218590" cy="3423240"/>
          </a:xfrm>
        </p:grpSpPr>
        <p:sp>
          <p:nvSpPr>
            <p:cNvPr id="20" name="长方形"/>
            <p:cNvSpPr/>
            <p:nvPr/>
          </p:nvSpPr>
          <p:spPr>
            <a:xfrm>
              <a:off x="4769525" y="2412417"/>
              <a:ext cx="2160000"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rPr>
                <a:t>高性能与并行计算</a:t>
              </a:r>
              <a:endParaRPr lang="en-US" sz="2000" dirty="0">
                <a:solidFill>
                  <a:srgbClr val="191919"/>
                </a:solidFill>
                <a:latin typeface="Huawei Sans" panose="020C0503030203020204" pitchFamily="34" charset="0"/>
                <a:ea typeface="方正兰亭黑简体" panose="02000000000000000000" pitchFamily="2" charset="-122"/>
              </a:endParaRPr>
            </a:p>
            <a:p>
              <a:pPr algn="ctr"/>
              <a:r>
                <a:rPr sz="2000" dirty="0">
                  <a:solidFill>
                    <a:srgbClr val="191919"/>
                  </a:solidFill>
                  <a:latin typeface="Huawei Sans" panose="020C0503030203020204" pitchFamily="34" charset="0"/>
                  <a:ea typeface="方正兰亭黑简体" panose="02000000000000000000" pitchFamily="2" charset="-122"/>
                </a:rPr>
                <a:t>课程包</a:t>
              </a:r>
              <a:endParaRPr sz="2000" dirty="0">
                <a:solidFill>
                  <a:srgbClr val="191919"/>
                </a:solidFill>
                <a:latin typeface="Huawei Sans" panose="020C0503030203020204" pitchFamily="34" charset="0"/>
                <a:ea typeface="方正兰亭黑简体" panose="02000000000000000000" pitchFamily="2" charset="-122"/>
              </a:endParaRPr>
            </a:p>
          </p:txBody>
        </p:sp>
        <p:sp>
          <p:nvSpPr>
            <p:cNvPr id="21" name="长方形"/>
            <p:cNvSpPr/>
            <p:nvPr/>
          </p:nvSpPr>
          <p:spPr>
            <a:xfrm>
              <a:off x="1304845" y="3437537"/>
              <a:ext cx="2271186"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理论课件</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4</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2" name="长方形"/>
            <p:cNvSpPr/>
            <p:nvPr/>
          </p:nvSpPr>
          <p:spPr>
            <a:xfrm>
              <a:off x="4002215"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参考资料</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3" name="长方形"/>
            <p:cNvSpPr/>
            <p:nvPr/>
          </p:nvSpPr>
          <p:spPr>
            <a:xfrm>
              <a:off x="6315760"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rPr>
                <a:t>实验和理论试题</a:t>
              </a:r>
              <a:endParaRPr lang="en-US" altLang="zh-CN"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14</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4" name="长方形"/>
            <p:cNvSpPr/>
            <p:nvPr/>
          </p:nvSpPr>
          <p:spPr>
            <a:xfrm>
              <a:off x="8630854"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err="1">
                  <a:solidFill>
                    <a:srgbClr val="191919"/>
                  </a:solidFill>
                  <a:latin typeface="Huawei Sans" panose="020C0503030203020204" pitchFamily="34" charset="0"/>
                  <a:ea typeface="方正兰亭黑简体" panose="02000000000000000000" pitchFamily="2" charset="-122"/>
                </a:rPr>
                <a:t>认证课程</a:t>
              </a:r>
              <a:r>
                <a:rPr lang="zh-CN" altLang="en-US" sz="1400" dirty="0">
                  <a:solidFill>
                    <a:srgbClr val="191919"/>
                  </a:solidFill>
                  <a:latin typeface="Huawei Sans" panose="020C0503030203020204" pitchFamily="34" charset="0"/>
                  <a:ea typeface="方正兰亭黑简体" panose="02000000000000000000" pitchFamily="2" charset="-122"/>
                </a:rPr>
                <a:t>介绍</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108</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7" name="矩形 6"/>
            <p:cNvSpPr/>
            <p:nvPr/>
          </p:nvSpPr>
          <p:spPr>
            <a:xfrm>
              <a:off x="1302721" y="3968094"/>
              <a:ext cx="2343443" cy="1867563"/>
            </a:xfrm>
            <a:prstGeom prst="rect">
              <a:avLst/>
            </a:prstGeom>
          </p:spPr>
          <p:txBody>
            <a:bodyPr wrap="square">
              <a:spAutoFit/>
            </a:bodyPr>
            <a:lstStyle/>
            <a:p>
              <a:pPr marL="285750" indent="-285750">
                <a:lnSpc>
                  <a:spcPts val="20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HPC</a:t>
              </a:r>
              <a:r>
                <a:rPr lang="zh-CN" altLang="en-US" sz="1400" dirty="0">
                  <a:solidFill>
                    <a:srgbClr val="3C3C3C"/>
                  </a:solidFill>
                  <a:latin typeface="Huawei Sans" panose="020C0503030203020204" pitchFamily="34" charset="0"/>
                  <a:ea typeface="方正兰亭黑简体" panose="02000000000000000000" pitchFamily="2" charset="-122"/>
                </a:rPr>
                <a:t>的概念及架构</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ARM</a:t>
              </a:r>
              <a:r>
                <a:rPr lang="zh-CN" altLang="en-US" sz="1400" dirty="0">
                  <a:solidFill>
                    <a:srgbClr val="3C3C3C"/>
                  </a:solidFill>
                  <a:latin typeface="Huawei Sans" panose="020C0503030203020204" pitchFamily="34" charset="0"/>
                  <a:ea typeface="方正兰亭黑简体" panose="02000000000000000000" pitchFamily="2" charset="-122"/>
                </a:rPr>
                <a:t>处理器体系结构及优势</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ARM</a:t>
              </a:r>
              <a:r>
                <a:rPr lang="zh-CN" altLang="en-US" sz="1400" dirty="0">
                  <a:solidFill>
                    <a:srgbClr val="3C3C3C"/>
                  </a:solidFill>
                  <a:latin typeface="Huawei Sans" panose="020C0503030203020204" pitchFamily="34" charset="0"/>
                  <a:ea typeface="方正兰亭黑简体" panose="02000000000000000000" pitchFamily="2" charset="-122"/>
                </a:rPr>
                <a:t>在</a:t>
              </a:r>
              <a:r>
                <a:rPr lang="en-US" altLang="zh-CN" sz="1400" dirty="0">
                  <a:solidFill>
                    <a:srgbClr val="3C3C3C"/>
                  </a:solidFill>
                  <a:latin typeface="Huawei Sans" panose="020C0503030203020204" pitchFamily="34" charset="0"/>
                  <a:ea typeface="方正兰亭黑简体" panose="02000000000000000000" pitchFamily="2" charset="-122"/>
                </a:rPr>
                <a:t>HPC</a:t>
              </a:r>
              <a:r>
                <a:rPr lang="zh-CN" altLang="en-US" sz="1400" dirty="0">
                  <a:solidFill>
                    <a:srgbClr val="3C3C3C"/>
                  </a:solidFill>
                  <a:latin typeface="Huawei Sans" panose="020C0503030203020204" pitchFamily="34" charset="0"/>
                  <a:ea typeface="方正兰亭黑简体" panose="02000000000000000000" pitchFamily="2" charset="-122"/>
                </a:rPr>
                <a:t>领域的优势</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HPC</a:t>
              </a:r>
              <a:r>
                <a:rPr lang="zh-CN" altLang="en-US" sz="1400" dirty="0">
                  <a:solidFill>
                    <a:srgbClr val="3C3C3C"/>
                  </a:solidFill>
                  <a:latin typeface="Huawei Sans" panose="020C0503030203020204" pitchFamily="34" charset="0"/>
                  <a:ea typeface="方正兰亭黑简体" panose="02000000000000000000" pitchFamily="2" charset="-122"/>
                </a:rPr>
                <a:t>典型应用场景</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zh-CN" altLang="en-US" sz="1400" dirty="0">
                  <a:latin typeface="Huawei Sans" panose="020C0503030203020204" pitchFamily="34" charset="0"/>
                  <a:ea typeface="方正兰亭黑简体" panose="02000000000000000000" pitchFamily="2" charset="-122"/>
                </a:rPr>
                <a:t>鲲鹏</a:t>
              </a:r>
              <a:r>
                <a:rPr lang="en-US" altLang="zh-CN" sz="1400" dirty="0">
                  <a:latin typeface="Huawei Sans" panose="020C0503030203020204" pitchFamily="34" charset="0"/>
                  <a:ea typeface="方正兰亭黑简体" panose="02000000000000000000" pitchFamily="2" charset="-122"/>
                </a:rPr>
                <a:t>TaiShan HPC</a:t>
              </a:r>
              <a:r>
                <a:rPr lang="zh-CN" altLang="en-US" sz="1400" dirty="0">
                  <a:latin typeface="Huawei Sans" panose="020C0503030203020204" pitchFamily="34" charset="0"/>
                  <a:ea typeface="方正兰亭黑简体" panose="02000000000000000000" pitchFamily="2" charset="-122"/>
                </a:rPr>
                <a:t>解决方案</a:t>
              </a:r>
              <a:endParaRPr lang="zh-CN" altLang="en-US" sz="1400" dirty="0">
                <a:latin typeface="Huawei Sans" panose="020C0503030203020204" pitchFamily="34" charset="0"/>
                <a:ea typeface="方正兰亭黑简体" panose="02000000000000000000" pitchFamily="2" charset="-122"/>
              </a:endParaRPr>
            </a:p>
          </p:txBody>
        </p:sp>
        <p:sp>
          <p:nvSpPr>
            <p:cNvPr id="8" name="矩形 7"/>
            <p:cNvSpPr/>
            <p:nvPr/>
          </p:nvSpPr>
          <p:spPr>
            <a:xfrm>
              <a:off x="4000668" y="3968094"/>
              <a:ext cx="1892004" cy="1198085"/>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课程配套讲义</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课程资料书架</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相关产品手册如</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教辅书籍</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5" name="矩形 24"/>
            <p:cNvSpPr/>
            <p:nvPr/>
          </p:nvSpPr>
          <p:spPr>
            <a:xfrm>
              <a:off x="6314213" y="3965172"/>
              <a:ext cx="1892004" cy="915956"/>
            </a:xfrm>
            <a:prstGeom prst="rect">
              <a:avLst/>
            </a:prstGeom>
          </p:spPr>
          <p:txBody>
            <a:bodyPr wrap="square">
              <a:spAutoFit/>
            </a:bodyPr>
            <a:lstStyle/>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6</a:t>
              </a:r>
              <a:r>
                <a:rPr lang="zh-CN" altLang="en-US" sz="1400" dirty="0">
                  <a:solidFill>
                    <a:srgbClr val="3C3C3C"/>
                  </a:solidFill>
                  <a:latin typeface="Huawei Sans" panose="020C0503030203020204" pitchFamily="34" charset="0"/>
                  <a:ea typeface="方正兰亭黑简体" panose="02000000000000000000" pitchFamily="2" charset="-122"/>
                </a:rPr>
                <a:t>个配套的实验</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50</a:t>
              </a:r>
              <a:r>
                <a:rPr lang="zh-CN" altLang="en-US" sz="1400" dirty="0">
                  <a:solidFill>
                    <a:srgbClr val="3C3C3C"/>
                  </a:solidFill>
                  <a:latin typeface="Huawei Sans" panose="020C0503030203020204" pitchFamily="34" charset="0"/>
                  <a:ea typeface="方正兰亭黑简体" panose="02000000000000000000" pitchFamily="2" charset="-122"/>
                </a:rPr>
                <a:t>道理论试题（含答案）</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6" name="矩形 25"/>
            <p:cNvSpPr/>
            <p:nvPr/>
          </p:nvSpPr>
          <p:spPr>
            <a:xfrm>
              <a:off x="8629306" y="4004854"/>
              <a:ext cx="1890457" cy="1194622"/>
            </a:xfrm>
            <a:prstGeom prst="rect">
              <a:avLst/>
            </a:prstGeom>
          </p:spPr>
          <p:txBody>
            <a:bodyPr wrap="square">
              <a:spAutoFit/>
            </a:bodyPr>
            <a:lstStyle/>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HCIA-</a:t>
              </a:r>
              <a:r>
                <a:rPr lang="zh-CN" altLang="en-US" sz="1400" dirty="0">
                  <a:solidFill>
                    <a:srgbClr val="3C3C3C"/>
                  </a:solidFill>
                  <a:latin typeface="Huawei Sans" panose="020C0503030203020204" pitchFamily="34" charset="0"/>
                  <a:ea typeface="方正兰亭黑简体" panose="02000000000000000000" pitchFamily="2" charset="-122"/>
                </a:rPr>
                <a:t>智能计算</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HCIP-</a:t>
              </a:r>
              <a:r>
                <a:rPr lang="zh-CN" altLang="en-US" sz="1400" dirty="0">
                  <a:solidFill>
                    <a:srgbClr val="3C3C3C"/>
                  </a:solidFill>
                  <a:latin typeface="Huawei Sans" panose="020C0503030203020204" pitchFamily="34" charset="0"/>
                  <a:ea typeface="方正兰亭黑简体" panose="02000000000000000000" pitchFamily="2" charset="-122"/>
                </a:rPr>
                <a:t>智能计算</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HCIE-</a:t>
              </a:r>
              <a:r>
                <a:rPr lang="zh-CN" altLang="en-US" sz="1400" dirty="0">
                  <a:solidFill>
                    <a:srgbClr val="3C3C3C"/>
                  </a:solidFill>
                  <a:latin typeface="Huawei Sans" panose="020C0503030203020204" pitchFamily="34" charset="0"/>
                  <a:ea typeface="方正兰亭黑简体" panose="02000000000000000000" pitchFamily="2" charset="-122"/>
                </a:rPr>
                <a:t>智能计算</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MOOC</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600" b="1" dirty="0">
                <a:solidFill>
                  <a:srgbClr val="C00000"/>
                </a:solidFill>
              </a:rPr>
              <a:t>高性能与并行计算课程包知识点总览</a:t>
            </a:r>
            <a:endParaRPr lang="zh-CN" altLang="en-US" sz="2600" b="1" dirty="0">
              <a:solidFill>
                <a:srgbClr val="C00000"/>
              </a:solidFill>
            </a:endParaRPr>
          </a:p>
        </p:txBody>
      </p:sp>
      <p:graphicFrame>
        <p:nvGraphicFramePr>
          <p:cNvPr id="4" name="表格 3"/>
          <p:cNvGraphicFramePr>
            <a:graphicFrameLocks noGrp="1"/>
          </p:cNvGraphicFramePr>
          <p:nvPr/>
        </p:nvGraphicFramePr>
        <p:xfrm>
          <a:off x="732125" y="1284746"/>
          <a:ext cx="10055490" cy="3481294"/>
        </p:xfrm>
        <a:graphic>
          <a:graphicData uri="http://schemas.openxmlformats.org/drawingml/2006/table">
            <a:tbl>
              <a:tblPr>
                <a:tableStyleId>{5C22544A-7EE6-4342-B048-85BDC9FD1C3A}</a:tableStyleId>
              </a:tblPr>
              <a:tblGrid>
                <a:gridCol w="423539"/>
                <a:gridCol w="423539"/>
                <a:gridCol w="2630719"/>
                <a:gridCol w="6577693"/>
              </a:tblGrid>
              <a:tr h="204219">
                <a:tc>
                  <a:txBody>
                    <a:bodyPr/>
                    <a:lstStyle/>
                    <a:p>
                      <a:pPr algn="ctr" fontAlgn="ctr"/>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cs"/>
                        </a:rPr>
                        <a:t>序号</a:t>
                      </a:r>
                      <a:endPar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cs"/>
                      </a:endParaRPr>
                    </a:p>
                  </a:txBody>
                  <a:tcPr marL="6188" marR="6188" marT="6188" marB="0" anchor="ctr">
                    <a:solidFill>
                      <a:schemeClr val="bg1">
                        <a:lumMod val="40000"/>
                        <a:lumOff val="60000"/>
                      </a:schemeClr>
                    </a:solidFill>
                  </a:tcPr>
                </a:tc>
                <a:tc>
                  <a:txBody>
                    <a:bodyPr/>
                    <a:lstStyle/>
                    <a:p>
                      <a:pPr algn="ctr" fontAlgn="ctr"/>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cs"/>
                        </a:rPr>
                        <a:t>分类</a:t>
                      </a:r>
                      <a:endPar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cs"/>
                      </a:endParaRPr>
                    </a:p>
                  </a:txBody>
                  <a:tcPr marL="6188" marR="6188" marT="6188" marB="0" anchor="ctr">
                    <a:solidFill>
                      <a:schemeClr val="bg1">
                        <a:lumMod val="40000"/>
                        <a:lumOff val="60000"/>
                      </a:schemeClr>
                    </a:solidFill>
                  </a:tcPr>
                </a:tc>
                <a:tc>
                  <a:txBody>
                    <a:bodyPr/>
                    <a:lstStyle/>
                    <a:p>
                      <a:pPr algn="ctr" fontAlgn="ctr"/>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cs"/>
                      </a:endParaRPr>
                    </a:p>
                  </a:txBody>
                  <a:tcPr marL="6188" marR="6188" marT="6188" marB="0" anchor="ctr">
                    <a:solidFill>
                      <a:schemeClr val="bg1">
                        <a:lumMod val="40000"/>
                        <a:lumOff val="60000"/>
                      </a:schemeClr>
                    </a:solidFill>
                  </a:tcPr>
                </a:tc>
                <a:tc>
                  <a:txBody>
                    <a:bodyPr/>
                    <a:lstStyle/>
                    <a:p>
                      <a:pPr algn="ctr" fontAlgn="ctr"/>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cs"/>
                        </a:rPr>
                        <a:t>融入参考</a:t>
                      </a:r>
                      <a:endPar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cs"/>
                      </a:endParaRPr>
                    </a:p>
                  </a:txBody>
                  <a:tcPr marL="6188" marR="6188" marT="6188" marB="0" anchor="ctr">
                    <a:solidFill>
                      <a:schemeClr val="bg1">
                        <a:lumMod val="40000"/>
                        <a:lumOff val="60000"/>
                      </a:schemeClr>
                    </a:solidFill>
                  </a:tcPr>
                </a:tc>
              </a:tr>
              <a:tr h="204219">
                <a:tc>
                  <a:txBody>
                    <a:bodyPr/>
                    <a:lstStyle/>
                    <a:p>
                      <a:pPr algn="ctr" fontAlgn="ct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1</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rowSpan="8">
                  <a:txBody>
                    <a:bodyPr/>
                    <a:lstStyle/>
                    <a:p>
                      <a:pPr algn="ctr" fontAlgn="ct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理论</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en-US" sz="1200" kern="1200" baseline="0" dirty="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的概念及架构</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引出</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关注的</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3</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个部分，以及</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包括的重点模块，在后续章节引入鲲鹏亮点。</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r>
              <a:tr h="204219">
                <a:tc>
                  <a:txBody>
                    <a:bodyPr/>
                    <a:lstStyle/>
                    <a:p>
                      <a:pPr algn="ctr" fontAlgn="ct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2</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vMerge="1">
                  <a:tcPr/>
                </a:tc>
                <a:tc>
                  <a:txBody>
                    <a:bodyPr/>
                    <a:lstStyle/>
                    <a:p>
                      <a:pPr algn="l" fontAlgn="ct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ARM</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处理器的介绍</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介绍</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ARM</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处理器起源及低功耗等特点。</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r>
              <a:tr h="204219">
                <a:tc>
                  <a:txBody>
                    <a:bodyPr/>
                    <a:lstStyle/>
                    <a:p>
                      <a:pPr algn="ctr" fontAlgn="ct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3</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vMerge="1">
                  <a:tcPr/>
                </a:tc>
                <a:tc>
                  <a:txBody>
                    <a:bodyPr/>
                    <a:lstStyle/>
                    <a:p>
                      <a:pPr algn="l" fontAlgn="ctr"/>
                      <a:r>
                        <a:rPr lang="en-US" sz="1200" kern="1200" baseline="0">
                          <a:solidFill>
                            <a:schemeClr val="tx1"/>
                          </a:solidFill>
                          <a:latin typeface="Huawei Sans" panose="020C0503030203020204" pitchFamily="34" charset="0"/>
                          <a:ea typeface="方正兰亭黑简体" panose="02000000000000000000" pitchFamily="2" charset="-122"/>
                          <a:cs typeface="+mn-cs"/>
                        </a:rPr>
                        <a:t>ARMv8</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架构及优势</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介绍</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ARMv8</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架构的安全模型、执行状态，以及高能耗比的优势。</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r>
              <a:tr h="358930">
                <a:tc>
                  <a:txBody>
                    <a:bodyPr/>
                    <a:lstStyle/>
                    <a:p>
                      <a:pPr algn="ctr" fontAlgn="ct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4</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vMerge="1">
                  <a:tcPr/>
                </a:tc>
                <a:tc>
                  <a:txBody>
                    <a:bodyPr/>
                    <a:lstStyle/>
                    <a:p>
                      <a:pPr algn="l" fontAlgn="ct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ARM</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在</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领域的优势及发展趋势</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介绍当前高新能计算面临的挑战，引出</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ARM HPC</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的发展及优势，重点介绍</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SIMD</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、可伸缩向量扩展（</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SVE</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），突出鲲鹏</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潜力发展方式</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 </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通过</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SVE</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、算子、算法给</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赋能。</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r>
              <a:tr h="204219">
                <a:tc>
                  <a:txBody>
                    <a:bodyPr/>
                    <a:lstStyle/>
                    <a:p>
                      <a:pPr algn="ctr" fontAlgn="ct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5</a:t>
                      </a:r>
                      <a:endParaRPr lang="en-US" altLang="zh-CN"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vMerge="1">
                  <a:tcPr/>
                </a:tc>
                <a:tc>
                  <a:txBody>
                    <a:bodyPr/>
                    <a:lstStyle/>
                    <a:p>
                      <a:pPr algn="l" fontAlgn="ct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鲲鹏</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计算平台</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介绍鲲鹏</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的方案全景图、基础的硬件，包括芯片、计算、存储、网络等。</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r>
              <a:tr h="358930">
                <a:tc>
                  <a:txBody>
                    <a:bodyPr/>
                    <a:lstStyle/>
                    <a:p>
                      <a:pPr algn="ctr" fontAlgn="ct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6</a:t>
                      </a:r>
                      <a:endParaRPr lang="en-US" altLang="zh-CN"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vMerge="1">
                  <a:tcPr/>
                </a:tc>
                <a:tc>
                  <a:txBody>
                    <a:bodyPr/>
                    <a:lstStyle/>
                    <a:p>
                      <a:pPr algn="l" fontAlgn="ct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鲲鹏</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软件和硬件解决方案</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突出鲲鹏</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：依托基础优势，自研中间件，构建差异化、新领域竞争力，引入鲲鹏</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集群管理、液冷方案、</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Donau</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调度器、</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HCC</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编译器、</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HMPI</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通信库等。</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r>
              <a:tr h="204219">
                <a:tc>
                  <a:txBody>
                    <a:bodyPr/>
                    <a:lstStyle/>
                    <a:p>
                      <a:pPr algn="ctr" fontAlgn="ct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7</a:t>
                      </a:r>
                      <a:endParaRPr lang="en-US" altLang="zh-CN"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vMerge="1">
                  <a:tcPr/>
                </a:tc>
                <a:tc>
                  <a:txBody>
                    <a:bodyPr/>
                    <a:lstStyle/>
                    <a:p>
                      <a:pPr algn="l" fontAlgn="ct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华为</a:t>
                      </a: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TaiShan</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服务器的介绍</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介绍</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TaiShan</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服务器包含的算、存、智、管、网、</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AI</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芯片，以及不同型号和功能的服务器。</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r>
              <a:tr h="204219">
                <a:tc>
                  <a:txBody>
                    <a:bodyPr/>
                    <a:lstStyle/>
                    <a:p>
                      <a:pPr algn="ctr" fontAlgn="ct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8</a:t>
                      </a:r>
                      <a:endParaRPr lang="en-US" altLang="zh-CN"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vMerge="1">
                  <a:tcPr/>
                </a:tc>
                <a:tc>
                  <a:txBody>
                    <a:bodyPr/>
                    <a:lstStyle/>
                    <a:p>
                      <a:pPr algn="l" fontAlgn="ct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鲲鹏</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的特点及优势</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介绍鲲鹏</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更强的算力、更高的内存带宽、更高的</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IO</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吞吐、更高的网络接口的特点，突出鲲鹏</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的潜力，</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r>
              <a:tr h="204219">
                <a:tc>
                  <a:txBody>
                    <a:bodyPr/>
                    <a:lstStyle/>
                    <a:p>
                      <a:pPr algn="ctr" fontAlgn="ct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9</a:t>
                      </a:r>
                      <a:endParaRPr lang="en-US" altLang="zh-CN"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rowSpan="2">
                  <a:txBody>
                    <a:bodyPr/>
                    <a:lstStyle/>
                    <a:p>
                      <a:pPr algn="ctr" fontAlgn="ct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实验</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实验</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1</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a:t>
                      </a:r>
                      <a:r>
                        <a:rPr lang="en-US" sz="1200" kern="1200" baseline="0">
                          <a:solidFill>
                            <a:schemeClr val="tx1"/>
                          </a:solidFill>
                          <a:latin typeface="Huawei Sans" panose="020C0503030203020204" pitchFamily="34" charset="0"/>
                          <a:ea typeface="方正兰亭黑简体" panose="02000000000000000000" pitchFamily="2" charset="-122"/>
                          <a:cs typeface="+mn-cs"/>
                        </a:rPr>
                        <a:t>helloworld</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示例程序</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介绍完理论后的第一个基础示例程序，演示最基础的集群</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MPI</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并行计算环境如何搭建、配置及运行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r>
              <a:tr h="724049">
                <a:tc>
                  <a:txBody>
                    <a:bodyPr/>
                    <a:lstStyle/>
                    <a:p>
                      <a:pPr algn="ctr" fontAlgn="ct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10</a:t>
                      </a:r>
                      <a:endParaRPr lang="en-US" altLang="zh-CN"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vMerge="1">
                  <a:tcPr/>
                </a:tc>
                <a:tc>
                  <a:txBody>
                    <a:bodyPr/>
                    <a:lstStyle/>
                    <a:p>
                      <a:pPr algn="l" fontAlgn="ct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实验</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2</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 矩阵运行、实验</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3</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 </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wordcount</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算法、实验</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4</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：蒙特卡罗算法、实验</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5</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：快排算法、实验</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6</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a:t>
                      </a:r>
                      <a:r>
                        <a:rPr lang="en-US" altLang="zh-CN" sz="1200" kern="1200" baseline="0">
                          <a:solidFill>
                            <a:schemeClr val="tx1"/>
                          </a:solidFill>
                          <a:latin typeface="Huawei Sans" panose="020C0503030203020204" pitchFamily="34" charset="0"/>
                          <a:ea typeface="方正兰亭黑简体" panose="02000000000000000000" pitchFamily="2" charset="-122"/>
                          <a:cs typeface="+mn-cs"/>
                        </a:rPr>
                        <a:t>pagerank</a:t>
                      </a:r>
                      <a:r>
                        <a:rPr lang="zh-CN" altLang="en-US" sz="1200" kern="1200" baseline="0">
                          <a:solidFill>
                            <a:schemeClr val="tx1"/>
                          </a:solidFill>
                          <a:latin typeface="Huawei Sans" panose="020C0503030203020204" pitchFamily="34" charset="0"/>
                          <a:ea typeface="方正兰亭黑简体" panose="02000000000000000000" pitchFamily="2" charset="-122"/>
                          <a:cs typeface="+mn-cs"/>
                        </a:rPr>
                        <a:t>算法中任意一个实验。或者创新的高性能与并行计算实验。</a:t>
                      </a:r>
                      <a:endParaRPr lang="zh-CN" altLang="en-US" sz="1200" kern="1200" baseline="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c>
                  <a:txBody>
                    <a:bodyPr/>
                    <a:lstStyle/>
                    <a:p>
                      <a:pPr algn="l" fontAlgn="ct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如作为并行计算实验的进阶实验介绍，在</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MPI</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并行环境下演示大数据中</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MapReduce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入门的</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wordcount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算法</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6188" marR="6188" marT="6188" marB="0" anchor="ctr">
                    <a:no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rPr>
              <a:t>高性能与并行计算课程包实验</a:t>
            </a:r>
            <a:endParaRPr lang="zh-CN" altLang="en-US" sz="1800" b="1" dirty="0">
              <a:solidFill>
                <a:srgbClr val="3C3C3C"/>
              </a:solidFill>
              <a:latin typeface="微软雅黑" panose="020B0503020204020204" pitchFamily="34" charset="-122"/>
              <a:ea typeface="微软雅黑" panose="020B0503020204020204" pitchFamily="34" charset="-122"/>
              <a:cs typeface="+mn-cs"/>
            </a:endParaRPr>
          </a:p>
        </p:txBody>
      </p:sp>
      <p:graphicFrame>
        <p:nvGraphicFramePr>
          <p:cNvPr id="12" name="表格 11"/>
          <p:cNvGraphicFramePr>
            <a:graphicFrameLocks noGrp="1"/>
          </p:cNvGraphicFramePr>
          <p:nvPr/>
        </p:nvGraphicFramePr>
        <p:xfrm>
          <a:off x="814070" y="1293380"/>
          <a:ext cx="10908001" cy="4156047"/>
        </p:xfrm>
        <a:graphic>
          <a:graphicData uri="http://schemas.openxmlformats.org/drawingml/2006/table">
            <a:tbl>
              <a:tblPr>
                <a:tableStyleId>{72833802-FEF1-4C79-8D5D-14CF1EAF98D9}</a:tableStyleId>
              </a:tblPr>
              <a:tblGrid>
                <a:gridCol w="1373931"/>
                <a:gridCol w="2835975"/>
                <a:gridCol w="5687567"/>
                <a:gridCol w="1010528"/>
              </a:tblGrid>
              <a:tr h="324000">
                <a:tc>
                  <a:txBody>
                    <a:bodyPr/>
                    <a:lstStyle/>
                    <a:p>
                      <a:pPr algn="ctr" rtl="0" fontAlgn="ctr">
                        <a:lnSpc>
                          <a:spcPts val="1200"/>
                        </a:lnSpc>
                      </a:pPr>
                      <a:r>
                        <a:rPr lang="zh-CN" altLang="en-US" sz="1400" b="1" i="0" dirty="0">
                          <a:solidFill>
                            <a:srgbClr val="000000"/>
                          </a:solidFill>
                          <a:effectLst/>
                          <a:latin typeface="Huawei Sans" panose="020C0503030203020204" pitchFamily="34" charset="0"/>
                          <a:ea typeface="方正兰亭黑简体" panose="02000000000000000000" pitchFamily="2" charset="-122"/>
                        </a:rPr>
                        <a:t>实验名称</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rPr>
                        <a:t>知识点</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rPr>
                        <a:t>建议植入方式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i="0" u="none" strike="noStrike" dirty="0">
                          <a:solidFill>
                            <a:schemeClr val="tx1"/>
                          </a:solidFill>
                          <a:effectLst/>
                          <a:latin typeface="Huawei Sans" panose="020C0503030203020204" pitchFamily="34" charset="0"/>
                          <a:ea typeface="方正兰亭黑简体" panose="02000000000000000000" pitchFamily="2" charset="-122"/>
                        </a:rPr>
                        <a:t>预估学时</a:t>
                      </a:r>
                      <a:endParaRPr lang="zh-CN" altLang="en-US" sz="1400" b="1" i="0" u="none" strike="noStrike" dirty="0">
                        <a:solidFill>
                          <a:schemeClr val="tx1"/>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r>
              <a:tr h="612000">
                <a:tc>
                  <a:txBody>
                    <a:bodyPr/>
                    <a:lstStyle/>
                    <a:p>
                      <a:pPr marL="0" algn="l" defTabSz="1188085" rtl="0" eaLnBrk="1" latinLnBrk="0" hangingPunct="1">
                        <a:lnSpc>
                          <a:spcPts val="1800"/>
                        </a:lnSpc>
                      </a:pPr>
                      <a:r>
                        <a:rPr lang="zh-CN" altLang="en-US" sz="1200" kern="1200" baseline="0" dirty="0">
                          <a:latin typeface="Huawei Sans" panose="020C0503030203020204" pitchFamily="34" charset="0"/>
                          <a:ea typeface="方正兰亭黑简体" panose="02000000000000000000" pitchFamily="2" charset="-122"/>
                        </a:rPr>
                        <a:t>实验</a:t>
                      </a:r>
                      <a:r>
                        <a:rPr lang="en-US" altLang="zh-CN" sz="1200" kern="1200" baseline="0" dirty="0">
                          <a:latin typeface="Huawei Sans" panose="020C0503030203020204" pitchFamily="34" charset="0"/>
                          <a:ea typeface="方正兰亭黑简体" panose="02000000000000000000" pitchFamily="2" charset="-122"/>
                        </a:rPr>
                        <a:t>1</a:t>
                      </a:r>
                      <a:r>
                        <a:rPr lang="zh-CN" altLang="en-US" sz="1200" kern="1200" baseline="0" dirty="0">
                          <a:latin typeface="Huawei Sans" panose="020C0503030203020204" pitchFamily="34" charset="0"/>
                          <a:ea typeface="方正兰亭黑简体" panose="02000000000000000000" pitchFamily="2" charset="-122"/>
                        </a:rPr>
                        <a:t>：示例程序</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1800"/>
                        </a:lnSpc>
                      </a:pPr>
                      <a:r>
                        <a:rPr lang="zh-CN" altLang="en-US" sz="1200" kern="1200" baseline="0" dirty="0">
                          <a:latin typeface="Huawei Sans" panose="020C0503030203020204" pitchFamily="34" charset="0"/>
                          <a:ea typeface="方正兰亭黑简体" panose="02000000000000000000" pitchFamily="2" charset="-122"/>
                        </a:rPr>
                        <a:t>展现多机</a:t>
                      </a:r>
                      <a:r>
                        <a:rPr lang="en-US" altLang="zh-CN" sz="1200" kern="1200" baseline="0" dirty="0">
                          <a:latin typeface="Huawei Sans" panose="020C0503030203020204" pitchFamily="34" charset="0"/>
                          <a:ea typeface="方正兰亭黑简体" panose="02000000000000000000" pitchFamily="2" charset="-122"/>
                        </a:rPr>
                        <a:t>mpi_hello_world</a:t>
                      </a:r>
                      <a:r>
                        <a:rPr lang="zh-CN" altLang="en-US" sz="1200" kern="1200" baseline="0" dirty="0">
                          <a:latin typeface="Huawei Sans" panose="020C0503030203020204" pitchFamily="34" charset="0"/>
                          <a:ea typeface="方正兰亭黑简体" panose="02000000000000000000" pitchFamily="2" charset="-122"/>
                        </a:rPr>
                        <a:t>的</a:t>
                      </a:r>
                      <a:r>
                        <a:rPr lang="zh-CN" altLang="en-US" sz="1100" u="none" strike="noStrike" kern="1200" dirty="0">
                          <a:solidFill>
                            <a:schemeClr val="tx1"/>
                          </a:solidFill>
                          <a:effectLst/>
                          <a:latin typeface="Huawei Sans" panose="020C0503030203020204" pitchFamily="34" charset="0"/>
                          <a:ea typeface="方正兰亭黑简体" panose="02000000000000000000" pitchFamily="2" charset="-122"/>
                          <a:cs typeface="+mn-cs"/>
                        </a:rPr>
                        <a:t>编译</a:t>
                      </a:r>
                      <a:r>
                        <a:rPr lang="zh-CN" altLang="en-US" sz="1200" kern="1200" baseline="0" dirty="0">
                          <a:latin typeface="Huawei Sans" panose="020C0503030203020204" pitchFamily="34" charset="0"/>
                          <a:ea typeface="方正兰亭黑简体" panose="02000000000000000000" pitchFamily="2" charset="-122"/>
                        </a:rPr>
                        <a:t>运</a:t>
                      </a:r>
                      <a:r>
                        <a:rPr lang="zh-CN" altLang="en-US" sz="110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行</a:t>
                      </a:r>
                      <a:endParaRPr lang="zh-CN" altLang="en-US" sz="1100" u="none" strike="noStrike" kern="120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ts val="1800"/>
                        </a:lnSpc>
                        <a:spcBef>
                          <a:spcPts val="0"/>
                        </a:spcBef>
                        <a:spcAft>
                          <a:spcPts val="0"/>
                        </a:spcAft>
                        <a:buClrTx/>
                        <a:buSzTx/>
                        <a:buFontTx/>
                        <a:buNone/>
                        <a:defRPr/>
                      </a:pPr>
                      <a:r>
                        <a:rPr lang="zh-CN" altLang="en-US" sz="1100" b="0" i="0" u="none" strike="noStrike" dirty="0">
                          <a:solidFill>
                            <a:srgbClr val="000000"/>
                          </a:solidFill>
                          <a:effectLst/>
                          <a:latin typeface="Huawei Sans" panose="020C0503030203020204" pitchFamily="34" charset="0"/>
                          <a:ea typeface="方正兰亭黑简体" panose="02000000000000000000" pitchFamily="2" charset="-122"/>
                        </a:rPr>
                        <a:t>介绍完理论后的第一个示例程序，演示最基础的集群</a:t>
                      </a:r>
                      <a:r>
                        <a:rPr lang="en-US" altLang="zh-CN" sz="1100" b="0" i="0" u="none" strike="noStrike" dirty="0">
                          <a:solidFill>
                            <a:srgbClr val="000000"/>
                          </a:solidFill>
                          <a:effectLst/>
                          <a:latin typeface="Huawei Sans" panose="020C0503030203020204" pitchFamily="34" charset="0"/>
                          <a:ea typeface="方正兰亭黑简体" panose="02000000000000000000" pitchFamily="2" charset="-122"/>
                        </a:rPr>
                        <a:t>MPI</a:t>
                      </a:r>
                      <a:r>
                        <a:rPr lang="zh-CN" altLang="en-US" sz="1100" b="0" i="0" u="none" strike="noStrike" dirty="0">
                          <a:solidFill>
                            <a:srgbClr val="000000"/>
                          </a:solidFill>
                          <a:effectLst/>
                          <a:latin typeface="Huawei Sans" panose="020C0503030203020204" pitchFamily="34" charset="0"/>
                          <a:ea typeface="方正兰亭黑简体" panose="02000000000000000000" pitchFamily="2" charset="-122"/>
                        </a:rPr>
                        <a:t>并行计算环境如何搭建、配置及运行</a:t>
                      </a:r>
                      <a:endParaRPr lang="zh-CN" altLang="en-US" sz="1100" b="0"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rPr>
                        <a:t>2</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2000">
                <a:tc>
                  <a:txBody>
                    <a:bodyPr/>
                    <a:lstStyle/>
                    <a:p>
                      <a:pPr marL="0" algn="l" defTabSz="1188085" rtl="0" eaLnBrk="1" latinLnBrk="0" hangingPunct="1">
                        <a:lnSpc>
                          <a:spcPts val="1800"/>
                        </a:lnSpc>
                      </a:pPr>
                      <a:r>
                        <a:rPr lang="zh-CN" altLang="en-US" sz="1200" kern="1200" baseline="0" dirty="0">
                          <a:latin typeface="Huawei Sans" panose="020C0503030203020204" pitchFamily="34" charset="0"/>
                          <a:ea typeface="方正兰亭黑简体" panose="02000000000000000000" pitchFamily="2" charset="-122"/>
                        </a:rPr>
                        <a:t>实验</a:t>
                      </a:r>
                      <a:r>
                        <a:rPr lang="en-US" altLang="zh-CN" sz="1200" kern="1200" baseline="0" dirty="0">
                          <a:latin typeface="Huawei Sans" panose="020C0503030203020204" pitchFamily="34" charset="0"/>
                          <a:ea typeface="方正兰亭黑简体" panose="02000000000000000000" pitchFamily="2" charset="-122"/>
                        </a:rPr>
                        <a:t>2</a:t>
                      </a:r>
                      <a:r>
                        <a:rPr lang="zh-CN" altLang="en-US" sz="1200" kern="1200" baseline="0" dirty="0">
                          <a:latin typeface="Huawei Sans" panose="020C0503030203020204" pitchFamily="34" charset="0"/>
                          <a:ea typeface="方正兰亭黑简体" panose="02000000000000000000" pitchFamily="2" charset="-122"/>
                        </a:rPr>
                        <a:t>：矩阵乘法</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1800"/>
                        </a:lnSpc>
                      </a:pPr>
                      <a:r>
                        <a:rPr lang="zh-CN" altLang="en-US" sz="1200" kern="1200" baseline="0" dirty="0">
                          <a:latin typeface="Huawei Sans" panose="020C0503030203020204" pitchFamily="34" charset="0"/>
                          <a:ea typeface="方正兰亭黑简体" panose="02000000000000000000" pitchFamily="2" charset="-122"/>
                        </a:rPr>
                        <a:t>包括矩阵乘法，以及基于此实现深度学习中的池化操作和卷积操作</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ts val="1800"/>
                        </a:lnSpc>
                        <a:spcBef>
                          <a:spcPts val="0"/>
                        </a:spcBef>
                        <a:spcAft>
                          <a:spcPts val="0"/>
                        </a:spcAft>
                        <a:buClrTx/>
                        <a:buSzTx/>
                        <a:buFontTx/>
                        <a:buNone/>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作为并行计算实验的进阶实验一介绍，在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rPr>
                        <a:t>MPI</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并行环境下演示基本的</a:t>
                      </a:r>
                      <a:r>
                        <a:rPr lang="zh-CN" altLang="zh-CN" sz="1200" dirty="0">
                          <a:effectLst/>
                          <a:latin typeface="Huawei Sans" panose="020C0503030203020204" pitchFamily="34" charset="0"/>
                          <a:ea typeface="方正兰亭黑简体" panose="02000000000000000000" pitchFamily="2" charset="-122"/>
                          <a:cs typeface="微软雅黑" panose="020B0503020204020204" pitchFamily="34" charset="-122"/>
                        </a:rPr>
                        <a:t>矩阵乘法、池化、卷积等操作</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rPr>
                        <a:t>4</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2000">
                <a:tc>
                  <a:txBody>
                    <a:bodyPr/>
                    <a:lstStyle/>
                    <a:p>
                      <a:pPr marL="0" algn="l" defTabSz="1188085" rtl="0" eaLnBrk="1" latinLnBrk="0" hangingPunct="1">
                        <a:lnSpc>
                          <a:spcPts val="1800"/>
                        </a:lnSpc>
                      </a:pPr>
                      <a:r>
                        <a:rPr lang="zh-CN" altLang="en-US" sz="1200" kern="1200" baseline="0" dirty="0">
                          <a:latin typeface="Huawei Sans" panose="020C0503030203020204" pitchFamily="34" charset="0"/>
                          <a:ea typeface="方正兰亭黑简体" panose="02000000000000000000" pitchFamily="2" charset="-122"/>
                        </a:rPr>
                        <a:t>实验</a:t>
                      </a:r>
                      <a:r>
                        <a:rPr lang="en-US" altLang="zh-CN" sz="1200" kern="1200" baseline="0" dirty="0">
                          <a:latin typeface="Huawei Sans" panose="020C0503030203020204" pitchFamily="34" charset="0"/>
                          <a:ea typeface="方正兰亭黑简体" panose="02000000000000000000" pitchFamily="2" charset="-122"/>
                        </a:rPr>
                        <a:t>3</a:t>
                      </a:r>
                      <a:r>
                        <a:rPr lang="zh-CN" altLang="en-US" sz="1200" kern="1200" baseline="0" dirty="0">
                          <a:latin typeface="Huawei Sans" panose="020C0503030203020204" pitchFamily="34" charset="0"/>
                          <a:ea typeface="方正兰亭黑简体" panose="02000000000000000000" pitchFamily="2" charset="-122"/>
                        </a:rPr>
                        <a:t>：</a:t>
                      </a:r>
                      <a:r>
                        <a:rPr lang="en-US" altLang="zh-CN" sz="1200" kern="1200" baseline="0" dirty="0">
                          <a:latin typeface="Huawei Sans" panose="020C0503030203020204" pitchFamily="34" charset="0"/>
                          <a:ea typeface="方正兰亭黑简体" panose="02000000000000000000" pitchFamily="2" charset="-122"/>
                        </a:rPr>
                        <a:t>Wordcount</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1800"/>
                        </a:lnSpc>
                      </a:pPr>
                      <a:r>
                        <a:rPr lang="zh-CN" altLang="en-US" sz="1200" kern="1200" baseline="0" dirty="0">
                          <a:latin typeface="Huawei Sans" panose="020C0503030203020204" pitchFamily="34" charset="0"/>
                          <a:ea typeface="方正兰亭黑简体" panose="02000000000000000000" pitchFamily="2" charset="-122"/>
                        </a:rPr>
                        <a:t>针对两种不同情况分别实现</a:t>
                      </a:r>
                      <a:r>
                        <a:rPr lang="en-US" altLang="zh-CN" sz="1200" kern="1200" baseline="0" dirty="0">
                          <a:latin typeface="Huawei Sans" panose="020C0503030203020204" pitchFamily="34" charset="0"/>
                          <a:ea typeface="方正兰亭黑简体" panose="02000000000000000000" pitchFamily="2" charset="-122"/>
                        </a:rPr>
                        <a:t>Wordcount</a:t>
                      </a:r>
                      <a:r>
                        <a:rPr lang="zh-CN" altLang="en-US" sz="1200" kern="1200" baseline="0" dirty="0">
                          <a:latin typeface="Huawei Sans" panose="020C0503030203020204" pitchFamily="34" charset="0"/>
                          <a:ea typeface="方正兰亭黑简体" panose="02000000000000000000" pitchFamily="2" charset="-122"/>
                        </a:rPr>
                        <a:t>算法</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ts val="1800"/>
                        </a:lnSpc>
                        <a:spcBef>
                          <a:spcPts val="0"/>
                        </a:spcBef>
                        <a:spcAft>
                          <a:spcPts val="0"/>
                        </a:spcAft>
                        <a:buClrTx/>
                        <a:buSzTx/>
                        <a:buFontTx/>
                        <a:buNone/>
                        <a:defRPr/>
                      </a:pP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作为并行计算实验的进阶实验二介绍，</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rPr>
                        <a:t>MPI</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并行环境下</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演示大数据中</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MapReduce</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入门的</a:t>
                      </a: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wordcount</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算法</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latinLnBrk="1"/>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cs"/>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72047">
                <a:tc>
                  <a:txBody>
                    <a:bodyPr/>
                    <a:lstStyle/>
                    <a:p>
                      <a:pPr marL="0" algn="l" defTabSz="1188085" rtl="0" eaLnBrk="1" latinLnBrk="0" hangingPunct="1">
                        <a:lnSpc>
                          <a:spcPts val="1800"/>
                        </a:lnSpc>
                      </a:pPr>
                      <a:r>
                        <a:rPr lang="zh-CN" altLang="en-US" sz="1200" kern="1200" baseline="0" dirty="0">
                          <a:latin typeface="Huawei Sans" panose="020C0503030203020204" pitchFamily="34" charset="0"/>
                          <a:ea typeface="方正兰亭黑简体" panose="02000000000000000000" pitchFamily="2" charset="-122"/>
                        </a:rPr>
                        <a:t>实验</a:t>
                      </a:r>
                      <a:r>
                        <a:rPr lang="en-US" altLang="zh-CN" sz="1200" kern="1200" baseline="0" dirty="0">
                          <a:latin typeface="Huawei Sans" panose="020C0503030203020204" pitchFamily="34" charset="0"/>
                          <a:ea typeface="方正兰亭黑简体" panose="02000000000000000000" pitchFamily="2" charset="-122"/>
                        </a:rPr>
                        <a:t>4</a:t>
                      </a:r>
                      <a:r>
                        <a:rPr lang="zh-CN" altLang="en-US" sz="1200" kern="1200" baseline="0" dirty="0">
                          <a:latin typeface="Huawei Sans" panose="020C0503030203020204" pitchFamily="34" charset="0"/>
                          <a:ea typeface="方正兰亭黑简体" panose="02000000000000000000" pitchFamily="2" charset="-122"/>
                        </a:rPr>
                        <a:t>：蒙特卡罗算法</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1800"/>
                        </a:lnSpc>
                      </a:pPr>
                      <a:r>
                        <a:rPr lang="zh-CN" altLang="en-US" sz="1200" kern="1200" baseline="0" dirty="0">
                          <a:latin typeface="Huawei Sans" panose="020C0503030203020204" pitchFamily="34" charset="0"/>
                          <a:ea typeface="方正兰亭黑简体" panose="02000000000000000000" pitchFamily="2" charset="-122"/>
                        </a:rPr>
                        <a:t>用蒙特</a:t>
                      </a:r>
                      <a:r>
                        <a:rPr lang="en-US" altLang="zh-CN" sz="1200" kern="1200" baseline="0" dirty="0">
                          <a:latin typeface="Huawei Sans" panose="020C0503030203020204" pitchFamily="34" charset="0"/>
                          <a:ea typeface="方正兰亭黑简体" panose="02000000000000000000" pitchFamily="2" charset="-122"/>
                        </a:rPr>
                        <a:t>·</a:t>
                      </a:r>
                      <a:r>
                        <a:rPr lang="zh-CN" altLang="en-US" sz="1200" kern="1200" baseline="0" dirty="0">
                          <a:latin typeface="Huawei Sans" panose="020C0503030203020204" pitchFamily="34" charset="0"/>
                          <a:ea typeface="方正兰亭黑简体" panose="02000000000000000000" pitchFamily="2" charset="-122"/>
                        </a:rPr>
                        <a:t>卡罗算法模拟产生概率分布的随机变量，并用统计方法将模型的数字特征估计出来，得到最终的数值解</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ts val="1800"/>
                        </a:lnSpc>
                        <a:spcBef>
                          <a:spcPts val="0"/>
                        </a:spcBef>
                        <a:spcAft>
                          <a:spcPts val="0"/>
                        </a:spcAft>
                        <a:buClrTx/>
                        <a:buSzTx/>
                        <a:buFontTx/>
                        <a:buNone/>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作为并行计算实验的进阶三实验介绍，使用基础的</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rPr>
                        <a:t>omp</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库演示</a:t>
                      </a:r>
                      <a:r>
                        <a:rPr lang="zh-CN" altLang="en-US" sz="1200" kern="1200" baseline="0" dirty="0">
                          <a:latin typeface="Huawei Sans" panose="020C0503030203020204" pitchFamily="34" charset="0"/>
                          <a:ea typeface="方正兰亭黑简体" panose="02000000000000000000" pitchFamily="2" charset="-122"/>
                        </a:rPr>
                        <a:t>蒙特</a:t>
                      </a:r>
                      <a:r>
                        <a:rPr lang="en-US" altLang="zh-CN" sz="1200" kern="1200" baseline="0" dirty="0">
                          <a:latin typeface="Huawei Sans" panose="020C0503030203020204" pitchFamily="34" charset="0"/>
                          <a:ea typeface="方正兰亭黑简体" panose="02000000000000000000" pitchFamily="2" charset="-122"/>
                        </a:rPr>
                        <a:t>·</a:t>
                      </a:r>
                      <a:r>
                        <a:rPr lang="zh-CN" altLang="en-US" sz="1200" kern="1200" baseline="0" dirty="0">
                          <a:latin typeface="Huawei Sans" panose="020C0503030203020204" pitchFamily="34" charset="0"/>
                          <a:ea typeface="方正兰亭黑简体" panose="02000000000000000000" pitchFamily="2" charset="-122"/>
                        </a:rPr>
                        <a:t>卡罗算法</a:t>
                      </a:r>
                      <a:r>
                        <a:rPr lang="zh-CN" altLang="zh-CN" sz="1200" kern="1200" baseline="0" dirty="0">
                          <a:solidFill>
                            <a:schemeClr val="tx1"/>
                          </a:solidFill>
                          <a:latin typeface="Huawei Sans" panose="020C0503030203020204" pitchFamily="34" charset="0"/>
                          <a:ea typeface="方正兰亭黑简体" panose="02000000000000000000" pitchFamily="2" charset="-122"/>
                          <a:cs typeface="+mn-cs"/>
                        </a:rPr>
                        <a:t>程序在集群中</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的</a:t>
                      </a:r>
                      <a:r>
                        <a:rPr lang="zh-CN" altLang="zh-CN" sz="1200" kern="1200" baseline="0" dirty="0">
                          <a:solidFill>
                            <a:schemeClr val="tx1"/>
                          </a:solidFill>
                          <a:latin typeface="Huawei Sans" panose="020C0503030203020204" pitchFamily="34" charset="0"/>
                          <a:ea typeface="方正兰亭黑简体" panose="02000000000000000000" pitchFamily="2" charset="-122"/>
                          <a:cs typeface="+mn-cs"/>
                        </a:rPr>
                        <a:t>并行运行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2</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2000">
                <a:tc>
                  <a:txBody>
                    <a:bodyPr/>
                    <a:lstStyle/>
                    <a:p>
                      <a:pPr marL="0" algn="l" defTabSz="1188085" rtl="0" eaLnBrk="1" latinLnBrk="0" hangingPunct="1">
                        <a:lnSpc>
                          <a:spcPts val="1800"/>
                        </a:lnSpc>
                      </a:pPr>
                      <a:r>
                        <a:rPr lang="zh-CN" altLang="en-US" sz="1200" kern="1200" baseline="0" dirty="0">
                          <a:latin typeface="Huawei Sans" panose="020C0503030203020204" pitchFamily="34" charset="0"/>
                          <a:ea typeface="方正兰亭黑简体" panose="02000000000000000000" pitchFamily="2" charset="-122"/>
                        </a:rPr>
                        <a:t>实验</a:t>
                      </a:r>
                      <a:r>
                        <a:rPr lang="en-US" altLang="zh-CN" sz="1200" kern="1200" baseline="0" dirty="0">
                          <a:latin typeface="Huawei Sans" panose="020C0503030203020204" pitchFamily="34" charset="0"/>
                          <a:ea typeface="方正兰亭黑简体" panose="02000000000000000000" pitchFamily="2" charset="-122"/>
                        </a:rPr>
                        <a:t>5</a:t>
                      </a:r>
                      <a:r>
                        <a:rPr lang="zh-CN" altLang="en-US" sz="1200" kern="1200" baseline="0" dirty="0">
                          <a:latin typeface="Huawei Sans" panose="020C0503030203020204" pitchFamily="34" charset="0"/>
                          <a:ea typeface="方正兰亭黑简体" panose="02000000000000000000" pitchFamily="2" charset="-122"/>
                        </a:rPr>
                        <a:t>：快排</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ts val="1800"/>
                        </a:lnSpc>
                      </a:pPr>
                      <a:r>
                        <a:rPr lang="zh-CN" altLang="en-US" sz="1200" kern="1200" baseline="0" dirty="0">
                          <a:latin typeface="Huawei Sans" panose="020C0503030203020204" pitchFamily="34" charset="0"/>
                          <a:ea typeface="方正兰亭黑简体" panose="02000000000000000000" pitchFamily="2" charset="-122"/>
                        </a:rPr>
                        <a:t>实现包含</a:t>
                      </a:r>
                      <a:r>
                        <a:rPr lang="en-US" altLang="zh-CN" sz="1200" kern="1200" baseline="0" dirty="0">
                          <a:latin typeface="Huawei Sans" panose="020C0503030203020204" pitchFamily="34" charset="0"/>
                          <a:ea typeface="方正兰亭黑简体" panose="02000000000000000000" pitchFamily="2" charset="-122"/>
                        </a:rPr>
                        <a:t>1000000</a:t>
                      </a:r>
                      <a:r>
                        <a:rPr lang="zh-CN" altLang="en-US" sz="1200" kern="1200" baseline="0" dirty="0">
                          <a:latin typeface="Huawei Sans" panose="020C0503030203020204" pitchFamily="34" charset="0"/>
                          <a:ea typeface="方正兰亭黑简体" panose="02000000000000000000" pitchFamily="2" charset="-122"/>
                        </a:rPr>
                        <a:t>个数据下的⼤数据量快排算法</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ts val="1800"/>
                        </a:lnSpc>
                        <a:spcBef>
                          <a:spcPts val="0"/>
                        </a:spcBef>
                        <a:spcAft>
                          <a:spcPts val="0"/>
                        </a:spcAft>
                        <a:buClrTx/>
                        <a:buSzTx/>
                        <a:buFontTx/>
                        <a:buNone/>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作为并行计算实验的进阶四实验介绍，使用基础的</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rPr>
                        <a:t>omp</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库演示大数据下的并行快排算法</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rPr>
                        <a:t>2</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2000">
                <a:tc>
                  <a:txBody>
                    <a:bodyPr/>
                    <a:lstStyle/>
                    <a:p>
                      <a:pPr marL="0" algn="l" defTabSz="1188085" rtl="0" eaLnBrk="1" latinLnBrk="0" hangingPunct="1">
                        <a:lnSpc>
                          <a:spcPts val="1800"/>
                        </a:lnSpc>
                      </a:pPr>
                      <a:r>
                        <a:rPr lang="zh-CN" altLang="en-US" sz="1200" kern="1200" baseline="0" dirty="0">
                          <a:latin typeface="Huawei Sans" panose="020C0503030203020204" pitchFamily="34" charset="0"/>
                          <a:ea typeface="方正兰亭黑简体" panose="02000000000000000000" pitchFamily="2" charset="-122"/>
                        </a:rPr>
                        <a:t>实验</a:t>
                      </a:r>
                      <a:r>
                        <a:rPr lang="en-US" altLang="zh-CN" sz="1200" kern="1200" baseline="0" dirty="0">
                          <a:latin typeface="Huawei Sans" panose="020C0503030203020204" pitchFamily="34" charset="0"/>
                          <a:ea typeface="方正兰亭黑简体" panose="02000000000000000000" pitchFamily="2" charset="-122"/>
                        </a:rPr>
                        <a:t>6</a:t>
                      </a:r>
                      <a:r>
                        <a:rPr lang="zh-CN" altLang="en-US" sz="1200" kern="1200" baseline="0" dirty="0">
                          <a:latin typeface="Huawei Sans" panose="020C0503030203020204" pitchFamily="34" charset="0"/>
                          <a:ea typeface="方正兰亭黑简体" panose="02000000000000000000" pitchFamily="2" charset="-122"/>
                        </a:rPr>
                        <a:t>：</a:t>
                      </a:r>
                      <a:r>
                        <a:rPr lang="en-US" altLang="zh-CN" sz="1200" kern="1200" baseline="0" dirty="0">
                          <a:latin typeface="Huawei Sans" panose="020C0503030203020204" pitchFamily="34" charset="0"/>
                          <a:ea typeface="方正兰亭黑简体" panose="02000000000000000000" pitchFamily="2" charset="-122"/>
                        </a:rPr>
                        <a:t>PageRank</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a:lnSpc>
                          <a:spcPts val="1800"/>
                        </a:lnSpc>
                      </a:pPr>
                      <a:r>
                        <a:rPr lang="zh-CN" altLang="en-US" sz="1200" kern="1200" baseline="0" dirty="0">
                          <a:latin typeface="Huawei Sans" panose="020C0503030203020204" pitchFamily="34" charset="0"/>
                          <a:ea typeface="方正兰亭黑简体" panose="02000000000000000000" pitchFamily="2" charset="-122"/>
                        </a:rPr>
                        <a:t>实现</a:t>
                      </a:r>
                      <a:r>
                        <a:rPr lang="en-US" altLang="zh-CN" sz="1200" kern="1200" baseline="0" dirty="0">
                          <a:latin typeface="Huawei Sans" panose="020C0503030203020204" pitchFamily="34" charset="0"/>
                          <a:ea typeface="方正兰亭黑简体" panose="02000000000000000000" pitchFamily="2" charset="-122"/>
                        </a:rPr>
                        <a:t>PageRank</a:t>
                      </a:r>
                      <a:r>
                        <a:rPr lang="zh-CN" altLang="en-US" sz="1200" kern="1200" baseline="0" dirty="0">
                          <a:latin typeface="Huawei Sans" panose="020C0503030203020204" pitchFamily="34" charset="0"/>
                          <a:ea typeface="方正兰亭黑简体" panose="02000000000000000000" pitchFamily="2" charset="-122"/>
                        </a:rPr>
                        <a:t>算法，同时要求允许</a:t>
                      </a:r>
                      <a:r>
                        <a:rPr lang="en-US" altLang="zh-CN" sz="1200" kern="1200" baseline="0" dirty="0">
                          <a:latin typeface="Huawei Sans" panose="020C0503030203020204" pitchFamily="34" charset="0"/>
                          <a:ea typeface="方正兰亭黑简体" panose="02000000000000000000" pitchFamily="2" charset="-122"/>
                        </a:rPr>
                        <a:t>100</a:t>
                      </a:r>
                      <a:r>
                        <a:rPr lang="zh-CN" altLang="en-US" sz="1200" kern="1200" baseline="0" dirty="0">
                          <a:latin typeface="Huawei Sans" panose="020C0503030203020204" pitchFamily="34" charset="0"/>
                          <a:ea typeface="方正兰亭黑简体" panose="02000000000000000000" pitchFamily="2" charset="-122"/>
                        </a:rPr>
                        <a:t>个迭代周期</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ts val="1800"/>
                        </a:lnSpc>
                        <a:spcBef>
                          <a:spcPts val="0"/>
                        </a:spcBef>
                        <a:spcAft>
                          <a:spcPts val="0"/>
                        </a:spcAft>
                        <a:buClrTx/>
                        <a:buSzTx/>
                        <a:buFontTx/>
                        <a:buNone/>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作为并行计算实验的进阶五实验介绍，使用基础的</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rPr>
                        <a:t>omp</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库演示多迭代周期下的并行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rPr>
                        <a:t>PageRank</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rPr>
                        <a:t>算法</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rPr>
                        <a:t>2</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r>
            </a:tbl>
          </a:graphicData>
        </a:graphic>
      </p:graphicFrame>
      <p:sp>
        <p:nvSpPr>
          <p:cNvPr id="9" name="文本框 8"/>
          <p:cNvSpPr txBox="1"/>
          <p:nvPr/>
        </p:nvSpPr>
        <p:spPr>
          <a:xfrm>
            <a:off x="732122" y="921508"/>
            <a:ext cx="6098650" cy="338554"/>
          </a:xfrm>
          <a:prstGeom prst="rect">
            <a:avLst/>
          </a:prstGeom>
          <a:noFill/>
        </p:spPr>
        <p:txBody>
          <a:bodyPr wrap="square">
            <a:spAutoFit/>
          </a:bodyPr>
          <a:lstStyle/>
          <a:p>
            <a:r>
              <a:rPr lang="zh-CN" altLang="en-US" sz="1600" b="1" dirty="0">
                <a:solidFill>
                  <a:srgbClr val="3C3C3C"/>
                </a:solidFill>
                <a:latin typeface="Huawei Sans" panose="020C0503030203020204" pitchFamily="34" charset="0"/>
                <a:ea typeface="方正兰亭黑简体" panose="02000000000000000000" pitchFamily="2" charset="-122"/>
              </a:rPr>
              <a:t>高性能与并行计算</a:t>
            </a:r>
            <a:r>
              <a:rPr lang="en-US" altLang="zh-CN" sz="1600" b="1" dirty="0">
                <a:solidFill>
                  <a:srgbClr val="3C3C3C"/>
                </a:solidFill>
                <a:latin typeface="Huawei Sans" panose="020C0503030203020204" pitchFamily="34" charset="0"/>
                <a:ea typeface="方正兰亭黑简体" panose="02000000000000000000" pitchFamily="2" charset="-122"/>
              </a:rPr>
              <a:t>——</a:t>
            </a:r>
            <a:r>
              <a:rPr lang="zh-CN" altLang="en-US" sz="1600" b="1" dirty="0">
                <a:solidFill>
                  <a:srgbClr val="3C3C3C"/>
                </a:solidFill>
                <a:latin typeface="Huawei Sans" panose="020C0503030203020204" pitchFamily="34" charset="0"/>
                <a:ea typeface="方正兰亭黑简体" panose="02000000000000000000" pitchFamily="2" charset="-122"/>
              </a:rPr>
              <a:t>实验</a:t>
            </a:r>
            <a:endParaRPr lang="zh-CN" altLang="en-US" sz="1600" b="1" dirty="0">
              <a:solidFill>
                <a:srgbClr val="3C3C3C"/>
              </a:solidFill>
              <a:latin typeface="Huawei Sans" panose="020C0503030203020204" pitchFamily="34" charset="0"/>
              <a:ea typeface="方正兰亭黑简体" panose="02000000000000000000"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2125" y="447468"/>
            <a:ext cx="10732516" cy="485982"/>
          </a:xfrm>
        </p:spPr>
        <p:txBody>
          <a:bodyPr>
            <a:noAutofit/>
          </a:bodyPr>
          <a:lstStyle/>
          <a:p>
            <a:r>
              <a:rPr lang="zh-CN" altLang="en-US" sz="2600" b="1" dirty="0">
                <a:solidFill>
                  <a:srgbClr val="C00000"/>
                </a:solidFill>
              </a:rPr>
              <a:t>操作系统课程包介绍</a:t>
            </a:r>
            <a:endParaRPr lang="zh-CN" altLang="en-US" sz="2600" b="1" dirty="0">
              <a:solidFill>
                <a:srgbClr val="C00000"/>
              </a:solidFill>
            </a:endParaRPr>
          </a:p>
        </p:txBody>
      </p:sp>
      <p:sp>
        <p:nvSpPr>
          <p:cNvPr id="5" name="矩形 4"/>
          <p:cNvSpPr/>
          <p:nvPr/>
        </p:nvSpPr>
        <p:spPr>
          <a:xfrm>
            <a:off x="907065" y="1238262"/>
            <a:ext cx="10557575"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rPr>
              <a:t>目标对象</a:t>
            </a:r>
            <a:r>
              <a:rPr lang="zh-CN" altLang="en-US" dirty="0">
                <a:solidFill>
                  <a:srgbClr val="3C3C3C"/>
                </a:solidFill>
                <a:latin typeface="Huawei Sans" panose="020C0503030203020204" pitchFamily="34" charset="0"/>
                <a:ea typeface="方正兰亭黑简体" panose="02000000000000000000" pitchFamily="2" charset="-122"/>
              </a:rPr>
              <a:t>：针对操作系统课程的一套完整的课程资料，帮助学生以</a:t>
            </a:r>
            <a:r>
              <a:rPr lang="en-US" altLang="zh-CN" dirty="0">
                <a:solidFill>
                  <a:srgbClr val="3C3C3C"/>
                </a:solidFill>
                <a:latin typeface="Huawei Sans" panose="020C0503030203020204" pitchFamily="34" charset="0"/>
                <a:ea typeface="方正兰亭黑简体" panose="02000000000000000000" pitchFamily="2" charset="-122"/>
              </a:rPr>
              <a:t>openEuler</a:t>
            </a:r>
            <a:r>
              <a:rPr lang="zh-CN" altLang="en-US" dirty="0">
                <a:solidFill>
                  <a:srgbClr val="3C3C3C"/>
                </a:solidFill>
                <a:latin typeface="Huawei Sans" panose="020C0503030203020204" pitchFamily="34" charset="0"/>
                <a:ea typeface="方正兰亭黑简体" panose="02000000000000000000" pitchFamily="2" charset="-122"/>
              </a:rPr>
              <a:t>为例掌握</a:t>
            </a:r>
            <a:r>
              <a:rPr lang="en-US" altLang="zh-CN" dirty="0">
                <a:solidFill>
                  <a:srgbClr val="3C3C3C"/>
                </a:solidFill>
                <a:latin typeface="Huawei Sans" panose="020C0503030203020204" pitchFamily="34" charset="0"/>
                <a:ea typeface="方正兰亭黑简体" panose="02000000000000000000" pitchFamily="2" charset="-122"/>
              </a:rPr>
              <a:t>Linux</a:t>
            </a:r>
            <a:r>
              <a:rPr lang="zh-CN" altLang="en-US" dirty="0">
                <a:solidFill>
                  <a:srgbClr val="3C3C3C"/>
                </a:solidFill>
                <a:latin typeface="Huawei Sans" panose="020C0503030203020204" pitchFamily="34" charset="0"/>
                <a:ea typeface="方正兰亭黑简体" panose="02000000000000000000" pitchFamily="2" charset="-122"/>
              </a:rPr>
              <a:t>操作系统的知识和实践能力，以及</a:t>
            </a:r>
            <a:r>
              <a:rPr lang="en-US" altLang="zh-CN" dirty="0">
                <a:solidFill>
                  <a:srgbClr val="3C3C3C"/>
                </a:solidFill>
                <a:latin typeface="Huawei Sans" panose="020C0503030203020204" pitchFamily="34" charset="0"/>
                <a:ea typeface="方正兰亭黑简体" panose="02000000000000000000" pitchFamily="2" charset="-122"/>
              </a:rPr>
              <a:t>openEuler</a:t>
            </a:r>
            <a:r>
              <a:rPr lang="zh-CN" altLang="en-US" dirty="0">
                <a:solidFill>
                  <a:srgbClr val="3C3C3C"/>
                </a:solidFill>
                <a:latin typeface="Huawei Sans" panose="020C0503030203020204" pitchFamily="34" charset="0"/>
                <a:ea typeface="方正兰亭黑简体" panose="02000000000000000000" pitchFamily="2" charset="-122"/>
              </a:rPr>
              <a:t>的特性。</a:t>
            </a:r>
            <a:endParaRPr lang="zh-CN" altLang="en-US" dirty="0">
              <a:solidFill>
                <a:srgbClr val="3C3C3C"/>
              </a:solidFill>
              <a:latin typeface="Huawei Sans" panose="020C0503030203020204" pitchFamily="34" charset="0"/>
              <a:ea typeface="方正兰亭黑简体" panose="02000000000000000000" pitchFamily="2" charset="-122"/>
            </a:endParaRPr>
          </a:p>
        </p:txBody>
      </p:sp>
      <p:sp>
        <p:nvSpPr>
          <p:cNvPr id="20" name="长方形"/>
          <p:cNvSpPr/>
          <p:nvPr/>
        </p:nvSpPr>
        <p:spPr>
          <a:xfrm>
            <a:off x="4833210" y="2173486"/>
            <a:ext cx="2160000"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rPr>
              <a:t>操作系统</a:t>
            </a:r>
            <a:endParaRPr lang="en-US" altLang="zh-CN" sz="2000" dirty="0">
              <a:solidFill>
                <a:srgbClr val="191919"/>
              </a:solidFill>
              <a:latin typeface="Huawei Sans" panose="020C0503030203020204" pitchFamily="34" charset="0"/>
              <a:ea typeface="方正兰亭黑简体" panose="02000000000000000000" pitchFamily="2" charset="-122"/>
            </a:endParaRPr>
          </a:p>
          <a:p>
            <a:pPr algn="ctr"/>
            <a:r>
              <a:rPr lang="zh-CN" altLang="en-US" sz="2000" dirty="0">
                <a:solidFill>
                  <a:srgbClr val="191919"/>
                </a:solidFill>
                <a:latin typeface="Huawei Sans" panose="020C0503030203020204" pitchFamily="34" charset="0"/>
                <a:ea typeface="方正兰亭黑简体" panose="02000000000000000000" pitchFamily="2" charset="-122"/>
              </a:rPr>
              <a:t>课程包</a:t>
            </a:r>
            <a:endParaRPr sz="2000" dirty="0">
              <a:solidFill>
                <a:srgbClr val="191919"/>
              </a:solidFill>
              <a:latin typeface="Huawei Sans" panose="020C0503030203020204" pitchFamily="34" charset="0"/>
              <a:ea typeface="方正兰亭黑简体" panose="02000000000000000000" pitchFamily="2" charset="-122"/>
            </a:endParaRPr>
          </a:p>
        </p:txBody>
      </p:sp>
      <p:sp>
        <p:nvSpPr>
          <p:cNvPr id="21" name="长方形"/>
          <p:cNvSpPr/>
          <p:nvPr/>
        </p:nvSpPr>
        <p:spPr>
          <a:xfrm>
            <a:off x="1395011" y="3042241"/>
            <a:ext cx="2232000" cy="688365"/>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理论课件</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8</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2" name="长方形"/>
          <p:cNvSpPr/>
          <p:nvPr/>
        </p:nvSpPr>
        <p:spPr>
          <a:xfrm>
            <a:off x="4870064" y="3042241"/>
            <a:ext cx="1890457"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参考资料</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3" name="长方形"/>
          <p:cNvSpPr/>
          <p:nvPr/>
        </p:nvSpPr>
        <p:spPr>
          <a:xfrm>
            <a:off x="7861621" y="3042241"/>
            <a:ext cx="1890457"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rPr>
              <a:t>实验和理论测试题</a:t>
            </a:r>
            <a:endParaRPr lang="zh-CN" alt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34</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lang="zh-CN" altLang="en-US" sz="1400" dirty="0">
              <a:solidFill>
                <a:srgbClr val="191919"/>
              </a:solidFill>
              <a:latin typeface="Huawei Sans" panose="020C0503030203020204" pitchFamily="34" charset="0"/>
              <a:ea typeface="方正兰亭黑简体" panose="02000000000000000000" pitchFamily="2" charset="-122"/>
            </a:endParaRPr>
          </a:p>
        </p:txBody>
      </p:sp>
      <p:sp>
        <p:nvSpPr>
          <p:cNvPr id="7" name="矩形 6"/>
          <p:cNvSpPr/>
          <p:nvPr/>
        </p:nvSpPr>
        <p:spPr>
          <a:xfrm>
            <a:off x="1335669" y="3765923"/>
            <a:ext cx="2354127" cy="915956"/>
          </a:xfrm>
          <a:prstGeom prst="rect">
            <a:avLst/>
          </a:prstGeom>
        </p:spPr>
        <p:txBody>
          <a:bodyPr wrap="square">
            <a:spAutoFit/>
          </a:bodyPr>
          <a:lstStyle/>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openEuler</a:t>
            </a:r>
            <a:r>
              <a:rPr lang="zh-CN" altLang="en-US" sz="1400" dirty="0">
                <a:solidFill>
                  <a:srgbClr val="3C3C3C"/>
                </a:solidFill>
                <a:latin typeface="Huawei Sans" panose="020C0503030203020204" pitchFamily="34" charset="0"/>
                <a:ea typeface="方正兰亭黑简体" panose="02000000000000000000" pitchFamily="2" charset="-122"/>
              </a:rPr>
              <a:t>操作系统介绍</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openEuler</a:t>
            </a:r>
            <a:r>
              <a:rPr lang="zh-CN" altLang="en-US" sz="1400" dirty="0">
                <a:solidFill>
                  <a:srgbClr val="3C3C3C"/>
                </a:solidFill>
                <a:latin typeface="Huawei Sans" panose="020C0503030203020204" pitchFamily="34" charset="0"/>
                <a:ea typeface="方正兰亭黑简体" panose="02000000000000000000" pitchFamily="2" charset="-122"/>
              </a:rPr>
              <a:t>相对于通用</a:t>
            </a:r>
            <a:r>
              <a:rPr lang="en-US" altLang="zh-CN" sz="1400" dirty="0">
                <a:solidFill>
                  <a:srgbClr val="3C3C3C"/>
                </a:solidFill>
                <a:latin typeface="Huawei Sans" panose="020C0503030203020204" pitchFamily="34" charset="0"/>
                <a:ea typeface="方正兰亭黑简体" panose="02000000000000000000" pitchFamily="2" charset="-122"/>
              </a:rPr>
              <a:t>Linux</a:t>
            </a:r>
            <a:r>
              <a:rPr lang="zh-CN" altLang="en-US" sz="1400" dirty="0">
                <a:solidFill>
                  <a:srgbClr val="3C3C3C"/>
                </a:solidFill>
                <a:latin typeface="Huawei Sans" panose="020C0503030203020204" pitchFamily="34" charset="0"/>
                <a:ea typeface="方正兰亭黑简体" panose="02000000000000000000" pitchFamily="2" charset="-122"/>
              </a:rPr>
              <a:t>操作系统的增强</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8" name="矩形 7"/>
          <p:cNvSpPr/>
          <p:nvPr/>
        </p:nvSpPr>
        <p:spPr>
          <a:xfrm>
            <a:off x="4820997" y="3721534"/>
            <a:ext cx="2026078" cy="1198085"/>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课程资料书架</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教辅书籍</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err="1">
                <a:solidFill>
                  <a:srgbClr val="3C3C3C"/>
                </a:solidFill>
                <a:latin typeface="Huawei Sans" panose="020C0503030203020204" pitchFamily="34" charset="0"/>
                <a:ea typeface="方正兰亭黑简体" panose="02000000000000000000" pitchFamily="2" charset="-122"/>
              </a:rPr>
              <a:t>openEuler</a:t>
            </a:r>
            <a:r>
              <a:rPr lang="zh-CN" altLang="en-US" sz="1400" dirty="0">
                <a:solidFill>
                  <a:srgbClr val="3C3C3C"/>
                </a:solidFill>
                <a:latin typeface="Huawei Sans" panose="020C0503030203020204" pitchFamily="34" charset="0"/>
                <a:ea typeface="方正兰亭黑简体" panose="02000000000000000000" pitchFamily="2" charset="-122"/>
              </a:rPr>
              <a:t>开源社区（源码）</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5" name="矩形 24"/>
          <p:cNvSpPr/>
          <p:nvPr/>
        </p:nvSpPr>
        <p:spPr>
          <a:xfrm>
            <a:off x="7860074" y="3726241"/>
            <a:ext cx="1892004" cy="1599565"/>
          </a:xfrm>
          <a:prstGeom prst="rect">
            <a:avLst/>
          </a:prstGeom>
        </p:spPr>
        <p:txBody>
          <a:bodyPr wrap="square">
            <a:spAutoFit/>
          </a:bodyPr>
          <a:lstStyle/>
          <a:p>
            <a:pPr marL="285750" indent="-285750">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内核编程实验（</a:t>
            </a:r>
            <a:r>
              <a:rPr lang="en-US" altLang="zh-CN" sz="1400" dirty="0">
                <a:solidFill>
                  <a:srgbClr val="3C3C3C"/>
                </a:solidFill>
                <a:latin typeface="Huawei Sans" panose="020C0503030203020204" pitchFamily="34" charset="0"/>
                <a:ea typeface="方正兰亭黑简体" panose="02000000000000000000" pitchFamily="2" charset="-122"/>
              </a:rPr>
              <a:t>28</a:t>
            </a:r>
            <a:r>
              <a:rPr lang="zh-CN" altLang="en-US" sz="1400" dirty="0">
                <a:solidFill>
                  <a:srgbClr val="3C3C3C"/>
                </a:solidFill>
                <a:latin typeface="Huawei Sans" panose="020C0503030203020204" pitchFamily="34" charset="0"/>
                <a:ea typeface="方正兰亭黑简体" panose="02000000000000000000" pitchFamily="2" charset="-122"/>
              </a:rPr>
              <a:t>学时）</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buFontTx/>
              <a:buChar char="-"/>
            </a:pPr>
            <a:r>
              <a:rPr lang="en-US" altLang="zh-CN" sz="1400" dirty="0">
                <a:solidFill>
                  <a:srgbClr val="3C3C3C"/>
                </a:solidFill>
                <a:latin typeface="Huawei Sans" panose="020C0503030203020204" pitchFamily="34" charset="0"/>
                <a:ea typeface="方正兰亭黑简体" charset="0"/>
              </a:rPr>
              <a:t>openEuler</a:t>
            </a:r>
            <a:r>
              <a:rPr lang="zh-CN" altLang="en-US" sz="1400" dirty="0">
                <a:solidFill>
                  <a:srgbClr val="3C3C3C"/>
                </a:solidFill>
                <a:latin typeface="Huawei Sans" panose="020C0503030203020204" pitchFamily="34" charset="0"/>
                <a:ea typeface="方正兰亭黑简体" charset="0"/>
              </a:rPr>
              <a:t>开源实践（</a:t>
            </a:r>
            <a:r>
              <a:rPr lang="en-US" altLang="zh-CN" sz="1400" dirty="0">
                <a:solidFill>
                  <a:srgbClr val="3C3C3C"/>
                </a:solidFill>
                <a:latin typeface="Huawei Sans" panose="020C0503030203020204" pitchFamily="34" charset="0"/>
                <a:ea typeface="方正兰亭黑简体" charset="0"/>
              </a:rPr>
              <a:t>2</a:t>
            </a:r>
            <a:r>
              <a:rPr lang="zh-CN" altLang="en-US" sz="1400" dirty="0">
                <a:solidFill>
                  <a:srgbClr val="3C3C3C"/>
                </a:solidFill>
                <a:latin typeface="Huawei Sans" panose="020C0503030203020204" pitchFamily="34" charset="0"/>
                <a:ea typeface="方正兰亭黑简体" charset="0"/>
              </a:rPr>
              <a:t>学时）</a:t>
            </a:r>
            <a:endParaRPr lang="zh-CN" altLang="en-US" sz="1400" dirty="0">
              <a:solidFill>
                <a:srgbClr val="3C3C3C"/>
              </a:solidFill>
              <a:latin typeface="Huawei Sans" panose="020C0503030203020204" pitchFamily="34" charset="0"/>
              <a:ea typeface="方正兰亭黑简体" charset="0"/>
            </a:endParaRPr>
          </a:p>
          <a:p>
            <a:pPr marL="285750" indent="-285750">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openEuler</a:t>
            </a:r>
            <a:r>
              <a:rPr lang="zh-CN" altLang="en-US" sz="1400" dirty="0">
                <a:solidFill>
                  <a:srgbClr val="3C3C3C"/>
                </a:solidFill>
                <a:latin typeface="Huawei Sans" panose="020C0503030203020204" pitchFamily="34" charset="0"/>
                <a:ea typeface="方正兰亭黑简体" panose="02000000000000000000" pitchFamily="2" charset="-122"/>
              </a:rPr>
              <a:t>增强特性实验（</a:t>
            </a:r>
            <a:r>
              <a:rPr lang="en-US" altLang="zh-CN" sz="1400" dirty="0">
                <a:solidFill>
                  <a:srgbClr val="3C3C3C"/>
                </a:solidFill>
                <a:latin typeface="Huawei Sans" panose="020C0503030203020204" pitchFamily="34" charset="0"/>
                <a:ea typeface="方正兰亭黑简体" panose="02000000000000000000" pitchFamily="2" charset="-122"/>
              </a:rPr>
              <a:t>4</a:t>
            </a:r>
            <a:r>
              <a:rPr lang="zh-CN" altLang="en-US" sz="1400" dirty="0">
                <a:solidFill>
                  <a:srgbClr val="3C3C3C"/>
                </a:solidFill>
                <a:latin typeface="Huawei Sans" panose="020C0503030203020204" pitchFamily="34" charset="0"/>
                <a:ea typeface="方正兰亭黑简体" panose="02000000000000000000" pitchFamily="2" charset="-122"/>
              </a:rPr>
              <a:t>学时）</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理论测试题</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8970" y="447468"/>
            <a:ext cx="10732516" cy="485982"/>
          </a:xfrm>
        </p:spPr>
        <p:txBody>
          <a:bodyPr>
            <a:normAutofit/>
          </a:bodyPr>
          <a:lstStyle/>
          <a:p>
            <a:r>
              <a:rPr lang="zh-CN" altLang="en-US" sz="2600" b="1" dirty="0">
                <a:solidFill>
                  <a:srgbClr val="C00000"/>
                </a:solidFill>
              </a:rPr>
              <a:t>操作系统课程包主要知识点总览</a:t>
            </a:r>
            <a:endParaRPr lang="zh-CN" altLang="en-US" sz="2600" b="1" dirty="0">
              <a:solidFill>
                <a:srgbClr val="C00000"/>
              </a:solidFill>
            </a:endParaRPr>
          </a:p>
        </p:txBody>
      </p:sp>
      <p:graphicFrame>
        <p:nvGraphicFramePr>
          <p:cNvPr id="5" name="表格 4"/>
          <p:cNvGraphicFramePr>
            <a:graphicFrameLocks noGrp="1"/>
          </p:cNvGraphicFramePr>
          <p:nvPr/>
        </p:nvGraphicFramePr>
        <p:xfrm>
          <a:off x="509654" y="1000956"/>
          <a:ext cx="10966373" cy="4435509"/>
        </p:xfrm>
        <a:graphic>
          <a:graphicData uri="http://schemas.openxmlformats.org/drawingml/2006/table">
            <a:tbl>
              <a:tblPr>
                <a:tableStyleId>{72833802-FEF1-4C79-8D5D-14CF1EAF98D9}</a:tableStyleId>
              </a:tblPr>
              <a:tblGrid>
                <a:gridCol w="409618"/>
                <a:gridCol w="409618"/>
                <a:gridCol w="2206889"/>
                <a:gridCol w="7940248"/>
              </a:tblGrid>
              <a:tr h="237592">
                <a:tc>
                  <a:txBody>
                    <a:bodyPr/>
                    <a:lstStyle/>
                    <a:p>
                      <a:pPr algn="ctr" fontAlgn="ctr"/>
                      <a:r>
                        <a:rPr lang="zh-CN" altLang="en-US" sz="1400" b="1" i="0" u="none" strike="noStrike" baseline="0" dirty="0">
                          <a:effectLst/>
                          <a:latin typeface="方正兰亭黑简体" panose="02000000000000000000" pitchFamily="2" charset="-122"/>
                          <a:ea typeface="方正兰亭黑简体" panose="02000000000000000000" pitchFamily="2" charset="-122"/>
                        </a:rPr>
                        <a:t>序号</a:t>
                      </a:r>
                      <a:endParaRPr lang="zh-CN" altLang="en-US"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i="0" u="none" strike="noStrike" baseline="0" dirty="0">
                          <a:effectLst/>
                          <a:latin typeface="方正兰亭黑简体" panose="02000000000000000000" pitchFamily="2" charset="-122"/>
                          <a:ea typeface="方正兰亭黑简体" panose="02000000000000000000" pitchFamily="2" charset="-122"/>
                        </a:rPr>
                        <a:t>分类</a:t>
                      </a:r>
                      <a:endParaRPr lang="en-US" altLang="zh-CN"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方正兰亭黑简体" panose="02000000000000000000" pitchFamily="2" charset="-122"/>
                          <a:ea typeface="方正兰亭黑简体" panose="02000000000000000000" pitchFamily="2" charset="-122"/>
                        </a:rPr>
                        <a:t>知识点</a:t>
                      </a:r>
                      <a:endParaRPr lang="zh-CN" altLang="en-US"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方正兰亭黑简体" panose="02000000000000000000" pitchFamily="2" charset="-122"/>
                          <a:ea typeface="方正兰亭黑简体" panose="02000000000000000000" pitchFamily="2" charset="-122"/>
                        </a:rPr>
                        <a:t>参考融入方式</a:t>
                      </a:r>
                      <a:endParaRPr lang="zh-CN" altLang="en-US"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r>
              <a:tr h="271133">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1</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9">
                  <a:txBody>
                    <a:bodyPr/>
                    <a:lstStyle/>
                    <a:p>
                      <a:pPr algn="l" fontAlgn="ctr"/>
                      <a:r>
                        <a:rPr lang="zh-CN" altLang="en-US" sz="1200" b="0" dirty="0">
                          <a:effectLst/>
                          <a:latin typeface="Huawei Sans" panose="020C0503030203020204" pitchFamily="34" charset="0"/>
                          <a:ea typeface="方正兰亭黑简体" panose="02000000000000000000" pitchFamily="2" charset="-122"/>
                          <a:cs typeface="Huawei Sans" panose="020C0503030203020204" pitchFamily="34" charset="0"/>
                        </a:rPr>
                        <a:t>理论</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概述</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历史发展、定位及简介</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1418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开源社区介绍以及如何贡献</a:t>
                      </a: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开源社区</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开源社区</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如何贡献</a:t>
                      </a: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开源社区</a:t>
                      </a:r>
                      <a:endPar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85428">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3</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TW" altLang="en-US" sz="1200" dirty="0">
                          <a:latin typeface="Huawei Sans" panose="020C0503030203020204" pitchFamily="34" charset="0"/>
                          <a:ea typeface="方正兰亭黑简体" panose="02000000000000000000" pitchFamily="2" charset="-122"/>
                          <a:cs typeface="Huawei Sans" panose="020C0503030203020204" pitchFamily="34" charset="0"/>
                        </a:rPr>
                        <a:t>鲲鹏处理器与</a:t>
                      </a:r>
                      <a:r>
                        <a:rPr lang="en-US" sz="1200" dirty="0" err="1">
                          <a:latin typeface="Huawei Sans" panose="020C0503030203020204" pitchFamily="34" charset="0"/>
                          <a:ea typeface="方正兰亭黑简体" panose="02000000000000000000" pitchFamily="2" charset="-122"/>
                          <a:cs typeface="Huawei Sans" panose="020C0503030203020204" pitchFamily="34" charset="0"/>
                        </a:rPr>
                        <a:t>openEuler</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鲲鹏处理器简介</a:t>
                      </a:r>
                      <a:r>
                        <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（软硬件协同）鲲鹏加速引擎</a:t>
                      </a:r>
                      <a:r>
                        <a:rPr lang="en-US" altLang="zh-CN"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 arm</a:t>
                      </a:r>
                      <a:r>
                        <a:rPr lang="zh-CN" alt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架构的弱内存模型</a:t>
                      </a:r>
                      <a:endParaRPr lang="en-US" sz="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33632">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4</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TW" altLang="en-US" sz="1200" dirty="0">
                          <a:latin typeface="Huawei Sans" panose="020C0503030203020204" pitchFamily="34" charset="0"/>
                          <a:ea typeface="方正兰亭黑简体" panose="02000000000000000000" pitchFamily="2" charset="-122"/>
                          <a:cs typeface="Huawei Sans" panose="020C0503030203020204" pitchFamily="34" charset="0"/>
                        </a:rPr>
                        <a:t>进程与线程</a:t>
                      </a:r>
                      <a:endParaRPr lang="zh-CN" altLang="en-US" dirty="0"/>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1200" kern="1200" dirty="0" err="1">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中的</a:t>
                      </a:r>
                      <a:r>
                        <a:rPr lang="en-US" altLang="zh-CN"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PCB</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Process Control Block</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）及进程在其生命周期中的不同状态</a:t>
                      </a:r>
                      <a:r>
                        <a:rPr lang="en-US" altLang="zh-CN"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kern="1200" dirty="0" err="1">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中进程创建、程序装载、进程终止三种原语</a:t>
                      </a:r>
                      <a:r>
                        <a:rPr lang="en-US" altLang="zh-CN"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kern="1200" dirty="0" err="1">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中进程树的创建过程</a:t>
                      </a:r>
                      <a:r>
                        <a:rPr lang="en-US" altLang="zh-CN"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基于</a:t>
                      </a:r>
                      <a:r>
                        <a:rPr lang="en-US" altLang="zh-CN"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架构的系统调用在</a:t>
                      </a:r>
                      <a:r>
                        <a:rPr lang="en-US" altLang="zh-CN" sz="1200" kern="1200" dirty="0" err="1">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中的实现</a:t>
                      </a:r>
                      <a:r>
                        <a:rPr lang="en-US" altLang="zh-CN"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基于</a:t>
                      </a:r>
                      <a:r>
                        <a:rPr lang="en-US" altLang="zh-CN"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架构的</a:t>
                      </a:r>
                      <a:r>
                        <a:rPr lang="en-US" altLang="zh-CN" sz="1200" kern="1200" dirty="0" err="1">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中的进程切换过程</a:t>
                      </a:r>
                      <a:r>
                        <a:rPr lang="en-US" altLang="zh-CN"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kern="1200" dirty="0" err="1">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中线程的实现</a:t>
                      </a:r>
                      <a:endPar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04709">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5</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1200" b="0" i="0" u="none" strike="noStrike" baseline="0">
                          <a:effectLst/>
                          <a:latin typeface="Huawei Sans" panose="020C0503030203020204" pitchFamily="34" charset="0"/>
                          <a:ea typeface="方正兰亭黑简体" panose="02000000000000000000" pitchFamily="2" charset="-122"/>
                          <a:cs typeface="Huawei Sans" panose="020C0503030203020204" pitchFamily="34" charset="0"/>
                        </a:rPr>
                        <a:t>CPU</a:t>
                      </a:r>
                      <a:r>
                        <a:rPr lang="zh-CN" altLang="en-US" sz="1200" b="0" i="0" u="none" strike="noStrike" baseline="0">
                          <a:effectLst/>
                          <a:latin typeface="Huawei Sans" panose="020C0503030203020204" pitchFamily="34" charset="0"/>
                          <a:ea typeface="方正兰亭黑简体" panose="02000000000000000000" pitchFamily="2" charset="-122"/>
                          <a:cs typeface="Huawei Sans" panose="020C0503030203020204" pitchFamily="34" charset="0"/>
                        </a:rPr>
                        <a:t>调度</a:t>
                      </a:r>
                      <a:endParaRPr lang="zh-CN" altLang="en-US"/>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1200" kern="1200" dirty="0" err="1">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所用调度策略、调度算法，如</a:t>
                      </a:r>
                      <a:r>
                        <a:rPr lang="en-US" altLang="zh-CN" sz="1200" kern="1200" dirty="0" err="1">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随不同类别的进程实现的多种调度策略</a:t>
                      </a:r>
                      <a:r>
                        <a:rPr lang="en-US" altLang="zh-CN"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（基于</a:t>
                      </a:r>
                      <a:r>
                        <a:rPr lang="en-US" altLang="zh-CN"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架构的）多核调度</a:t>
                      </a:r>
                      <a:r>
                        <a:rPr lang="en-US" altLang="zh-CN"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优先级调度算法</a:t>
                      </a:r>
                      <a:r>
                        <a:rPr lang="en-US" altLang="zh-CN"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CFS</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Completely Fair Scheduler</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）算法等</a:t>
                      </a:r>
                      <a:endPar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95457">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6</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baseline="0">
                          <a:effectLst/>
                          <a:latin typeface="Huawei Sans" panose="020C0503030203020204" pitchFamily="34" charset="0"/>
                          <a:ea typeface="方正兰亭黑简体" panose="02000000000000000000" pitchFamily="2" charset="-122"/>
                          <a:cs typeface="Huawei Sans" panose="020C0503030203020204" pitchFamily="34" charset="0"/>
                        </a:rPr>
                        <a:t>内存管理</a:t>
                      </a:r>
                      <a:endParaRPr lang="zh-CN" altLang="en-US"/>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1200" kern="1200" dirty="0" err="1">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的虚拟地址空间布局</a:t>
                      </a:r>
                      <a:r>
                        <a:rPr lang="en-US" altLang="zh-CN"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结合</a:t>
                      </a:r>
                      <a:r>
                        <a:rPr lang="en-US" altLang="zh-CN" sz="1200" kern="1200" dirty="0" err="1">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中的代码阐述</a:t>
                      </a:r>
                      <a:r>
                        <a:rPr lang="en-US" altLang="zh-CN"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buddy</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系统实现</a:t>
                      </a:r>
                      <a:r>
                        <a:rPr lang="en-US" altLang="zh-CN"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kern="1200" dirty="0" err="1">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中的多级页表</a:t>
                      </a:r>
                      <a:r>
                        <a:rPr lang="en-US" altLang="zh-CN"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kern="1200" dirty="0" err="1">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中页交换的实现</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等</a:t>
                      </a:r>
                      <a:endPar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63887">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7</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线程</a:t>
                      </a: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进程间通信</a:t>
                      </a:r>
                      <a:endParaRPr lang="zh-CN" altLang="en-US" dirty="0"/>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NUMA-aware </a:t>
                      </a:r>
                      <a:r>
                        <a:rPr lang="en-US" altLang="zh-CN" sz="1200" kern="1200" dirty="0" err="1">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Qspinlock</a:t>
                      </a:r>
                      <a:r>
                        <a:rPr lang="en-US" altLang="zh-CN"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kern="1200" dirty="0" err="1">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中内存屏障的应用</a:t>
                      </a:r>
                      <a:endParaRPr lang="zh-CN" altLang="en-US" sz="1200" kern="12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61747">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8</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baseline="0">
                          <a:effectLst/>
                          <a:latin typeface="Huawei Sans" panose="020C0503030203020204" pitchFamily="34" charset="0"/>
                          <a:ea typeface="方正兰亭黑简体" panose="02000000000000000000" pitchFamily="2" charset="-122"/>
                          <a:cs typeface="Huawei Sans" panose="020C0503030203020204" pitchFamily="34" charset="0"/>
                        </a:rPr>
                        <a:t>文件系统</a:t>
                      </a:r>
                      <a:endParaRPr lang="zh-CN" altLang="en-US"/>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中的文件系统架构</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70025">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9</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基础能力创新</a:t>
                      </a:r>
                      <a:endParaRPr lang="zh-CN" altLang="en-US" dirty="0"/>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1200" b="0" i="0" u="none" strike="noStrike" kern="1200" baseline="0" dirty="0" err="1">
                          <a:solidFill>
                            <a:schemeClr val="accent3"/>
                          </a:solidFill>
                          <a:effectLst/>
                          <a:latin typeface="Huawei Sans" panose="020C0503030203020204" pitchFamily="34" charset="0"/>
                          <a:ea typeface="方正兰亭黑简体" panose="02000000000000000000" pitchFamily="2" charset="-122"/>
                          <a:cs typeface="Huawei Sans" panose="020C0503030203020204" pitchFamily="34" charset="0"/>
                        </a:rPr>
                        <a:t>StratoVirt</a:t>
                      </a:r>
                      <a:r>
                        <a:rPr lang="zh-CN" altLang="en-US" sz="1200" b="0" i="0" u="none" strike="noStrike" kern="1200" baseline="0" dirty="0">
                          <a:solidFill>
                            <a:schemeClr val="accent3"/>
                          </a:solidFill>
                          <a:effectLst/>
                          <a:latin typeface="Huawei Sans" panose="020C0503030203020204" pitchFamily="34" charset="0"/>
                          <a:ea typeface="方正兰亭黑简体" panose="02000000000000000000" pitchFamily="2" charset="-122"/>
                          <a:cs typeface="Huawei Sans" panose="020C0503030203020204" pitchFamily="34" charset="0"/>
                        </a:rPr>
                        <a:t>虚拟化介绍</a:t>
                      </a:r>
                      <a:r>
                        <a:rPr lang="en-US" altLang="zh-CN" sz="1200" b="0" i="0" u="none" strike="noStrike" kern="1200" baseline="0" dirty="0">
                          <a:solidFill>
                            <a:schemeClr val="accent3"/>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iSulad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轻量级容器的架构和特点</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b="0" i="0" u="none" strike="noStrike" kern="1200" baseline="0" dirty="0" err="1">
                          <a:solidFill>
                            <a:schemeClr val="accent3"/>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kern="1200" baseline="0" dirty="0">
                          <a:solidFill>
                            <a:schemeClr val="accent3"/>
                          </a:solidFill>
                          <a:effectLst/>
                          <a:latin typeface="Huawei Sans" panose="020C0503030203020204" pitchFamily="34" charset="0"/>
                          <a:ea typeface="方正兰亭黑简体" panose="02000000000000000000" pitchFamily="2" charset="-122"/>
                          <a:cs typeface="Huawei Sans" panose="020C0503030203020204" pitchFamily="34" charset="0"/>
                        </a:rPr>
                        <a:t>可信启动介绍</a:t>
                      </a:r>
                      <a:r>
                        <a:rPr lang="en-US" altLang="zh-CN" sz="1200" b="0" i="0" u="none" strike="noStrike" kern="1200" baseline="0" dirty="0">
                          <a:solidFill>
                            <a:schemeClr val="accent3"/>
                          </a:solidFill>
                          <a:effectLst/>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 A-Tune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智能调优介绍</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31394">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10</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rowSpan="3">
                  <a:txBody>
                    <a:bodyPr/>
                    <a:lstStyle/>
                    <a:p>
                      <a:pPr algn="l" fontAlgn="ct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实验</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内核实验</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内核编译</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内核模块编程实验（实验的融入要点在于以</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为实验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工作平台在其上完成自己的实验教学。）</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12982">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11</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开源实践</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手把手教你提交第一个</a:t>
                      </a:r>
                      <a:r>
                        <a:rPr lang="en-US" altLang="zh-CN"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PR</a:t>
                      </a:r>
                      <a:endParaRPr lang="zh-CN" altLang="en-US"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34051">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12</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增强特性</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使用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iSula</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生态链进行容器镜像构建和运行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智能调优（</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A-Tune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GCC for </a:t>
                      </a:r>
                      <a:r>
                        <a:rPr lang="en-US" altLang="zh-CN" sz="1200" b="0" i="0" u="none" strike="noStrike" kern="1200" baseline="0" dirty="0" err="1">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编译器</a:t>
                      </a:r>
                      <a:r>
                        <a:rPr lang="en-US" altLang="zh-CN"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等等。</a:t>
                      </a:r>
                      <a:endParaRPr lang="zh-CN" altLang="en-US"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r>
            </a:tbl>
          </a:graphicData>
        </a:graphic>
      </p:graphicFrame>
      <p:sp>
        <p:nvSpPr>
          <p:cNvPr id="6" name="文本框 5"/>
          <p:cNvSpPr txBox="1"/>
          <p:nvPr/>
        </p:nvSpPr>
        <p:spPr>
          <a:xfrm>
            <a:off x="509654" y="5571272"/>
            <a:ext cx="7041503" cy="368935"/>
          </a:xfrm>
          <a:prstGeom prst="rect">
            <a:avLst/>
          </a:prstGeom>
          <a:noFill/>
        </p:spPr>
        <p:txBody>
          <a:bodyPr wrap="square" lIns="0" tIns="0" rIns="0" bIns="0" rtlCol="0">
            <a:spAutoFit/>
          </a:bodyPr>
          <a:lstStyle/>
          <a:p>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参考教辅书籍：</a:t>
            </a:r>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a:t>
            </a:r>
            <a:r>
              <a:rPr kumimoji="1" lang="en-US" altLang="zh-CN" sz="1200" dirty="0" err="1">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openEuler</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操作系统</a:t>
            </a:r>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第</a:t>
            </a:r>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2</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版</a:t>
            </a:r>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任炬、张尧学，清华大学出版社</a:t>
            </a:r>
            <a:endPar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a:p>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说明：以上</a:t>
            </a:r>
            <a:r>
              <a:rPr kumimoji="1" lang="zh-CN" altLang="en-US" sz="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橙色</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字体内容请参考上述教辅书籍，</a:t>
            </a:r>
            <a:r>
              <a:rPr kumimoji="1" lang="zh-CN" altLang="en-US" sz="12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rPr>
              <a:t>蓝色</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字体内容需要参考</a:t>
            </a:r>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2024</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年新发布课程包。</a:t>
            </a:r>
            <a:endPar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029207" y="2184461"/>
            <a:ext cx="1502182" cy="2489139"/>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Huawei Sans" panose="020C0503030203020204" pitchFamily="34" charset="0"/>
                <a:ea typeface="方正兰亭黑简体" panose="02000000000000000000" pitchFamily="2" charset="-122"/>
              </a:rPr>
              <a:t>鲲鹏专业课程包介绍</a:t>
            </a:r>
            <a:endParaRPr lang="zh-CN" altLang="en-US" dirty="0">
              <a:latin typeface="Huawei Sans" panose="020C0503030203020204" pitchFamily="34" charset="0"/>
              <a:ea typeface="方正兰亭黑简体" panose="02000000000000000000" pitchFamily="2" charset="-122"/>
            </a:endParaRPr>
          </a:p>
        </p:txBody>
      </p:sp>
      <p:sp>
        <p:nvSpPr>
          <p:cNvPr id="17" name="矩形 16"/>
          <p:cNvSpPr/>
          <p:nvPr/>
        </p:nvSpPr>
        <p:spPr>
          <a:xfrm>
            <a:off x="5130746" y="2184461"/>
            <a:ext cx="1409560" cy="2489139"/>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a:solidFill>
                  <a:schemeClr val="lt1"/>
                </a:solidFill>
              </a:rPr>
              <a:t>鲲鹏创新实践课课程包介绍</a:t>
            </a:r>
            <a:endParaRPr lang="zh-CN" altLang="en-US">
              <a:solidFill>
                <a:schemeClr val="lt1"/>
              </a:solidFill>
            </a:endParaRPr>
          </a:p>
        </p:txBody>
      </p:sp>
      <p:sp>
        <p:nvSpPr>
          <p:cNvPr id="8" name="矩形 7"/>
          <p:cNvSpPr/>
          <p:nvPr/>
        </p:nvSpPr>
        <p:spPr>
          <a:xfrm>
            <a:off x="1024289" y="2184461"/>
            <a:ext cx="1499978" cy="24891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dirty="0">
                <a:solidFill>
                  <a:schemeClr val="tx2"/>
                </a:solidFill>
                <a:latin typeface="Huawei Sans" panose="020C0503030203020204" pitchFamily="34" charset="0"/>
                <a:ea typeface="方正兰亭黑简体" panose="02000000000000000000" pitchFamily="2" charset="-122"/>
              </a:rPr>
              <a:t>鲲鹏课程包总体介绍</a:t>
            </a:r>
            <a:endParaRPr lang="zh-CN" altLang="en-US" b="1" dirty="0">
              <a:solidFill>
                <a:schemeClr val="tx2"/>
              </a:solidFill>
              <a:latin typeface="Huawei Sans" panose="020C0503030203020204" pitchFamily="34" charset="0"/>
              <a:ea typeface="方正兰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84640" y="1035479"/>
          <a:ext cx="11247049" cy="5520690"/>
        </p:xfrm>
        <a:graphic>
          <a:graphicData uri="http://schemas.openxmlformats.org/drawingml/2006/table">
            <a:tbl>
              <a:tblPr>
                <a:tableStyleId>{72833802-FEF1-4C79-8D5D-14CF1EAF98D9}</a:tableStyleId>
              </a:tblPr>
              <a:tblGrid>
                <a:gridCol w="2134152"/>
                <a:gridCol w="3638939"/>
                <a:gridCol w="4584440"/>
                <a:gridCol w="889518"/>
              </a:tblGrid>
              <a:tr h="29205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dirty="0">
                          <a:solidFill>
                            <a:schemeClr val="tx1"/>
                          </a:solidFill>
                          <a:effectLst/>
                          <a:latin typeface="Huawei Sans" panose="020C0503030203020204" pitchFamily="34" charset="0"/>
                          <a:ea typeface="方正兰亭黑简体" panose="02000000000000000000" pitchFamily="2" charset="-122"/>
                          <a:cs typeface="+mn-cs"/>
                        </a:rPr>
                        <a:t>实验名称</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Huawei Sans" panose="020C0503030203020204" pitchFamily="34" charset="0"/>
                          <a:ea typeface="方正兰亭黑简体" panose="02000000000000000000" pitchFamily="2" charset="-122"/>
                        </a:rPr>
                        <a:t>植入方式</a:t>
                      </a:r>
                      <a:endParaRPr lang="zh-CN" altLang="en-US" sz="1400" b="1" i="0" u="none" strike="noStrike" baseline="0" dirty="0">
                        <a:effectLst/>
                        <a:latin typeface="Huawei Sans" panose="020C0503030203020204" pitchFamily="34" charset="0"/>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rtl="0" fontAlgn="ctr"/>
                      <a:r>
                        <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rPr>
                        <a:t>预估学时</a:t>
                      </a:r>
                      <a:endPar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r>
              <a:tr h="28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实验一：内核编译</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内核编译过程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上进行内核编译实验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4</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8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实验二：模块编程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Linux</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模块编程方法</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上进行四个模块编程实验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64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实验三：内存管理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在内核态下对内存的申请、释放和管理。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上编写代码，实现</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kmalloc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vmalloc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iomap</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、使用首次适应算法实现一个简单的</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malloc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内存分配器，满足内存分配和释放。</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64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实验四：进程管理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内核进程</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线程的创建、运行及其资源管理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内核线程创建和运行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通过</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proc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文件系统读取</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CPU</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负载等信息</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3.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利用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cgroup</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限制</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CPU</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核数、利用率等参数</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实验五：中断和异常</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了解内核中中断和异常的管理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使用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tasklet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完成中断程序</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工作队列内核编程	</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实验六：内核时间管理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内核定时器的原理及使用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利用内核定时器编程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利用内核时间接口对文件操作进行监控</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64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实验七：内核网络管理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了解内核如何遵循网络协议对网络数据包的分层处理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上利用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eBPF</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机制实现简单的防火墙（</a:t>
                      </a:r>
                      <a:r>
                        <a:rPr lang="zh-CN" altLang="en-US" sz="1200" b="0" i="0" u="none" strike="noStrike" kern="1200" baseline="0" dirty="0">
                          <a:solidFill>
                            <a:srgbClr val="FF0000"/>
                          </a:solidFill>
                          <a:effectLst/>
                          <a:latin typeface="Huawei Sans" panose="020C0503030203020204" pitchFamily="34" charset="0"/>
                          <a:ea typeface="方正兰亭黑简体" panose="02000000000000000000" pitchFamily="2" charset="-122"/>
                          <a:cs typeface="+mn-cs"/>
                        </a:rPr>
                        <a:t>特别说明：</a:t>
                      </a:r>
                      <a:r>
                        <a:rPr lang="en-US" altLang="zh-CN" sz="1200" b="0" i="0" u="none" strike="noStrike" kern="1200" baseline="0" dirty="0" err="1">
                          <a:solidFill>
                            <a:srgbClr val="FF0000"/>
                          </a:solidFill>
                          <a:effectLst/>
                          <a:latin typeface="Huawei Sans" panose="020C0503030203020204" pitchFamily="34" charset="0"/>
                          <a:ea typeface="方正兰亭黑简体" panose="02000000000000000000" pitchFamily="2" charset="-122"/>
                          <a:cs typeface="+mn-cs"/>
                        </a:rPr>
                        <a:t>eBPF</a:t>
                      </a:r>
                      <a:r>
                        <a:rPr lang="zh-CN" altLang="en-US" sz="1200" b="0" i="0" u="none" strike="noStrike" kern="1200" baseline="0" dirty="0">
                          <a:solidFill>
                            <a:srgbClr val="FF0000"/>
                          </a:solidFill>
                          <a:effectLst/>
                          <a:latin typeface="Huawei Sans" panose="020C0503030203020204" pitchFamily="34" charset="0"/>
                          <a:ea typeface="方正兰亭黑简体" panose="02000000000000000000" pitchFamily="2" charset="-122"/>
                          <a:cs typeface="+mn-cs"/>
                        </a:rPr>
                        <a:t>实验需要额外提供算力，使用鲲鹏物理机器</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实验八：设备管理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了解内核对字符设备和块设备的管理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字符设备驱动实例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块设备驱动实例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8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实验九：文件系统</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文件系统实现</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内存文件系统的简单实现</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实验十：内核综合实验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）分析进程的内存占用结构</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）了解内核里的文件操作</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转储进程数据段实验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4</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实验十一：</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操作系统的安装以及内核虚拟化实验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内核虚拟化过程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 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操作系统的安装</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p>
                      <a:pPr marL="0" marR="0" lvl="0" indent="0" algn="l" defTabSz="914400" rtl="0" eaLnBrk="1" fontAlgn="ctr" latinLnBrk="0" hangingPunct="1">
                        <a:lnSpc>
                          <a:spcPct val="100000"/>
                        </a:lnSpc>
                        <a:spcBef>
                          <a:spcPts val="0"/>
                        </a:spcBef>
                        <a:spcAft>
                          <a:spcPts val="0"/>
                        </a:spcAft>
                        <a:buClrTx/>
                        <a:buSzTx/>
                        <a:buFontTx/>
                        <a:buNone/>
                        <a:defRPr/>
                      </a:pP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利用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KVM+QEMU</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进行内核虚拟化实验</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zh-CN" altLang="en-US" sz="1200" b="0" i="0" u="none" strike="noStrike" kern="1200" baseline="0" dirty="0">
                          <a:solidFill>
                            <a:srgbClr val="FF0000"/>
                          </a:solidFill>
                          <a:effectLst/>
                          <a:latin typeface="Huawei Sans" panose="020C0503030203020204" pitchFamily="34" charset="0"/>
                          <a:ea typeface="方正兰亭黑简体" panose="02000000000000000000" pitchFamily="2" charset="-122"/>
                          <a:cs typeface="+mn-cs"/>
                        </a:rPr>
                        <a:t>特别说明：需要额外提供算力，使用鲲鹏物理机器</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4</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r>
            </a:tbl>
          </a:graphicData>
        </a:graphic>
      </p:graphicFrame>
      <p:sp>
        <p:nvSpPr>
          <p:cNvPr id="2" name="标题 1"/>
          <p:cNvSpPr>
            <a:spLocks noGrp="1"/>
          </p:cNvSpPr>
          <p:nvPr>
            <p:ph type="title"/>
          </p:nvPr>
        </p:nvSpPr>
        <p:spPr>
          <a:xfrm>
            <a:off x="484640" y="447468"/>
            <a:ext cx="10732516" cy="485982"/>
          </a:xfrm>
        </p:spPr>
        <p:txBody>
          <a:bodyPr>
            <a:normAutofit/>
          </a:bodyPr>
          <a:lstStyle/>
          <a:p>
            <a:r>
              <a:rPr lang="zh-CN" altLang="en-US" sz="2600" b="1" dirty="0">
                <a:solidFill>
                  <a:srgbClr val="C00000"/>
                </a:solidFill>
              </a:rPr>
              <a:t>操作系统内核编程实验</a:t>
            </a:r>
            <a:endParaRPr lang="zh-CN" altLang="en-US" sz="2600" b="1" dirty="0">
              <a:solidFill>
                <a:srgbClr val="C0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11678" y="1139807"/>
          <a:ext cx="9853568" cy="760095"/>
        </p:xfrm>
        <a:graphic>
          <a:graphicData uri="http://schemas.openxmlformats.org/drawingml/2006/table">
            <a:tbl>
              <a:tblPr>
                <a:tableStyleId>{72833802-FEF1-4C79-8D5D-14CF1EAF98D9}</a:tableStyleId>
              </a:tblPr>
              <a:tblGrid>
                <a:gridCol w="2053552"/>
                <a:gridCol w="2356574"/>
                <a:gridCol w="4535179"/>
                <a:gridCol w="908263"/>
              </a:tblGrid>
              <a:tr h="29205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dirty="0">
                          <a:solidFill>
                            <a:schemeClr val="tx1"/>
                          </a:solidFill>
                          <a:effectLst/>
                          <a:latin typeface="Huawei Sans" panose="020C0503030203020204" pitchFamily="34" charset="0"/>
                          <a:ea typeface="方正兰亭黑简体" panose="02000000000000000000" pitchFamily="2" charset="-122"/>
                          <a:cs typeface="+mn-cs"/>
                        </a:rPr>
                        <a:t>实验名称</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Huawei Sans" panose="020C0503030203020204" pitchFamily="34" charset="0"/>
                          <a:ea typeface="方正兰亭黑简体" panose="02000000000000000000" pitchFamily="2" charset="-122"/>
                        </a:rPr>
                        <a:t>植入方式</a:t>
                      </a:r>
                      <a:endParaRPr lang="zh-CN" altLang="en-US" sz="1400" b="1" i="0" u="none" strike="noStrike" baseline="0" dirty="0">
                        <a:effectLst/>
                        <a:latin typeface="Huawei Sans" panose="020C0503030203020204" pitchFamily="34" charset="0"/>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rtl="0" fontAlgn="ctr"/>
                      <a:r>
                        <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rPr>
                        <a:t>预估学时</a:t>
                      </a:r>
                      <a:endPar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实验一：手把手教你提交第一个</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PR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Pull Request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贡献</a:t>
                      </a:r>
                      <a:r>
                        <a:rPr lang="en-US" altLang="zh-CN" sz="1200" b="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开源社区方法、提交</a:t>
                      </a:r>
                      <a:r>
                        <a:rPr lang="en-US" altLang="zh-CN" sz="1200" b="0" dirty="0">
                          <a:solidFill>
                            <a:schemeClr val="tx1"/>
                          </a:solidFill>
                          <a:effectLst/>
                          <a:latin typeface="Huawei Sans" panose="020C0503030203020204" pitchFamily="34" charset="0"/>
                          <a:ea typeface="方正兰亭黑简体" panose="02000000000000000000" pitchFamily="2" charset="-122"/>
                          <a:cs typeface="+mn-cs"/>
                        </a:rPr>
                        <a:t>PR</a:t>
                      </a: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方法</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通过在</a:t>
                      </a:r>
                      <a:r>
                        <a:rPr lang="en-US" altLang="zh-CN" sz="1200" b="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社区提交第一个</a:t>
                      </a:r>
                      <a:r>
                        <a:rPr lang="en-US" altLang="zh-CN" sz="1200" b="0" dirty="0">
                          <a:solidFill>
                            <a:schemeClr val="tx1"/>
                          </a:solidFill>
                          <a:effectLst/>
                          <a:latin typeface="Huawei Sans" panose="020C0503030203020204" pitchFamily="34" charset="0"/>
                          <a:ea typeface="方正兰亭黑简体" panose="02000000000000000000" pitchFamily="2" charset="-122"/>
                          <a:cs typeface="+mn-cs"/>
                        </a:rPr>
                        <a:t>PR</a:t>
                      </a: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学习开源开发流程和了解如何贡献开源社区</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r>
            </a:tbl>
          </a:graphicData>
        </a:graphic>
      </p:graphicFrame>
      <p:sp>
        <p:nvSpPr>
          <p:cNvPr id="2" name="标题 1"/>
          <p:cNvSpPr>
            <a:spLocks noGrp="1"/>
          </p:cNvSpPr>
          <p:nvPr>
            <p:ph type="title"/>
          </p:nvPr>
        </p:nvSpPr>
        <p:spPr>
          <a:xfrm>
            <a:off x="484640" y="447468"/>
            <a:ext cx="10732516" cy="485982"/>
          </a:xfrm>
        </p:spPr>
        <p:txBody>
          <a:bodyPr>
            <a:normAutofit/>
          </a:bodyPr>
          <a:lstStyle/>
          <a:p>
            <a:r>
              <a:rPr lang="en-US" altLang="zh-CN" sz="2600" b="1" dirty="0" err="1">
                <a:solidFill>
                  <a:srgbClr val="C00000"/>
                </a:solidFill>
              </a:rPr>
              <a:t>openEuler</a:t>
            </a:r>
            <a:r>
              <a:rPr sz="2600" b="1" dirty="0" err="1">
                <a:solidFill>
                  <a:srgbClr val="C00000"/>
                </a:solidFill>
              </a:rPr>
              <a:t>开源实践</a:t>
            </a:r>
            <a:endParaRPr lang="zh-CN" altLang="en-US" sz="2600" b="1" dirty="0">
              <a:solidFill>
                <a:srgbClr val="C0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11678" y="1360736"/>
          <a:ext cx="9608826" cy="1308690"/>
        </p:xfrm>
        <a:graphic>
          <a:graphicData uri="http://schemas.openxmlformats.org/drawingml/2006/table">
            <a:tbl>
              <a:tblPr>
                <a:tableStyleId>{72833802-FEF1-4C79-8D5D-14CF1EAF98D9}</a:tableStyleId>
              </a:tblPr>
              <a:tblGrid>
                <a:gridCol w="2557513"/>
                <a:gridCol w="2466304"/>
                <a:gridCol w="3676746"/>
                <a:gridCol w="908263"/>
              </a:tblGrid>
              <a:tr h="29205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dirty="0">
                          <a:solidFill>
                            <a:schemeClr val="tx1"/>
                          </a:solidFill>
                          <a:effectLst/>
                          <a:latin typeface="Huawei Sans" panose="020C0503030203020204" pitchFamily="34" charset="0"/>
                          <a:ea typeface="方正兰亭黑简体" panose="02000000000000000000" pitchFamily="2" charset="-122"/>
                          <a:cs typeface="+mn-cs"/>
                        </a:rPr>
                        <a:t>实验名称</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Huawei Sans" panose="020C0503030203020204" pitchFamily="34" charset="0"/>
                          <a:ea typeface="方正兰亭黑简体" panose="02000000000000000000" pitchFamily="2" charset="-122"/>
                        </a:rPr>
                        <a:t>植入方式</a:t>
                      </a:r>
                      <a:endParaRPr lang="zh-CN" altLang="en-US" sz="1400" b="1" i="0" u="none" strike="noStrike" baseline="0" dirty="0">
                        <a:effectLst/>
                        <a:latin typeface="Huawei Sans" panose="020C0503030203020204" pitchFamily="34" charset="0"/>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rtl="0" fontAlgn="ctr"/>
                      <a:r>
                        <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rPr>
                        <a:t>预估学时</a:t>
                      </a:r>
                      <a:endPar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r>
              <a:tr h="448493">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实验一：轻量级容器引擎</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iSulad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isulad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容器引擎和</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isula</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-build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容器镜像构建工具的使用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操作系统下通过</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isulad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容器引擎和</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isula</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-build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容器镜像构建工具进行容器与镜像生命周期管理的基本操作。</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实验二：智能调优引擎</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A-Tune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智能调优引擎</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A-Tune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的安装和基本操作</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操作系统中安装智能调优殷勤</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atuned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并进行负载类型识别及自动优化和离线业务自调优操作。</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r>
            </a:tbl>
          </a:graphicData>
        </a:graphic>
      </p:graphicFrame>
      <p:sp>
        <p:nvSpPr>
          <p:cNvPr id="2" name="标题 1"/>
          <p:cNvSpPr>
            <a:spLocks noGrp="1"/>
          </p:cNvSpPr>
          <p:nvPr>
            <p:ph type="title"/>
          </p:nvPr>
        </p:nvSpPr>
        <p:spPr>
          <a:xfrm>
            <a:off x="484640" y="447468"/>
            <a:ext cx="10732516" cy="485982"/>
          </a:xfrm>
        </p:spPr>
        <p:txBody>
          <a:bodyPr>
            <a:normAutofit/>
          </a:bodyPr>
          <a:lstStyle/>
          <a:p>
            <a:r>
              <a:rPr lang="en-US" altLang="zh-CN" sz="2600" b="1" dirty="0" err="1">
                <a:solidFill>
                  <a:srgbClr val="C00000"/>
                </a:solidFill>
              </a:rPr>
              <a:t>openEuler</a:t>
            </a:r>
            <a:r>
              <a:rPr lang="zh-CN" altLang="en-US" sz="2600" b="1" dirty="0">
                <a:solidFill>
                  <a:srgbClr val="C00000"/>
                </a:solidFill>
              </a:rPr>
              <a:t>增强特性实验</a:t>
            </a:r>
            <a:endParaRPr lang="zh-CN" altLang="en-US" sz="2600" b="1" dirty="0">
              <a:solidFill>
                <a:srgbClr val="C0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2125" y="447468"/>
            <a:ext cx="10732516" cy="485982"/>
          </a:xfrm>
        </p:spPr>
        <p:txBody>
          <a:bodyPr>
            <a:noAutofit/>
          </a:bodyPr>
          <a:lstStyle/>
          <a:p>
            <a:r>
              <a:rPr lang="en-US" altLang="zh-CN" sz="2600" b="1" dirty="0">
                <a:solidFill>
                  <a:srgbClr val="C00000"/>
                </a:solidFill>
              </a:rPr>
              <a:t>Linux</a:t>
            </a:r>
            <a:r>
              <a:rPr lang="zh-CN" altLang="en-US" sz="2600" b="1" dirty="0">
                <a:solidFill>
                  <a:srgbClr val="C00000"/>
                </a:solidFill>
              </a:rPr>
              <a:t>技术课程包介绍</a:t>
            </a:r>
            <a:endParaRPr lang="zh-CN" altLang="en-US" sz="2600" b="1" dirty="0">
              <a:solidFill>
                <a:srgbClr val="C00000"/>
              </a:solidFill>
            </a:endParaRPr>
          </a:p>
        </p:txBody>
      </p:sp>
      <p:sp>
        <p:nvSpPr>
          <p:cNvPr id="5" name="矩形 4"/>
          <p:cNvSpPr/>
          <p:nvPr/>
        </p:nvSpPr>
        <p:spPr>
          <a:xfrm>
            <a:off x="907065" y="1238262"/>
            <a:ext cx="10557575"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rPr>
              <a:t>目标对象</a:t>
            </a:r>
            <a:r>
              <a:rPr lang="zh-CN" altLang="en-US" dirty="0">
                <a:solidFill>
                  <a:srgbClr val="3C3C3C"/>
                </a:solidFill>
                <a:latin typeface="Huawei Sans" panose="020C0503030203020204" pitchFamily="34" charset="0"/>
                <a:ea typeface="方正兰亭黑简体" panose="02000000000000000000" pitchFamily="2" charset="-122"/>
              </a:rPr>
              <a:t>：针对</a:t>
            </a:r>
            <a:r>
              <a:rPr lang="en-US" altLang="zh-CN" dirty="0">
                <a:solidFill>
                  <a:srgbClr val="3C3C3C"/>
                </a:solidFill>
                <a:latin typeface="Huawei Sans" panose="020C0503030203020204" pitchFamily="34" charset="0"/>
                <a:ea typeface="方正兰亭黑简体" panose="02000000000000000000" pitchFamily="2" charset="-122"/>
              </a:rPr>
              <a:t>Linux</a:t>
            </a:r>
            <a:r>
              <a:rPr lang="zh-CN" altLang="en-US" dirty="0">
                <a:solidFill>
                  <a:srgbClr val="3C3C3C"/>
                </a:solidFill>
                <a:latin typeface="Huawei Sans" panose="020C0503030203020204" pitchFamily="34" charset="0"/>
                <a:ea typeface="方正兰亭黑简体" panose="02000000000000000000" pitchFamily="2" charset="-122"/>
              </a:rPr>
              <a:t>技术课程的一套完整的课程资料，帮助学生在</a:t>
            </a:r>
            <a:r>
              <a:rPr lang="en-US" altLang="zh-CN" dirty="0" err="1">
                <a:solidFill>
                  <a:srgbClr val="3C3C3C"/>
                </a:solidFill>
                <a:latin typeface="Huawei Sans" panose="020C0503030203020204" pitchFamily="34" charset="0"/>
                <a:ea typeface="方正兰亭黑简体" panose="02000000000000000000" pitchFamily="2" charset="-122"/>
              </a:rPr>
              <a:t>openEuler</a:t>
            </a:r>
            <a:r>
              <a:rPr lang="zh-CN" altLang="en-US" dirty="0">
                <a:solidFill>
                  <a:srgbClr val="3C3C3C"/>
                </a:solidFill>
                <a:latin typeface="Huawei Sans" panose="020C0503030203020204" pitchFamily="34" charset="0"/>
                <a:ea typeface="方正兰亭黑简体" panose="02000000000000000000" pitchFamily="2" charset="-122"/>
              </a:rPr>
              <a:t>操作系统环境下掌握</a:t>
            </a:r>
            <a:r>
              <a:rPr lang="en-US" altLang="zh-CN" dirty="0">
                <a:solidFill>
                  <a:srgbClr val="3C3C3C"/>
                </a:solidFill>
                <a:latin typeface="Huawei Sans" panose="020C0503030203020204" pitchFamily="34" charset="0"/>
                <a:ea typeface="方正兰亭黑简体" panose="02000000000000000000" pitchFamily="2" charset="-122"/>
              </a:rPr>
              <a:t>Linux</a:t>
            </a:r>
            <a:r>
              <a:rPr lang="zh-CN" altLang="en-US" dirty="0">
                <a:solidFill>
                  <a:srgbClr val="3C3C3C"/>
                </a:solidFill>
                <a:latin typeface="Huawei Sans" panose="020C0503030203020204" pitchFamily="34" charset="0"/>
                <a:ea typeface="方正兰亭黑简体" panose="02000000000000000000" pitchFamily="2" charset="-122"/>
              </a:rPr>
              <a:t>技术的知识和实践能力，以及</a:t>
            </a:r>
            <a:r>
              <a:rPr lang="en-US" altLang="zh-CN" dirty="0" err="1">
                <a:solidFill>
                  <a:srgbClr val="3C3C3C"/>
                </a:solidFill>
                <a:latin typeface="Huawei Sans" panose="020C0503030203020204" pitchFamily="34" charset="0"/>
                <a:ea typeface="方正兰亭黑简体" panose="02000000000000000000" pitchFamily="2" charset="-122"/>
              </a:rPr>
              <a:t>openEuler</a:t>
            </a:r>
            <a:r>
              <a:rPr lang="zh-CN" altLang="en-US" dirty="0">
                <a:solidFill>
                  <a:srgbClr val="3C3C3C"/>
                </a:solidFill>
                <a:latin typeface="Huawei Sans" panose="020C0503030203020204" pitchFamily="34" charset="0"/>
                <a:ea typeface="方正兰亭黑简体" panose="02000000000000000000" pitchFamily="2" charset="-122"/>
              </a:rPr>
              <a:t>开源社区、独有特性等。</a:t>
            </a:r>
            <a:endParaRPr lang="zh-CN" altLang="en-US" dirty="0">
              <a:solidFill>
                <a:srgbClr val="3C3C3C"/>
              </a:solidFill>
              <a:latin typeface="Huawei Sans" panose="020C0503030203020204" pitchFamily="34" charset="0"/>
              <a:ea typeface="方正兰亭黑简体" panose="02000000000000000000" pitchFamily="2" charset="-122"/>
            </a:endParaRPr>
          </a:p>
        </p:txBody>
      </p:sp>
      <p:sp>
        <p:nvSpPr>
          <p:cNvPr id="20" name="长方形"/>
          <p:cNvSpPr/>
          <p:nvPr/>
        </p:nvSpPr>
        <p:spPr>
          <a:xfrm>
            <a:off x="4833210" y="2173486"/>
            <a:ext cx="2160000"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en-US" altLang="zh-CN" sz="2000" dirty="0">
                <a:solidFill>
                  <a:srgbClr val="191919"/>
                </a:solidFill>
                <a:latin typeface="Huawei Sans" panose="020C0503030203020204" pitchFamily="34" charset="0"/>
                <a:ea typeface="方正兰亭黑简体" panose="02000000000000000000" pitchFamily="2" charset="-122"/>
              </a:rPr>
              <a:t>Linux</a:t>
            </a:r>
            <a:r>
              <a:rPr lang="zh-CN" altLang="en-US" sz="2000" dirty="0">
                <a:solidFill>
                  <a:srgbClr val="191919"/>
                </a:solidFill>
                <a:latin typeface="Huawei Sans" panose="020C0503030203020204" pitchFamily="34" charset="0"/>
                <a:ea typeface="方正兰亭黑简体" panose="02000000000000000000" pitchFamily="2" charset="-122"/>
              </a:rPr>
              <a:t>技术</a:t>
            </a:r>
            <a:endParaRPr lang="en-US" altLang="zh-CN" sz="2000" dirty="0">
              <a:solidFill>
                <a:srgbClr val="191919"/>
              </a:solidFill>
              <a:latin typeface="Huawei Sans" panose="020C0503030203020204" pitchFamily="34" charset="0"/>
              <a:ea typeface="方正兰亭黑简体" panose="02000000000000000000" pitchFamily="2" charset="-122"/>
            </a:endParaRPr>
          </a:p>
          <a:p>
            <a:pPr algn="ctr"/>
            <a:r>
              <a:rPr lang="zh-CN" altLang="en-US" sz="2000" dirty="0">
                <a:solidFill>
                  <a:srgbClr val="191919"/>
                </a:solidFill>
                <a:latin typeface="Huawei Sans" panose="020C0503030203020204" pitchFamily="34" charset="0"/>
                <a:ea typeface="方正兰亭黑简体" panose="02000000000000000000" pitchFamily="2" charset="-122"/>
              </a:rPr>
              <a:t>课程包</a:t>
            </a:r>
            <a:endParaRPr sz="2000" dirty="0">
              <a:solidFill>
                <a:srgbClr val="191919"/>
              </a:solidFill>
              <a:latin typeface="Huawei Sans" panose="020C0503030203020204" pitchFamily="34" charset="0"/>
              <a:ea typeface="方正兰亭黑简体" panose="02000000000000000000" pitchFamily="2" charset="-122"/>
            </a:endParaRPr>
          </a:p>
        </p:txBody>
      </p:sp>
      <p:sp>
        <p:nvSpPr>
          <p:cNvPr id="21" name="长方形"/>
          <p:cNvSpPr/>
          <p:nvPr/>
        </p:nvSpPr>
        <p:spPr>
          <a:xfrm>
            <a:off x="1395011" y="3042241"/>
            <a:ext cx="2232000" cy="688365"/>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理论课件</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4</a:t>
            </a:r>
            <a:r>
              <a:rPr lang="zh-CN" altLang="en-US" sz="1400" dirty="0">
                <a:solidFill>
                  <a:srgbClr val="191919"/>
                </a:solidFill>
                <a:latin typeface="Huawei Sans" panose="020C0503030203020204" pitchFamily="34" charset="0"/>
                <a:ea typeface="方正兰亭黑简体" panose="02000000000000000000" pitchFamily="2" charset="-122"/>
              </a:rPr>
              <a:t>学时，与操作系统复用）</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2" name="长方形"/>
          <p:cNvSpPr/>
          <p:nvPr/>
        </p:nvSpPr>
        <p:spPr>
          <a:xfrm>
            <a:off x="4073850" y="3042241"/>
            <a:ext cx="1890457"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参考资料</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4" name="长方形"/>
          <p:cNvSpPr/>
          <p:nvPr/>
        </p:nvSpPr>
        <p:spPr>
          <a:xfrm>
            <a:off x="7060300" y="3087000"/>
            <a:ext cx="2088000"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1400" dirty="0">
                <a:solidFill>
                  <a:srgbClr val="0070C0"/>
                </a:solidFill>
                <a:latin typeface="Huawei Sans" panose="020C0503030203020204" pitchFamily="34" charset="0"/>
                <a:ea typeface="方正兰亭黑简体" panose="02000000000000000000" pitchFamily="2" charset="-122"/>
              </a:rPr>
              <a:t>实验</a:t>
            </a:r>
            <a:endParaRPr lang="zh-CN" altLang="en-US" sz="1400" dirty="0">
              <a:solidFill>
                <a:srgbClr val="0070C0"/>
              </a:solidFill>
              <a:latin typeface="Huawei Sans" panose="020C0503030203020204" pitchFamily="34" charset="0"/>
              <a:ea typeface="方正兰亭黑简体" panose="02000000000000000000" pitchFamily="2" charset="-122"/>
            </a:endParaRPr>
          </a:p>
          <a:p>
            <a:pPr algn="ctr"/>
            <a:r>
              <a:rPr lang="zh-CN" altLang="en-US" sz="1400" dirty="0">
                <a:solidFill>
                  <a:srgbClr val="0070C0"/>
                </a:solidFill>
                <a:latin typeface="Huawei Sans" panose="020C0503030203020204" pitchFamily="34" charset="0"/>
                <a:ea typeface="方正兰亭黑简体" panose="02000000000000000000" pitchFamily="2" charset="-122"/>
              </a:rPr>
              <a:t>（</a:t>
            </a:r>
            <a:r>
              <a:rPr lang="en-US" altLang="zh-CN" sz="1400" dirty="0">
                <a:solidFill>
                  <a:srgbClr val="0070C0"/>
                </a:solidFill>
                <a:latin typeface="Huawei Sans" panose="020C0503030203020204" pitchFamily="34" charset="0"/>
                <a:ea typeface="方正兰亭黑简体" panose="02000000000000000000" pitchFamily="2" charset="-122"/>
              </a:rPr>
              <a:t>28</a:t>
            </a:r>
            <a:r>
              <a:rPr lang="zh-CN" altLang="en-US" sz="1400" dirty="0">
                <a:solidFill>
                  <a:srgbClr val="0070C0"/>
                </a:solidFill>
                <a:latin typeface="Huawei Sans" panose="020C0503030203020204" pitchFamily="34" charset="0"/>
                <a:ea typeface="方正兰亭黑简体" panose="02000000000000000000" pitchFamily="2" charset="-122"/>
              </a:rPr>
              <a:t>学时）</a:t>
            </a:r>
            <a:endParaRPr lang="zh-CN" altLang="en-US" sz="1400" dirty="0">
              <a:solidFill>
                <a:srgbClr val="0070C0"/>
              </a:solidFill>
              <a:latin typeface="Huawei Sans" panose="020C0503030203020204" pitchFamily="34" charset="0"/>
              <a:ea typeface="方正兰亭黑简体" panose="02000000000000000000" pitchFamily="2" charset="-122"/>
            </a:endParaRPr>
          </a:p>
        </p:txBody>
      </p:sp>
      <p:sp>
        <p:nvSpPr>
          <p:cNvPr id="7" name="矩形 6"/>
          <p:cNvSpPr/>
          <p:nvPr/>
        </p:nvSpPr>
        <p:spPr>
          <a:xfrm>
            <a:off x="1335669" y="3765923"/>
            <a:ext cx="2354127" cy="915956"/>
          </a:xfrm>
          <a:prstGeom prst="rect">
            <a:avLst/>
          </a:prstGeom>
        </p:spPr>
        <p:txBody>
          <a:bodyPr wrap="square">
            <a:spAutoFit/>
          </a:bodyPr>
          <a:lstStyle/>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openEuler</a:t>
            </a:r>
            <a:r>
              <a:rPr lang="zh-CN" altLang="en-US" sz="1400" dirty="0">
                <a:solidFill>
                  <a:srgbClr val="3C3C3C"/>
                </a:solidFill>
                <a:latin typeface="Huawei Sans" panose="020C0503030203020204" pitchFamily="34" charset="0"/>
                <a:ea typeface="方正兰亭黑简体" panose="02000000000000000000" pitchFamily="2" charset="-122"/>
              </a:rPr>
              <a:t>操作系统介绍</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openEuler</a:t>
            </a:r>
            <a:r>
              <a:rPr lang="zh-CN" altLang="en-US" sz="1400" dirty="0">
                <a:solidFill>
                  <a:srgbClr val="3C3C3C"/>
                </a:solidFill>
                <a:latin typeface="Huawei Sans" panose="020C0503030203020204" pitchFamily="34" charset="0"/>
                <a:ea typeface="方正兰亭黑简体" panose="02000000000000000000" pitchFamily="2" charset="-122"/>
              </a:rPr>
              <a:t>相对于通用</a:t>
            </a:r>
            <a:r>
              <a:rPr lang="en-US" altLang="zh-CN" sz="1400" dirty="0">
                <a:solidFill>
                  <a:srgbClr val="3C3C3C"/>
                </a:solidFill>
                <a:latin typeface="Huawei Sans" panose="020C0503030203020204" pitchFamily="34" charset="0"/>
                <a:ea typeface="方正兰亭黑简体" panose="02000000000000000000" pitchFamily="2" charset="-122"/>
              </a:rPr>
              <a:t>Linux</a:t>
            </a:r>
            <a:r>
              <a:rPr lang="zh-CN" altLang="en-US" sz="1400" dirty="0">
                <a:solidFill>
                  <a:srgbClr val="3C3C3C"/>
                </a:solidFill>
                <a:latin typeface="Huawei Sans" panose="020C0503030203020204" pitchFamily="34" charset="0"/>
                <a:ea typeface="方正兰亭黑简体" panose="02000000000000000000" pitchFamily="2" charset="-122"/>
              </a:rPr>
              <a:t>操作系统的增强</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8" name="矩形 7"/>
          <p:cNvSpPr/>
          <p:nvPr/>
        </p:nvSpPr>
        <p:spPr>
          <a:xfrm>
            <a:off x="4024783" y="3721534"/>
            <a:ext cx="2026078" cy="1198085"/>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课程资料书架</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教辅书籍</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openEuler</a:t>
            </a:r>
            <a:r>
              <a:rPr lang="zh-CN" altLang="en-US" sz="1400" dirty="0">
                <a:solidFill>
                  <a:srgbClr val="3C3C3C"/>
                </a:solidFill>
                <a:latin typeface="Huawei Sans" panose="020C0503030203020204" pitchFamily="34" charset="0"/>
                <a:ea typeface="方正兰亭黑简体" panose="02000000000000000000" pitchFamily="2" charset="-122"/>
              </a:rPr>
              <a:t>开源社区（源码）</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6" name="矩形 25"/>
          <p:cNvSpPr/>
          <p:nvPr/>
        </p:nvSpPr>
        <p:spPr>
          <a:xfrm>
            <a:off x="7058753" y="3810682"/>
            <a:ext cx="2707541" cy="2461260"/>
          </a:xfrm>
          <a:prstGeom prst="rect">
            <a:avLst/>
          </a:prstGeom>
        </p:spPr>
        <p:txBody>
          <a:bodyPr wrap="square">
            <a:noAutofit/>
          </a:bodyPr>
          <a:lstStyle/>
          <a:p>
            <a:pPr marL="285750" indent="-285750">
              <a:buFontTx/>
              <a:buChar char="-"/>
            </a:pPr>
            <a:r>
              <a:rPr lang="zh-CN" altLang="en-US" sz="1400" dirty="0">
                <a:solidFill>
                  <a:srgbClr val="0070C0"/>
                </a:solidFill>
                <a:latin typeface="Huawei Sans" panose="020C0503030203020204" pitchFamily="34" charset="0"/>
                <a:ea typeface="方正兰亭黑简体" panose="02000000000000000000" pitchFamily="2" charset="-122"/>
              </a:rPr>
              <a:t>操作系统安装、实验环境准备（</a:t>
            </a:r>
            <a:r>
              <a:rPr lang="en-US" altLang="zh-CN" sz="1400" dirty="0">
                <a:solidFill>
                  <a:srgbClr val="0070C0"/>
                </a:solidFill>
                <a:latin typeface="Huawei Sans" panose="020C0503030203020204" pitchFamily="34" charset="0"/>
                <a:ea typeface="方正兰亭黑简体" panose="02000000000000000000" pitchFamily="2" charset="-122"/>
              </a:rPr>
              <a:t>1</a:t>
            </a:r>
            <a:r>
              <a:rPr lang="zh-CN" altLang="en-US" sz="1400" dirty="0">
                <a:solidFill>
                  <a:srgbClr val="0070C0"/>
                </a:solidFill>
                <a:latin typeface="Huawei Sans" panose="020C0503030203020204" pitchFamily="34" charset="0"/>
                <a:ea typeface="方正兰亭黑简体" panose="02000000000000000000" pitchFamily="2" charset="-122"/>
              </a:rPr>
              <a:t>学时）</a:t>
            </a:r>
            <a:endParaRPr lang="en-US" altLang="zh-CN" sz="1400" dirty="0">
              <a:solidFill>
                <a:srgbClr val="0070C0"/>
              </a:solidFill>
              <a:latin typeface="Huawei Sans" panose="020C0503030203020204" pitchFamily="34" charset="0"/>
              <a:ea typeface="方正兰亭黑简体" panose="02000000000000000000" pitchFamily="2" charset="-122"/>
            </a:endParaRPr>
          </a:p>
          <a:p>
            <a:pPr marL="285750" indent="-285750">
              <a:buFontTx/>
              <a:buChar char="-"/>
            </a:pPr>
            <a:r>
              <a:rPr lang="en-US" altLang="zh-CN" sz="1400" dirty="0">
                <a:solidFill>
                  <a:srgbClr val="0070C0"/>
                </a:solidFill>
                <a:latin typeface="Huawei Sans" panose="020C0503030203020204" pitchFamily="34" charset="0"/>
                <a:ea typeface="方正兰亭黑简体" panose="02000000000000000000" pitchFamily="2" charset="-122"/>
              </a:rPr>
              <a:t>openEuler</a:t>
            </a:r>
            <a:r>
              <a:rPr lang="zh-CN" altLang="en-US" sz="1400" dirty="0">
                <a:solidFill>
                  <a:srgbClr val="0070C0"/>
                </a:solidFill>
                <a:latin typeface="Huawei Sans" panose="020C0503030203020204" pitchFamily="34" charset="0"/>
                <a:ea typeface="方正兰亭黑简体" panose="02000000000000000000" pitchFamily="2" charset="-122"/>
              </a:rPr>
              <a:t>操作系统的基本操作和使用（</a:t>
            </a:r>
            <a:r>
              <a:rPr lang="en-US" altLang="zh-CN" sz="1400" dirty="0">
                <a:solidFill>
                  <a:srgbClr val="0070C0"/>
                </a:solidFill>
                <a:latin typeface="Huawei Sans" panose="020C0503030203020204" pitchFamily="34" charset="0"/>
                <a:ea typeface="方正兰亭黑简体" panose="02000000000000000000" pitchFamily="2" charset="-122"/>
              </a:rPr>
              <a:t>1</a:t>
            </a:r>
            <a:r>
              <a:rPr lang="zh-CN" altLang="en-US" sz="1400" dirty="0">
                <a:solidFill>
                  <a:srgbClr val="0070C0"/>
                </a:solidFill>
                <a:latin typeface="Huawei Sans" panose="020C0503030203020204" pitchFamily="34" charset="0"/>
                <a:ea typeface="方正兰亭黑简体" panose="02000000000000000000" pitchFamily="2" charset="-122"/>
              </a:rPr>
              <a:t>学时）</a:t>
            </a:r>
            <a:endParaRPr lang="zh-CN" altLang="en-US" sz="1400" dirty="0">
              <a:solidFill>
                <a:srgbClr val="0070C0"/>
              </a:solidFill>
              <a:latin typeface="Huawei Sans" panose="020C0503030203020204" pitchFamily="34" charset="0"/>
              <a:ea typeface="方正兰亭黑简体" panose="02000000000000000000" pitchFamily="2" charset="-122"/>
            </a:endParaRPr>
          </a:p>
          <a:p>
            <a:pPr marL="285750" indent="-285750">
              <a:buFontTx/>
              <a:buChar char="-"/>
            </a:pPr>
            <a:r>
              <a:rPr lang="zh-CN" altLang="en-US" sz="1400" dirty="0">
                <a:solidFill>
                  <a:srgbClr val="0070C0"/>
                </a:solidFill>
                <a:latin typeface="Huawei Sans" panose="020C0503030203020204" pitchFamily="34" charset="0"/>
                <a:ea typeface="方正兰亭黑简体" panose="02000000000000000000" pitchFamily="2" charset="-122"/>
              </a:rPr>
              <a:t>应用编程实验（</a:t>
            </a:r>
            <a:r>
              <a:rPr lang="en-US" altLang="zh-CN" sz="1400" dirty="0">
                <a:solidFill>
                  <a:srgbClr val="0070C0"/>
                </a:solidFill>
                <a:latin typeface="Huawei Sans" panose="020C0503030203020204" pitchFamily="34" charset="0"/>
                <a:ea typeface="方正兰亭黑简体" panose="02000000000000000000" pitchFamily="2" charset="-122"/>
              </a:rPr>
              <a:t>20</a:t>
            </a:r>
            <a:r>
              <a:rPr lang="zh-CN" altLang="en-US" sz="1400" dirty="0">
                <a:solidFill>
                  <a:srgbClr val="0070C0"/>
                </a:solidFill>
                <a:latin typeface="Huawei Sans" panose="020C0503030203020204" pitchFamily="34" charset="0"/>
                <a:ea typeface="方正兰亭黑简体" panose="02000000000000000000" pitchFamily="2" charset="-122"/>
              </a:rPr>
              <a:t>学时）</a:t>
            </a:r>
            <a:endParaRPr lang="zh-CN" altLang="en-US" sz="1400" dirty="0">
              <a:solidFill>
                <a:srgbClr val="0070C0"/>
              </a:solidFill>
              <a:latin typeface="Huawei Sans" panose="020C0503030203020204" pitchFamily="34" charset="0"/>
              <a:ea typeface="方正兰亭黑简体" panose="02000000000000000000" pitchFamily="2" charset="-122"/>
            </a:endParaRPr>
          </a:p>
          <a:p>
            <a:pPr marL="285750" indent="-285750">
              <a:buFontTx/>
              <a:buChar char="-"/>
            </a:pPr>
            <a:r>
              <a:rPr lang="en-US" altLang="zh-CN" sz="1400" dirty="0">
                <a:solidFill>
                  <a:srgbClr val="0070C0"/>
                </a:solidFill>
                <a:latin typeface="Huawei Sans" panose="020C0503030203020204" pitchFamily="34" charset="0"/>
                <a:ea typeface="方正兰亭黑简体" charset="0"/>
              </a:rPr>
              <a:t>openEuler</a:t>
            </a:r>
            <a:r>
              <a:rPr lang="zh-CN" altLang="en-US" sz="1400" dirty="0">
                <a:solidFill>
                  <a:srgbClr val="0070C0"/>
                </a:solidFill>
                <a:latin typeface="Huawei Sans" panose="020C0503030203020204" pitchFamily="34" charset="0"/>
                <a:ea typeface="方正兰亭黑简体" charset="0"/>
              </a:rPr>
              <a:t>开源实践（</a:t>
            </a:r>
            <a:r>
              <a:rPr lang="en-US" altLang="zh-CN" sz="1400" dirty="0">
                <a:solidFill>
                  <a:srgbClr val="0070C0"/>
                </a:solidFill>
                <a:latin typeface="Huawei Sans" panose="020C0503030203020204" pitchFamily="34" charset="0"/>
                <a:ea typeface="方正兰亭黑简体" charset="0"/>
              </a:rPr>
              <a:t>2</a:t>
            </a:r>
            <a:r>
              <a:rPr lang="zh-CN" altLang="en-US" sz="1400" dirty="0">
                <a:solidFill>
                  <a:srgbClr val="0070C0"/>
                </a:solidFill>
                <a:latin typeface="Huawei Sans" panose="020C0503030203020204" pitchFamily="34" charset="0"/>
                <a:ea typeface="方正兰亭黑简体" charset="0"/>
              </a:rPr>
              <a:t>学时））</a:t>
            </a:r>
            <a:endParaRPr lang="en-US" altLang="zh-CN" sz="1400" dirty="0">
              <a:solidFill>
                <a:srgbClr val="0070C0"/>
              </a:solidFill>
              <a:latin typeface="Huawei Sans" panose="020C0503030203020204" pitchFamily="34" charset="0"/>
              <a:ea typeface="方正兰亭黑简体" panose="02000000000000000000" pitchFamily="2" charset="-122"/>
            </a:endParaRPr>
          </a:p>
          <a:p>
            <a:pPr marL="285750" indent="-285750">
              <a:buFontTx/>
              <a:buChar char="-"/>
            </a:pPr>
            <a:r>
              <a:rPr lang="en-US" altLang="zh-CN" sz="1400" dirty="0" err="1">
                <a:solidFill>
                  <a:srgbClr val="0070C0"/>
                </a:solidFill>
                <a:latin typeface="Huawei Sans" panose="020C0503030203020204" pitchFamily="34" charset="0"/>
                <a:ea typeface="方正兰亭黑简体" panose="02000000000000000000" pitchFamily="2" charset="-122"/>
              </a:rPr>
              <a:t>openEuler</a:t>
            </a:r>
            <a:r>
              <a:rPr lang="zh-CN" altLang="en-US" sz="1400" dirty="0">
                <a:solidFill>
                  <a:srgbClr val="0070C0"/>
                </a:solidFill>
                <a:latin typeface="Huawei Sans" panose="020C0503030203020204" pitchFamily="34" charset="0"/>
                <a:ea typeface="方正兰亭黑简体" panose="02000000000000000000" pitchFamily="2" charset="-122"/>
              </a:rPr>
              <a:t>增强特性程实验（</a:t>
            </a:r>
            <a:r>
              <a:rPr lang="en-US" altLang="zh-CN" sz="1400" dirty="0">
                <a:solidFill>
                  <a:srgbClr val="0070C0"/>
                </a:solidFill>
                <a:latin typeface="Huawei Sans" panose="020C0503030203020204" pitchFamily="34" charset="0"/>
                <a:ea typeface="方正兰亭黑简体" panose="02000000000000000000" pitchFamily="2" charset="-122"/>
              </a:rPr>
              <a:t>4</a:t>
            </a:r>
            <a:r>
              <a:rPr lang="zh-CN" altLang="en-US" sz="1400" dirty="0">
                <a:solidFill>
                  <a:srgbClr val="0070C0"/>
                </a:solidFill>
                <a:latin typeface="Huawei Sans" panose="020C0503030203020204" pitchFamily="34" charset="0"/>
                <a:ea typeface="方正兰亭黑简体" panose="02000000000000000000" pitchFamily="2" charset="-122"/>
              </a:rPr>
              <a:t>学时）</a:t>
            </a:r>
            <a:endParaRPr lang="zh-CN" altLang="en-US" sz="1400" dirty="0">
              <a:solidFill>
                <a:srgbClr val="0070C0"/>
              </a:solidFill>
              <a:latin typeface="Huawei Sans" panose="020C0503030203020204" pitchFamily="34" charset="0"/>
              <a:ea typeface="方正兰亭黑简体" panose="02000000000000000000"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8970" y="447468"/>
            <a:ext cx="10732516" cy="485982"/>
          </a:xfrm>
        </p:spPr>
        <p:txBody>
          <a:bodyPr>
            <a:normAutofit/>
          </a:bodyPr>
          <a:lstStyle/>
          <a:p>
            <a:r>
              <a:rPr lang="en-US" altLang="zh-CN" sz="3200" dirty="0">
                <a:solidFill>
                  <a:srgbClr val="C00000"/>
                </a:solidFill>
              </a:rPr>
              <a:t>Linux</a:t>
            </a:r>
            <a:r>
              <a:rPr lang="zh-CN" altLang="en-US" sz="3200" dirty="0">
                <a:solidFill>
                  <a:srgbClr val="C00000"/>
                </a:solidFill>
              </a:rPr>
              <a:t>技术</a:t>
            </a:r>
            <a:r>
              <a:rPr lang="zh-CN" altLang="en-US" dirty="0">
                <a:solidFill>
                  <a:srgbClr val="C00000"/>
                </a:solidFill>
              </a:rPr>
              <a:t>主要知识点</a:t>
            </a:r>
            <a:endParaRPr lang="zh-CN" altLang="en-US" dirty="0"/>
          </a:p>
        </p:txBody>
      </p:sp>
      <p:graphicFrame>
        <p:nvGraphicFramePr>
          <p:cNvPr id="4" name="表格 3"/>
          <p:cNvGraphicFramePr>
            <a:graphicFrameLocks noGrp="1"/>
          </p:cNvGraphicFramePr>
          <p:nvPr/>
        </p:nvGraphicFramePr>
        <p:xfrm>
          <a:off x="509654" y="1213034"/>
          <a:ext cx="9049671" cy="3512134"/>
        </p:xfrm>
        <a:graphic>
          <a:graphicData uri="http://schemas.openxmlformats.org/drawingml/2006/table">
            <a:tbl>
              <a:tblPr>
                <a:tableStyleId>{72833802-FEF1-4C79-8D5D-14CF1EAF98D9}</a:tableStyleId>
              </a:tblPr>
              <a:tblGrid>
                <a:gridCol w="409618"/>
                <a:gridCol w="467670"/>
                <a:gridCol w="2064642"/>
                <a:gridCol w="6107741"/>
              </a:tblGrid>
              <a:tr h="237592">
                <a:tc>
                  <a:txBody>
                    <a:bodyPr/>
                    <a:lstStyle/>
                    <a:p>
                      <a:pPr algn="ctr" fontAlgn="ctr"/>
                      <a:r>
                        <a:rPr lang="zh-CN" altLang="en-US" sz="1400" b="1" i="0" u="none" strike="noStrike" baseline="0" dirty="0">
                          <a:effectLst/>
                          <a:latin typeface="方正兰亭黑简体" panose="02000000000000000000" pitchFamily="2" charset="-122"/>
                          <a:ea typeface="方正兰亭黑简体" panose="02000000000000000000" pitchFamily="2" charset="-122"/>
                        </a:rPr>
                        <a:t>序号</a:t>
                      </a:r>
                      <a:endParaRPr lang="zh-CN" altLang="en-US"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i="0" u="none" strike="noStrike" baseline="0" dirty="0">
                          <a:effectLst/>
                          <a:latin typeface="方正兰亭黑简体" panose="02000000000000000000" pitchFamily="2" charset="-122"/>
                          <a:ea typeface="方正兰亭黑简体" panose="02000000000000000000" pitchFamily="2" charset="-122"/>
                        </a:rPr>
                        <a:t>分类</a:t>
                      </a:r>
                      <a:endParaRPr lang="zh-CN" altLang="en-US"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方正兰亭黑简体" panose="02000000000000000000" pitchFamily="2" charset="-122"/>
                          <a:ea typeface="方正兰亭黑简体" panose="02000000000000000000" pitchFamily="2" charset="-122"/>
                        </a:rPr>
                        <a:t>知识点</a:t>
                      </a:r>
                      <a:endParaRPr lang="zh-CN" altLang="en-US"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方正兰亭黑简体" panose="02000000000000000000" pitchFamily="2" charset="-122"/>
                          <a:ea typeface="方正兰亭黑简体" panose="02000000000000000000" pitchFamily="2" charset="-122"/>
                        </a:rPr>
                        <a:t>参考融入方式</a:t>
                      </a:r>
                      <a:endParaRPr lang="zh-CN" altLang="en-US"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r>
              <a:tr h="394831">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1</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3">
                  <a:txBody>
                    <a:bodyPr/>
                    <a:lstStyle/>
                    <a:p>
                      <a:pPr algn="l" fontAlgn="ct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理论</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概述</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历史发展、定位及简介</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3866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1200" dirty="0" err="1">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开源社区及如何贡献</a:t>
                      </a:r>
                      <a:r>
                        <a:rPr lang="en-US" altLang="zh-CN" sz="1200" dirty="0" err="1">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开源社区介绍</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en-US" altLang="zh-CN" sz="1200" dirty="0" err="1">
                          <a:solidFill>
                            <a:srgbClr val="0070C0"/>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rPr>
                        <a:t>开源社区</a:t>
                      </a:r>
                      <a:r>
                        <a:rPr lang="en-US" altLang="zh-CN" sz="12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rPr>
                        <a:t>如何贡献</a:t>
                      </a:r>
                      <a:r>
                        <a:rPr lang="en-US" altLang="zh-CN" sz="1200" dirty="0" err="1">
                          <a:solidFill>
                            <a:srgbClr val="0070C0"/>
                          </a:solidFill>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rPr>
                        <a:t>开源社区</a:t>
                      </a:r>
                      <a:endParaRPr lang="en-US" sz="12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26278">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3</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开发、运维环境</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vim</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git</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GCC for </a:t>
                      </a: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gdb</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make</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编译器插件框架</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等开发、调试工具介绍</a:t>
                      </a: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29244">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4</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rowSpan="5">
                  <a:txBody>
                    <a:bodyPr/>
                    <a:lstStyle/>
                    <a:p>
                      <a:pPr algn="l" fontAlgn="ct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实验</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操作系统安装、实验环境准备</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操作系统的安装（或鲲鹏云服务器实验环境的创建）、</a:t>
                      </a: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操作系统环境的准备。</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84758">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5</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操作系统的基本操作和使用</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操作系统命令行操作</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35205">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6</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应用编程实验</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下开发调试工具</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 shell</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编程</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程序库</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进程</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线程</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进程间通信</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文件系统应用</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网络应用</a:t>
                      </a:r>
                      <a:endPar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23777">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7</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err="1">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开源实践</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手把手教你提交第一个</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PR</a:t>
                      </a:r>
                      <a:endPar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41789">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8</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vMerge="1">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增强特性实验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使用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iSula</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生态链进行容器镜像构建和运行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智能调优（</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A-Tune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GCC for </a:t>
                      </a:r>
                      <a:r>
                        <a:rPr lang="en-US" altLang="zh-CN" sz="1200" b="0" i="0" u="none" strike="noStrike" kern="1200" baseline="0" dirty="0" err="1">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openEuler</a:t>
                      </a:r>
                      <a:r>
                        <a:rPr lang="zh-CN" altLang="en-US"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编译器</a:t>
                      </a:r>
                      <a:r>
                        <a:rPr lang="en-US" altLang="zh-CN"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rPr>
                        <a:t>等等。</a:t>
                      </a:r>
                      <a:endParaRPr lang="zh-CN" altLang="en-US" sz="1200" b="0" i="0" u="none" strike="noStrike" kern="1200" baseline="0" dirty="0">
                        <a:solidFill>
                          <a:srgbClr val="0070C0"/>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72000" marR="36000"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r>
            </a:tbl>
          </a:graphicData>
        </a:graphic>
      </p:graphicFrame>
      <p:sp>
        <p:nvSpPr>
          <p:cNvPr id="5" name="文本框 4"/>
          <p:cNvSpPr txBox="1"/>
          <p:nvPr/>
        </p:nvSpPr>
        <p:spPr>
          <a:xfrm>
            <a:off x="509654" y="5571272"/>
            <a:ext cx="7041503" cy="184150"/>
          </a:xfrm>
          <a:prstGeom prst="rect">
            <a:avLst/>
          </a:prstGeom>
          <a:noFill/>
        </p:spPr>
        <p:txBody>
          <a:bodyPr wrap="square" lIns="0" tIns="0" rIns="0" bIns="0" rtlCol="0">
            <a:spAutoFit/>
          </a:bodyPr>
          <a:lstStyle/>
          <a:p>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说明：以上</a:t>
            </a:r>
            <a:r>
              <a:rPr kumimoji="1" lang="zh-CN" altLang="en-US" sz="12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rPr>
              <a:t>蓝色</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字体内容需要参考</a:t>
            </a:r>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2024</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年新发布课程包。</a:t>
            </a:r>
            <a:endPar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11678" y="1139807"/>
          <a:ext cx="9853568" cy="3571255"/>
        </p:xfrm>
        <a:graphic>
          <a:graphicData uri="http://schemas.openxmlformats.org/drawingml/2006/table">
            <a:tbl>
              <a:tblPr>
                <a:tableStyleId>{72833802-FEF1-4C79-8D5D-14CF1EAF98D9}</a:tableStyleId>
              </a:tblPr>
              <a:tblGrid>
                <a:gridCol w="2053552"/>
                <a:gridCol w="2356574"/>
                <a:gridCol w="4535179"/>
                <a:gridCol w="908263"/>
              </a:tblGrid>
              <a:tr h="29205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dirty="0">
                          <a:solidFill>
                            <a:schemeClr val="tx1"/>
                          </a:solidFill>
                          <a:effectLst/>
                          <a:latin typeface="Huawei Sans" panose="020C0503030203020204" pitchFamily="34" charset="0"/>
                          <a:ea typeface="方正兰亭黑简体" panose="02000000000000000000" pitchFamily="2" charset="-122"/>
                          <a:cs typeface="+mn-cs"/>
                        </a:rPr>
                        <a:t>实验名称</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Huawei Sans" panose="020C0503030203020204" pitchFamily="34" charset="0"/>
                          <a:ea typeface="方正兰亭黑简体" panose="02000000000000000000" pitchFamily="2" charset="-122"/>
                        </a:rPr>
                        <a:t>植入方式</a:t>
                      </a:r>
                      <a:endParaRPr lang="zh-CN" altLang="en-US" sz="1400" b="1" i="0" u="none" strike="noStrike" baseline="0" dirty="0">
                        <a:effectLst/>
                        <a:latin typeface="Huawei Sans" panose="020C0503030203020204" pitchFamily="34" charset="0"/>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rtl="0" fontAlgn="ctr"/>
                      <a:r>
                        <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rPr>
                        <a:t>预估学时</a:t>
                      </a:r>
                      <a:endPar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r>
              <a:tr h="448493">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实验一：</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下开发调试工具</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环境下应用程序的开发和调试技术</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操作系统下进行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GCC for </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gdb</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make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vim</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git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相关实验。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6</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0395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shell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编程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shell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编程基础</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操作系统下进行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shell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编程实验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62078">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实验三：程序库</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程序库基础	</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操作系统下进行静态</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动态库的制作和加载等</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92762">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实验四：进程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进行的创建及使用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操作系统下进行父子进程的创建、交互等操作</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05037">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实验五：线程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线程的创建及使用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操作系统下进行线程的创建、执行、取消以及线程间交互、通过信号量互斥量同步等</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97305">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实验六：进程间通信</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进程间通信</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操作系统下通过共享内存、信号量、管道、消息队列等进行进程间通信等</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0158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实验七：文件系统应用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文件编程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操作系统下通过文件操作设计并实现一个信息管理管理系统，等</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实验八：网络应用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网络编程基础</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操作系统下进行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TCP/UDP</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协议网络套接字编程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r>
            </a:tbl>
          </a:graphicData>
        </a:graphic>
      </p:graphicFrame>
      <p:sp>
        <p:nvSpPr>
          <p:cNvPr id="2" name="标题 1"/>
          <p:cNvSpPr>
            <a:spLocks noGrp="1"/>
          </p:cNvSpPr>
          <p:nvPr>
            <p:ph type="title"/>
          </p:nvPr>
        </p:nvSpPr>
        <p:spPr>
          <a:xfrm>
            <a:off x="484640" y="447468"/>
            <a:ext cx="10732516" cy="485982"/>
          </a:xfrm>
        </p:spPr>
        <p:txBody>
          <a:bodyPr>
            <a:normAutofit/>
          </a:bodyPr>
          <a:lstStyle/>
          <a:p>
            <a:r>
              <a:rPr lang="en-US" altLang="zh-CN" sz="2600" b="1" dirty="0" err="1">
                <a:solidFill>
                  <a:srgbClr val="C00000"/>
                </a:solidFill>
              </a:rPr>
              <a:t>openEuler</a:t>
            </a:r>
            <a:r>
              <a:rPr lang="zh-CN" altLang="en-US" sz="2600" b="1" dirty="0">
                <a:solidFill>
                  <a:srgbClr val="C00000"/>
                </a:solidFill>
              </a:rPr>
              <a:t>应用编程实验</a:t>
            </a:r>
            <a:endParaRPr lang="zh-CN" altLang="en-US" sz="2600" b="1" dirty="0">
              <a:solidFill>
                <a:srgbClr val="C0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11678" y="1139807"/>
          <a:ext cx="9853568" cy="760095"/>
        </p:xfrm>
        <a:graphic>
          <a:graphicData uri="http://schemas.openxmlformats.org/drawingml/2006/table">
            <a:tbl>
              <a:tblPr>
                <a:tableStyleId>{72833802-FEF1-4C79-8D5D-14CF1EAF98D9}</a:tableStyleId>
              </a:tblPr>
              <a:tblGrid>
                <a:gridCol w="2053552"/>
                <a:gridCol w="2356574"/>
                <a:gridCol w="4535179"/>
                <a:gridCol w="908263"/>
              </a:tblGrid>
              <a:tr h="29205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dirty="0">
                          <a:solidFill>
                            <a:schemeClr val="tx1"/>
                          </a:solidFill>
                          <a:effectLst/>
                          <a:latin typeface="Huawei Sans" panose="020C0503030203020204" pitchFamily="34" charset="0"/>
                          <a:ea typeface="方正兰亭黑简体" panose="02000000000000000000" pitchFamily="2" charset="-122"/>
                          <a:cs typeface="+mn-cs"/>
                        </a:rPr>
                        <a:t>实验名称</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Huawei Sans" panose="020C0503030203020204" pitchFamily="34" charset="0"/>
                          <a:ea typeface="方正兰亭黑简体" panose="02000000000000000000" pitchFamily="2" charset="-122"/>
                        </a:rPr>
                        <a:t>植入方式</a:t>
                      </a:r>
                      <a:endParaRPr lang="zh-CN" altLang="en-US" sz="1400" b="1" i="0" u="none" strike="noStrike" baseline="0" dirty="0">
                        <a:effectLst/>
                        <a:latin typeface="Huawei Sans" panose="020C0503030203020204" pitchFamily="34" charset="0"/>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rtl="0" fontAlgn="ctr"/>
                      <a:r>
                        <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rPr>
                        <a:t>预估学时</a:t>
                      </a:r>
                      <a:endPar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实验一：手把手教你提交第一个</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PR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Pull Request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贡献</a:t>
                      </a:r>
                      <a:r>
                        <a:rPr lang="en-US" altLang="zh-CN" sz="1200" b="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开源社区方法、提交</a:t>
                      </a:r>
                      <a:r>
                        <a:rPr lang="en-US" altLang="zh-CN" sz="1200" b="0" dirty="0">
                          <a:solidFill>
                            <a:schemeClr val="tx1"/>
                          </a:solidFill>
                          <a:effectLst/>
                          <a:latin typeface="Huawei Sans" panose="020C0503030203020204" pitchFamily="34" charset="0"/>
                          <a:ea typeface="方正兰亭黑简体" panose="02000000000000000000" pitchFamily="2" charset="-122"/>
                          <a:cs typeface="+mn-cs"/>
                        </a:rPr>
                        <a:t>PR</a:t>
                      </a: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方法</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通过在</a:t>
                      </a:r>
                      <a:r>
                        <a:rPr lang="en-US" altLang="zh-CN" sz="1200" b="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社区提交第一个</a:t>
                      </a:r>
                      <a:r>
                        <a:rPr lang="en-US" altLang="zh-CN" sz="1200" b="0" dirty="0">
                          <a:solidFill>
                            <a:schemeClr val="tx1"/>
                          </a:solidFill>
                          <a:effectLst/>
                          <a:latin typeface="Huawei Sans" panose="020C0503030203020204" pitchFamily="34" charset="0"/>
                          <a:ea typeface="方正兰亭黑简体" panose="02000000000000000000" pitchFamily="2" charset="-122"/>
                          <a:cs typeface="+mn-cs"/>
                        </a:rPr>
                        <a:t>PR</a:t>
                      </a:r>
                      <a:r>
                        <a:rPr lang="zh-CN" altLang="en-US" sz="1200" b="0" dirty="0">
                          <a:solidFill>
                            <a:schemeClr val="tx1"/>
                          </a:solidFill>
                          <a:effectLst/>
                          <a:latin typeface="Huawei Sans" panose="020C0503030203020204" pitchFamily="34" charset="0"/>
                          <a:ea typeface="方正兰亭黑简体" panose="02000000000000000000" pitchFamily="2" charset="-122"/>
                          <a:cs typeface="+mn-cs"/>
                        </a:rPr>
                        <a:t>学习开源开发流程和了解如何贡献开源社区</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r>
            </a:tbl>
          </a:graphicData>
        </a:graphic>
      </p:graphicFrame>
      <p:sp>
        <p:nvSpPr>
          <p:cNvPr id="2" name="标题 1"/>
          <p:cNvSpPr>
            <a:spLocks noGrp="1"/>
          </p:cNvSpPr>
          <p:nvPr>
            <p:ph type="title"/>
          </p:nvPr>
        </p:nvSpPr>
        <p:spPr>
          <a:xfrm>
            <a:off x="484640" y="447468"/>
            <a:ext cx="10732516" cy="485982"/>
          </a:xfrm>
        </p:spPr>
        <p:txBody>
          <a:bodyPr>
            <a:normAutofit/>
          </a:bodyPr>
          <a:lstStyle/>
          <a:p>
            <a:r>
              <a:rPr lang="en-US" altLang="zh-CN" sz="2600" b="1" dirty="0" err="1">
                <a:solidFill>
                  <a:srgbClr val="C00000"/>
                </a:solidFill>
              </a:rPr>
              <a:t>openEuler</a:t>
            </a:r>
            <a:r>
              <a:rPr sz="2600" b="1" dirty="0" err="1">
                <a:solidFill>
                  <a:srgbClr val="C00000"/>
                </a:solidFill>
              </a:rPr>
              <a:t>开源实践</a:t>
            </a:r>
            <a:endParaRPr lang="zh-CN" altLang="en-US" sz="2600" b="1" dirty="0">
              <a:solidFill>
                <a:srgbClr val="C0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11678" y="1360736"/>
          <a:ext cx="9608826" cy="1308690"/>
        </p:xfrm>
        <a:graphic>
          <a:graphicData uri="http://schemas.openxmlformats.org/drawingml/2006/table">
            <a:tbl>
              <a:tblPr>
                <a:tableStyleId>{72833802-FEF1-4C79-8D5D-14CF1EAF98D9}</a:tableStyleId>
              </a:tblPr>
              <a:tblGrid>
                <a:gridCol w="2557513"/>
                <a:gridCol w="2466304"/>
                <a:gridCol w="3676746"/>
                <a:gridCol w="908263"/>
              </a:tblGrid>
              <a:tr h="29205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dirty="0">
                          <a:solidFill>
                            <a:schemeClr val="tx1"/>
                          </a:solidFill>
                          <a:effectLst/>
                          <a:latin typeface="Huawei Sans" panose="020C0503030203020204" pitchFamily="34" charset="0"/>
                          <a:ea typeface="方正兰亭黑简体" panose="02000000000000000000" pitchFamily="2" charset="-122"/>
                          <a:cs typeface="+mn-cs"/>
                        </a:rPr>
                        <a:t>实验名称</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Huawei Sans" panose="020C0503030203020204" pitchFamily="34" charset="0"/>
                          <a:ea typeface="方正兰亭黑简体" panose="02000000000000000000" pitchFamily="2" charset="-122"/>
                        </a:rPr>
                        <a:t>植入方式</a:t>
                      </a:r>
                      <a:endParaRPr lang="zh-CN" altLang="en-US" sz="1400" b="1" i="0" u="none" strike="noStrike" baseline="0" dirty="0">
                        <a:effectLst/>
                        <a:latin typeface="Huawei Sans" panose="020C0503030203020204" pitchFamily="34" charset="0"/>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rtl="0" fontAlgn="ctr"/>
                      <a:r>
                        <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rPr>
                        <a:t>预估学时</a:t>
                      </a:r>
                      <a:endPar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r>
              <a:tr h="448493">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实验一：轻量级容器引擎</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iSulad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isulad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容器引擎和</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isula</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-build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容器镜像构建工具的使用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操作系统下通过</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isulad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容器引擎和</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isula</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-build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容器镜像构建工具进行容器与镜像生命周期管理的基本操作。</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实验二：智能调优引擎</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A-Tune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智能调优引擎</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A-Tune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的安装和基本操作</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操作系统中安装智能调优殷勤</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atuned</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并进行负载类型识别及自动优化和离线业务自调优操作。</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r>
            </a:tbl>
          </a:graphicData>
        </a:graphic>
      </p:graphicFrame>
      <p:sp>
        <p:nvSpPr>
          <p:cNvPr id="2" name="标题 1"/>
          <p:cNvSpPr>
            <a:spLocks noGrp="1"/>
          </p:cNvSpPr>
          <p:nvPr>
            <p:ph type="title"/>
          </p:nvPr>
        </p:nvSpPr>
        <p:spPr>
          <a:xfrm>
            <a:off x="484640" y="447468"/>
            <a:ext cx="10732516" cy="485982"/>
          </a:xfrm>
        </p:spPr>
        <p:txBody>
          <a:bodyPr>
            <a:normAutofit/>
          </a:bodyPr>
          <a:lstStyle/>
          <a:p>
            <a:r>
              <a:rPr lang="en-US" altLang="zh-CN" sz="2600" b="1" dirty="0" err="1">
                <a:solidFill>
                  <a:srgbClr val="C00000"/>
                </a:solidFill>
              </a:rPr>
              <a:t>openEuler</a:t>
            </a:r>
            <a:r>
              <a:rPr lang="zh-CN" altLang="en-US" sz="2600" b="1" dirty="0">
                <a:solidFill>
                  <a:srgbClr val="C00000"/>
                </a:solidFill>
              </a:rPr>
              <a:t>增强特性实验</a:t>
            </a:r>
            <a:endParaRPr lang="zh-CN" altLang="en-US" sz="2600" b="1" dirty="0">
              <a:solidFill>
                <a:srgbClr val="C0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600" b="1" dirty="0" err="1">
                <a:solidFill>
                  <a:srgbClr val="C00000"/>
                </a:solidFill>
              </a:rPr>
              <a:t>openGauss</a:t>
            </a:r>
            <a:r>
              <a:rPr lang="zh-CN" altLang="en-US" sz="2600" b="1" dirty="0">
                <a:solidFill>
                  <a:srgbClr val="C00000"/>
                </a:solidFill>
              </a:rPr>
              <a:t>数据库课程包介绍</a:t>
            </a:r>
            <a:endParaRPr lang="zh-CN" altLang="en-US" sz="2600" b="1" dirty="0">
              <a:solidFill>
                <a:srgbClr val="C00000"/>
              </a:solidFill>
            </a:endParaRPr>
          </a:p>
        </p:txBody>
      </p:sp>
      <p:sp>
        <p:nvSpPr>
          <p:cNvPr id="5" name="矩形 4"/>
          <p:cNvSpPr/>
          <p:nvPr/>
        </p:nvSpPr>
        <p:spPr>
          <a:xfrm>
            <a:off x="835431" y="1310216"/>
            <a:ext cx="9971212" cy="923330"/>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rPr>
              <a:t>目标对象</a:t>
            </a:r>
            <a:r>
              <a:rPr lang="zh-CN" altLang="en-US" dirty="0">
                <a:solidFill>
                  <a:srgbClr val="3C3C3C"/>
                </a:solidFill>
                <a:latin typeface="Huawei Sans" panose="020C0503030203020204" pitchFamily="34" charset="0"/>
                <a:ea typeface="方正兰亭黑简体" panose="02000000000000000000" pitchFamily="2" charset="-122"/>
              </a:rPr>
              <a:t>：</a:t>
            </a:r>
            <a:r>
              <a:rPr lang="zh-CN" altLang="en-US" dirty="0">
                <a:latin typeface="Huawei Sans" panose="020C0503030203020204" pitchFamily="34" charset="0"/>
                <a:ea typeface="方正兰亭黑简体" panose="02000000000000000000" pitchFamily="2" charset="-122"/>
              </a:rPr>
              <a:t>针对高校的</a:t>
            </a:r>
            <a:r>
              <a:rPr lang="en-US" altLang="zh-CN" dirty="0">
                <a:latin typeface="Huawei Sans" panose="020C0503030203020204" pitchFamily="34" charset="0"/>
                <a:ea typeface="方正兰亭黑简体" panose="02000000000000000000" pitchFamily="2" charset="-122"/>
              </a:rPr>
              <a:t>《</a:t>
            </a:r>
            <a:r>
              <a:rPr lang="zh-CN" altLang="en-US" dirty="0">
                <a:latin typeface="Huawei Sans" panose="020C0503030203020204" pitchFamily="34" charset="0"/>
                <a:ea typeface="方正兰亭黑简体" panose="02000000000000000000" pitchFamily="2" charset="-122"/>
              </a:rPr>
              <a:t>数据库</a:t>
            </a:r>
            <a:r>
              <a:rPr lang="en-US" altLang="zh-CN" dirty="0">
                <a:latin typeface="Huawei Sans" panose="020C0503030203020204" pitchFamily="34" charset="0"/>
                <a:ea typeface="方正兰亭黑简体" panose="02000000000000000000" pitchFamily="2" charset="-122"/>
              </a:rPr>
              <a:t>》</a:t>
            </a:r>
            <a:r>
              <a:rPr lang="zh-CN" altLang="en-US" dirty="0">
                <a:latin typeface="Huawei Sans" panose="020C0503030203020204" pitchFamily="34" charset="0"/>
                <a:ea typeface="方正兰亭黑简体" panose="02000000000000000000" pitchFamily="2" charset="-122"/>
              </a:rPr>
              <a:t>课程，华为分析了多所院校的相关课程内容后，结合现有教材和资料，提供了一套完整的课程资料，帮助学生以</a:t>
            </a:r>
            <a:r>
              <a:rPr lang="en-US" altLang="zh-CN" dirty="0">
                <a:latin typeface="Huawei Sans" panose="020C0503030203020204" pitchFamily="34" charset="0"/>
                <a:ea typeface="方正兰亭黑简体" panose="02000000000000000000" pitchFamily="2" charset="-122"/>
              </a:rPr>
              <a:t>openGauss</a:t>
            </a:r>
            <a:r>
              <a:rPr lang="zh-CN" altLang="en-US" dirty="0">
                <a:latin typeface="Huawei Sans" panose="020C0503030203020204" pitchFamily="34" charset="0"/>
                <a:ea typeface="方正兰亭黑简体" panose="02000000000000000000" pitchFamily="2" charset="-122"/>
              </a:rPr>
              <a:t>为例掌握数据库的知识和实践能力，以及</a:t>
            </a:r>
            <a:r>
              <a:rPr lang="en-US" altLang="zh-CN" dirty="0">
                <a:latin typeface="Huawei Sans" panose="020C0503030203020204" pitchFamily="34" charset="0"/>
                <a:ea typeface="方正兰亭黑简体" panose="02000000000000000000" pitchFamily="2" charset="-122"/>
              </a:rPr>
              <a:t>openGauss</a:t>
            </a:r>
            <a:r>
              <a:rPr lang="zh-CN" altLang="en-US" dirty="0">
                <a:latin typeface="Huawei Sans" panose="020C0503030203020204" pitchFamily="34" charset="0"/>
                <a:ea typeface="方正兰亭黑简体" panose="02000000000000000000" pitchFamily="2" charset="-122"/>
              </a:rPr>
              <a:t>的特性</a:t>
            </a:r>
            <a:endParaRPr lang="zh-CN" altLang="en-US" dirty="0">
              <a:solidFill>
                <a:srgbClr val="3C3C3C"/>
              </a:solidFill>
              <a:latin typeface="Huawei Sans" panose="020C0503030203020204" pitchFamily="34" charset="0"/>
              <a:ea typeface="方正兰亭黑简体" panose="02000000000000000000" pitchFamily="2" charset="-122"/>
            </a:endParaRPr>
          </a:p>
        </p:txBody>
      </p:sp>
      <p:grpSp>
        <p:nvGrpSpPr>
          <p:cNvPr id="9" name="组合 8"/>
          <p:cNvGrpSpPr/>
          <p:nvPr/>
        </p:nvGrpSpPr>
        <p:grpSpPr>
          <a:xfrm>
            <a:off x="1489085" y="2420368"/>
            <a:ext cx="9218590" cy="3427023"/>
            <a:chOff x="1302721" y="2412417"/>
            <a:chExt cx="9218590" cy="3427023"/>
          </a:xfrm>
        </p:grpSpPr>
        <p:sp>
          <p:nvSpPr>
            <p:cNvPr id="20" name="长方形"/>
            <p:cNvSpPr/>
            <p:nvPr/>
          </p:nvSpPr>
          <p:spPr>
            <a:xfrm>
              <a:off x="4769525" y="2412417"/>
              <a:ext cx="2160000"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rPr>
                <a:t>鲲鹏</a:t>
              </a:r>
              <a:r>
                <a:rPr lang="en-US" altLang="zh-CN" sz="2000" dirty="0">
                  <a:solidFill>
                    <a:srgbClr val="191919"/>
                  </a:solidFill>
                  <a:latin typeface="Huawei Sans" panose="020C0503030203020204" pitchFamily="34" charset="0"/>
                  <a:ea typeface="方正兰亭黑简体" panose="02000000000000000000" pitchFamily="2" charset="-122"/>
                </a:rPr>
                <a:t>openGauss</a:t>
              </a:r>
              <a:endParaRPr lang="en-US" altLang="zh-CN" sz="2000" dirty="0">
                <a:solidFill>
                  <a:srgbClr val="191919"/>
                </a:solidFill>
                <a:latin typeface="Huawei Sans" panose="020C0503030203020204" pitchFamily="34" charset="0"/>
                <a:ea typeface="方正兰亭黑简体" panose="02000000000000000000" pitchFamily="2" charset="-122"/>
              </a:endParaRPr>
            </a:p>
            <a:p>
              <a:pPr algn="ctr"/>
              <a:r>
                <a:rPr sz="2000" dirty="0">
                  <a:solidFill>
                    <a:srgbClr val="191919"/>
                  </a:solidFill>
                  <a:latin typeface="Huawei Sans" panose="020C0503030203020204" pitchFamily="34" charset="0"/>
                  <a:ea typeface="方正兰亭黑简体" panose="02000000000000000000" pitchFamily="2" charset="-122"/>
                </a:rPr>
                <a:t>课程包</a:t>
              </a:r>
              <a:endParaRPr sz="2000" dirty="0">
                <a:solidFill>
                  <a:srgbClr val="191919"/>
                </a:solidFill>
                <a:latin typeface="Huawei Sans" panose="020C0503030203020204" pitchFamily="34" charset="0"/>
                <a:ea typeface="方正兰亭黑简体" panose="02000000000000000000" pitchFamily="2" charset="-122"/>
              </a:endParaRPr>
            </a:p>
          </p:txBody>
        </p:sp>
        <p:sp>
          <p:nvSpPr>
            <p:cNvPr id="21" name="长方形"/>
            <p:cNvSpPr/>
            <p:nvPr/>
          </p:nvSpPr>
          <p:spPr>
            <a:xfrm>
              <a:off x="1304845" y="3437537"/>
              <a:ext cx="2271186"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理论课件</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13</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2" name="长方形"/>
            <p:cNvSpPr/>
            <p:nvPr/>
          </p:nvSpPr>
          <p:spPr>
            <a:xfrm>
              <a:off x="4002215"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参考资料</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3" name="长方形"/>
            <p:cNvSpPr/>
            <p:nvPr/>
          </p:nvSpPr>
          <p:spPr>
            <a:xfrm>
              <a:off x="6315760"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rPr>
                <a:t>实验</a:t>
              </a:r>
              <a:r>
                <a:rPr lang="en-US" altLang="zh-CN" sz="1400" dirty="0">
                  <a:solidFill>
                    <a:srgbClr val="191919"/>
                  </a:solidFill>
                  <a:latin typeface="Huawei Sans" panose="020C0503030203020204" pitchFamily="34" charset="0"/>
                  <a:ea typeface="方正兰亭黑简体" panose="02000000000000000000" pitchFamily="2" charset="-122"/>
                </a:rPr>
                <a:t>+</a:t>
              </a:r>
              <a:r>
                <a:rPr lang="zh-CN" altLang="en-US" sz="1400" dirty="0">
                  <a:solidFill>
                    <a:srgbClr val="191919"/>
                  </a:solidFill>
                  <a:latin typeface="Huawei Sans" panose="020C0503030203020204" pitchFamily="34" charset="0"/>
                  <a:ea typeface="方正兰亭黑简体" panose="02000000000000000000" pitchFamily="2" charset="-122"/>
                </a:rPr>
                <a:t>理论试题</a:t>
              </a:r>
              <a:endParaRPr lang="en-US" altLang="zh-CN"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32</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lang="en-US" altLang="zh-CN" sz="1400" dirty="0">
                <a:solidFill>
                  <a:srgbClr val="191919"/>
                </a:solidFill>
                <a:latin typeface="Huawei Sans" panose="020C0503030203020204" pitchFamily="34" charset="0"/>
                <a:ea typeface="方正兰亭黑简体" panose="02000000000000000000" pitchFamily="2" charset="-122"/>
              </a:endParaRPr>
            </a:p>
          </p:txBody>
        </p:sp>
        <p:sp>
          <p:nvSpPr>
            <p:cNvPr id="24" name="长方形"/>
            <p:cNvSpPr/>
            <p:nvPr/>
          </p:nvSpPr>
          <p:spPr>
            <a:xfrm>
              <a:off x="8630854"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err="1">
                  <a:solidFill>
                    <a:srgbClr val="191919"/>
                  </a:solidFill>
                  <a:latin typeface="Huawei Sans" panose="020C0503030203020204" pitchFamily="34" charset="0"/>
                  <a:ea typeface="方正兰亭黑简体" panose="02000000000000000000" pitchFamily="2" charset="-122"/>
                </a:rPr>
                <a:t>认证课程</a:t>
              </a:r>
              <a:r>
                <a:rPr lang="zh-CN" altLang="en-US" sz="1400" dirty="0">
                  <a:solidFill>
                    <a:srgbClr val="191919"/>
                  </a:solidFill>
                  <a:latin typeface="Huawei Sans" panose="020C0503030203020204" pitchFamily="34" charset="0"/>
                  <a:ea typeface="方正兰亭黑简体" panose="02000000000000000000" pitchFamily="2" charset="-122"/>
                </a:rPr>
                <a:t>介绍</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32</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7" name="矩形 6"/>
            <p:cNvSpPr/>
            <p:nvPr/>
          </p:nvSpPr>
          <p:spPr>
            <a:xfrm>
              <a:off x="1302721" y="3968094"/>
              <a:ext cx="2343443" cy="1871346"/>
            </a:xfrm>
            <a:prstGeom prst="rect">
              <a:avLst/>
            </a:prstGeom>
          </p:spPr>
          <p:txBody>
            <a:bodyPr wrap="square">
              <a:spAutoFit/>
            </a:bodyPr>
            <a:lstStyle/>
            <a:p>
              <a:pPr marL="285750" indent="-285750">
                <a:lnSpc>
                  <a:spcPts val="20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openGauss</a:t>
              </a:r>
              <a:r>
                <a:rPr lang="zh-CN" altLang="en-US" sz="1400" dirty="0">
                  <a:solidFill>
                    <a:srgbClr val="3C3C3C"/>
                  </a:solidFill>
                  <a:latin typeface="Huawei Sans" panose="020C0503030203020204" pitchFamily="34" charset="0"/>
                  <a:ea typeface="方正兰亭黑简体" panose="02000000000000000000" pitchFamily="2" charset="-122"/>
                </a:rPr>
                <a:t>概述</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客户端工具</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管理维护</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日志管理</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备份恢复</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数据安全</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0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内核二次开发</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8" name="矩形 7"/>
            <p:cNvSpPr/>
            <p:nvPr/>
          </p:nvSpPr>
          <p:spPr>
            <a:xfrm>
              <a:off x="3983908" y="3965172"/>
              <a:ext cx="2062694" cy="937260"/>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教辅书籍</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openGauss</a:t>
              </a:r>
              <a:r>
                <a:rPr lang="zh-CN" altLang="en-US" sz="1400" dirty="0">
                  <a:solidFill>
                    <a:srgbClr val="3C3C3C"/>
                  </a:solidFill>
                  <a:latin typeface="Huawei Sans" panose="020C0503030203020204" pitchFamily="34" charset="0"/>
                  <a:ea typeface="方正兰亭黑简体" panose="02000000000000000000" pitchFamily="2" charset="-122"/>
                </a:rPr>
                <a:t>官方手册</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5" name="矩形 24"/>
            <p:cNvSpPr/>
            <p:nvPr/>
          </p:nvSpPr>
          <p:spPr>
            <a:xfrm>
              <a:off x="6314213" y="3965172"/>
              <a:ext cx="1892004" cy="1220847"/>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数据库原理实验（</a:t>
              </a:r>
              <a:r>
                <a:rPr lang="en-US" altLang="zh-CN" sz="1400" dirty="0">
                  <a:solidFill>
                    <a:srgbClr val="3C3C3C"/>
                  </a:solidFill>
                  <a:latin typeface="Huawei Sans" panose="020C0503030203020204" pitchFamily="34" charset="0"/>
                  <a:ea typeface="方正兰亭黑简体" panose="02000000000000000000" pitchFamily="2" charset="-122"/>
                </a:rPr>
                <a:t>32</a:t>
              </a:r>
              <a:r>
                <a:rPr lang="zh-CN" altLang="en-US" sz="1400" dirty="0">
                  <a:solidFill>
                    <a:srgbClr val="3C3C3C"/>
                  </a:solidFill>
                  <a:latin typeface="Huawei Sans" panose="020C0503030203020204" pitchFamily="34" charset="0"/>
                  <a:ea typeface="方正兰亭黑简体" panose="02000000000000000000" pitchFamily="2" charset="-122"/>
                </a:rPr>
                <a:t>学时）</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大作业</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试题</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6" name="矩形 25"/>
            <p:cNvSpPr/>
            <p:nvPr/>
          </p:nvSpPr>
          <p:spPr>
            <a:xfrm>
              <a:off x="8629306" y="4004854"/>
              <a:ext cx="1890457" cy="348237"/>
            </a:xfrm>
            <a:prstGeom prst="rect">
              <a:avLst/>
            </a:prstGeom>
          </p:spPr>
          <p:txBody>
            <a:bodyPr wrap="square">
              <a:spAutoFit/>
            </a:bodyPr>
            <a:lstStyle/>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HCIA-openGauss</a:t>
              </a:r>
              <a:endParaRPr lang="en-US" altLang="zh-CN" sz="1400" dirty="0">
                <a:solidFill>
                  <a:srgbClr val="3C3C3C"/>
                </a:solidFill>
                <a:latin typeface="Huawei Sans" panose="020C0503030203020204" pitchFamily="34" charset="0"/>
                <a:ea typeface="方正兰亭黑简体" panose="02000000000000000000" pitchFamily="2" charset="-122"/>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8970" y="447468"/>
            <a:ext cx="10732516" cy="485982"/>
          </a:xfrm>
        </p:spPr>
        <p:txBody>
          <a:bodyPr>
            <a:normAutofit/>
          </a:bodyPr>
          <a:lstStyle/>
          <a:p>
            <a:r>
              <a:rPr lang="zh-CN" altLang="en-US" sz="2600" b="1" dirty="0">
                <a:solidFill>
                  <a:srgbClr val="C00000"/>
                </a:solidFill>
              </a:rPr>
              <a:t>数据库课程包知识点总览</a:t>
            </a:r>
            <a:endParaRPr lang="zh-CN" altLang="en-US" sz="2600" b="1" dirty="0">
              <a:solidFill>
                <a:srgbClr val="C00000"/>
              </a:solidFill>
            </a:endParaRPr>
          </a:p>
        </p:txBody>
      </p:sp>
      <p:graphicFrame>
        <p:nvGraphicFramePr>
          <p:cNvPr id="4" name="表格 3"/>
          <p:cNvGraphicFramePr>
            <a:graphicFrameLocks noGrp="1"/>
          </p:cNvGraphicFramePr>
          <p:nvPr/>
        </p:nvGraphicFramePr>
        <p:xfrm>
          <a:off x="478970" y="996376"/>
          <a:ext cx="10579746" cy="4471817"/>
        </p:xfrm>
        <a:graphic>
          <a:graphicData uri="http://schemas.openxmlformats.org/drawingml/2006/table">
            <a:tbl>
              <a:tblPr>
                <a:tableStyleId>{5C22544A-7EE6-4342-B048-85BDC9FD1C3A}</a:tableStyleId>
              </a:tblPr>
              <a:tblGrid>
                <a:gridCol w="499530"/>
                <a:gridCol w="499530"/>
                <a:gridCol w="2330971"/>
                <a:gridCol w="7249715"/>
              </a:tblGrid>
              <a:tr h="157657">
                <a:tc>
                  <a:txBody>
                    <a:bodyPr/>
                    <a:lstStyle/>
                    <a:p>
                      <a:pPr algn="ctr" fontAlgn="ct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序号</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solidFill>
                      <a:schemeClr val="bg1">
                        <a:lumMod val="40000"/>
                        <a:lumOff val="60000"/>
                      </a:schemeClr>
                    </a:solidFill>
                  </a:tcPr>
                </a:tc>
                <a:tc>
                  <a:txBody>
                    <a:bodyPr/>
                    <a:lstStyle/>
                    <a:p>
                      <a:pPr algn="ctr" fontAlgn="ct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分类</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solidFill>
                      <a:schemeClr val="bg1">
                        <a:lumMod val="40000"/>
                        <a:lumOff val="60000"/>
                      </a:schemeClr>
                    </a:solidFill>
                  </a:tcPr>
                </a:tc>
                <a:tc>
                  <a:txBody>
                    <a:bodyPr/>
                    <a:lstStyle/>
                    <a:p>
                      <a:pPr algn="ctr" fontAlgn="ct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solidFill>
                      <a:schemeClr val="bg1">
                        <a:lumMod val="40000"/>
                        <a:lumOff val="60000"/>
                      </a:schemeClr>
                    </a:solidFill>
                  </a:tcPr>
                </a:tc>
                <a:tc>
                  <a:txBody>
                    <a:bodyPr/>
                    <a:lstStyle/>
                    <a:p>
                      <a:pPr algn="ctr" fontAlgn="ct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融入参考</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solidFill>
                      <a:schemeClr val="bg1">
                        <a:lumMod val="40000"/>
                        <a:lumOff val="60000"/>
                      </a:schemeClr>
                    </a:solidFill>
                  </a:tcPr>
                </a:tc>
              </a:tr>
              <a:tr h="279961">
                <a:tc>
                  <a:txBody>
                    <a:bodyPr/>
                    <a:lstStyle/>
                    <a:p>
                      <a:pPr algn="ctr" fontAlgn="ct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rowSpan="3">
                  <a:txBody>
                    <a:bodyPr/>
                    <a:lstStyle/>
                    <a:p>
                      <a:pPr algn="ctr"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理论</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a:txBody>
                    <a:bodyPr/>
                    <a:lstStyle/>
                    <a:p>
                      <a:pPr algn="l" fontAlgn="ctr"/>
                      <a:r>
                        <a:rPr 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概述</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a:txBody>
                    <a:bodyPr/>
                    <a:lstStyle/>
                    <a:p>
                      <a:pPr algn="l" fontAlgn="ctr"/>
                      <a:r>
                        <a:rPr 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介绍、</a:t>
                      </a:r>
                      <a:r>
                        <a:rPr 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特性、</a:t>
                      </a:r>
                      <a:r>
                        <a:rPr 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开源社区</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315314">
                <a:tc>
                  <a:txBody>
                    <a:bodyPr/>
                    <a:lstStyle/>
                    <a:p>
                      <a:pPr algn="ctr" fontAlgn="ct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vMerge="1">
                  <a:tcPr/>
                </a:tc>
                <a:tc>
                  <a:txBody>
                    <a:bodyPr/>
                    <a:lstStyle/>
                    <a:p>
                      <a:pPr algn="l" fontAlgn="ctr"/>
                      <a:r>
                        <a:rPr 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数据库架构</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介绍基本的架构（体系架构、功能架构等）、关键组件（SQL引擎、执行引擎、存储引擎、事务等）</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279961">
                <a:tc>
                  <a:txBody>
                    <a:bodyPr/>
                    <a:lstStyle/>
                    <a:p>
                      <a:pPr algn="ctr" fontAlgn="ct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3</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vMerge="1">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客户端工具使用</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介绍gsql的基本用法或其他客户端（JDBC、ODBC、Data Studio等）的使用</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279961">
                <a:tc rowSpan="2">
                  <a:txBody>
                    <a:bodyPr/>
                    <a:lstStyle/>
                    <a:p>
                      <a:pPr algn="ctr" fontAlgn="ct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4</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rowSpan="11">
                  <a:txBody>
                    <a:bodyPr/>
                    <a:lstStyle/>
                    <a:p>
                      <a:pPr algn="ctr"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rowSpan="2">
                  <a:txBody>
                    <a:bodyPr/>
                    <a:lstStyle/>
                    <a:p>
                      <a:pPr algn="l" fontAlgn="ctr"/>
                      <a:r>
                        <a:rPr 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安装部署</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在ECS上安装部署（选作）：安装企业版、安装极简版、编译安装</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555144">
                <a:tc vMerge="1">
                  <a:tcPr/>
                </a:tc>
                <a:tc vMerge="1">
                  <a:tcPr/>
                </a:tc>
                <a:tc vMerge="1">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在本地虚拟机上安装部署（选作）：</a:t>
                      </a: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上安装部署企业版、</a:t>
                      </a: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Centos</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上安装部署企业版、使用虚拟机镜像文件导入部署</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279961">
                <a:tc rowSpan="2">
                  <a:txBody>
                    <a:bodyPr/>
                    <a:lstStyle/>
                    <a:p>
                      <a:pPr algn="ctr" fontAlgn="ct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5</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vMerge="1">
                  <a:tcPr/>
                </a:tc>
                <a:tc rowSpan="2">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数据库开发调试工具</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a:txBody>
                    <a:bodyPr/>
                    <a:lstStyle/>
                    <a:p>
                      <a:pPr algn="l"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GSQL</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（命令行）（选作）：通过各种元命令、</a:t>
                      </a: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SQL</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命令操作数据库</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374878">
                <a:tc vMerge="1">
                  <a:tcPr/>
                </a:tc>
                <a:tc vMerge="1">
                  <a:tcPr/>
                </a:tc>
                <a:tc vMerge="1">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可视化工具（选作）：通过</a:t>
                      </a:r>
                      <a:r>
                        <a:rPr 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Data Studio </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等可视化工具连接操作数据库</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157657">
                <a:tc rowSpan="5">
                  <a:txBody>
                    <a:bodyPr/>
                    <a:lstStyle/>
                    <a:p>
                      <a:pPr algn="ctr"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6</a:t>
                      </a:r>
                      <a:endPar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vMerge="1">
                  <a:tcPr/>
                </a:tc>
                <a:tc rowSpan="5">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数据库开发实验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数据库创建管理</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157657">
                <a:tc vMerge="1">
                  <a:tcPr/>
                </a:tc>
                <a:tc vMerge="1">
                  <a:tcPr/>
                </a:tc>
                <a:tc vMerge="1">
                  <a:tcPr/>
                </a:tc>
                <a:tc>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数据库用户创建管理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279961">
                <a:tc vMerge="1">
                  <a:tcPr/>
                </a:tc>
                <a:tc vMerge="1">
                  <a:tcPr/>
                </a:tc>
                <a:tc vMerge="1">
                  <a:tcPr/>
                </a:tc>
                <a:tc>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表的创建及管理：创建表、数据的增删改查、表的删除</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279961">
                <a:tc vMerge="1">
                  <a:tcPr/>
                </a:tc>
                <a:tc vMerge="1">
                  <a:tcPr/>
                </a:tc>
                <a:tc vMerge="1">
                  <a:tcPr/>
                </a:tc>
                <a:tc>
                  <a:txBody>
                    <a:bodyPr/>
                    <a:lstStyle/>
                    <a:p>
                      <a:pPr algn="l" fontAlgn="ct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SQL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语法实验：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DDL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DML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DCL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语法练习操作</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315314">
                <a:tc vMerge="1">
                  <a:tcPr/>
                </a:tc>
                <a:tc vMerge="1">
                  <a:tcPr/>
                </a:tc>
                <a:tc vMerge="1">
                  <a:tcPr/>
                </a:tc>
                <a:tc>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创建和管理其他数据库对象：创建和管理</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schema</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、索引、视图、存储过程、函数等</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279961">
                <a:tc>
                  <a:txBody>
                    <a:bodyPr/>
                    <a:lstStyle/>
                    <a:p>
                      <a:pPr algn="ctr"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7</a:t>
                      </a:r>
                      <a:endPar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vMerge="1">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数据安全实验</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用户权限控制：角色、权限、授权、权限回收；审计：</a:t>
                      </a:r>
                      <a:r>
                        <a:rPr lang="zh-CN" altLang="en-US" sz="1200" dirty="0">
                          <a:solidFill>
                            <a:schemeClr val="tx1"/>
                          </a:solidFill>
                          <a:effectLst/>
                          <a:latin typeface="Huawei Sans" panose="020C0503030203020204" pitchFamily="34" charset="0"/>
                          <a:ea typeface="方正兰亭黑简体" panose="02000000000000000000" pitchFamily="2" charset="-122"/>
                          <a:sym typeface="+mn-ea"/>
                        </a:rPr>
                        <a:t>审计开、关、查看、清理</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等</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r h="417553">
                <a:tc>
                  <a:txBody>
                    <a:bodyPr/>
                    <a:lstStyle/>
                    <a:p>
                      <a:pPr algn="ctr"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8</a:t>
                      </a:r>
                      <a:endPar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vMerge="1">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综合应用实验</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c>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作为课堂大作业参考使用，包括数据模型设计、数据模型各类对象操作、程序连接数据库</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4777" marR="4777" marT="4777" marB="0" anchor="ctr">
                    <a:noFill/>
                  </a:tcPr>
                </a:tc>
              </a:tr>
            </a:tbl>
          </a:graphicData>
        </a:graphic>
      </p:graphicFrame>
      <p:sp>
        <p:nvSpPr>
          <p:cNvPr id="5" name="文本框 4"/>
          <p:cNvSpPr txBox="1"/>
          <p:nvPr/>
        </p:nvSpPr>
        <p:spPr>
          <a:xfrm>
            <a:off x="478970" y="5671868"/>
            <a:ext cx="7041503" cy="738664"/>
          </a:xfrm>
          <a:prstGeom prst="rect">
            <a:avLst/>
          </a:prstGeom>
          <a:noFill/>
        </p:spPr>
        <p:txBody>
          <a:bodyPr wrap="square" lIns="0" tIns="0" rIns="0" bIns="0" rtlCol="0">
            <a:spAutoFit/>
          </a:bodyPr>
          <a:lstStyle/>
          <a:p>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参考教辅书籍：</a:t>
            </a:r>
            <a:endPar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a:p>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dirty="0" err="1">
                <a:latin typeface="Huawei Sans" panose="020C0503030203020204" pitchFamily="34" charset="0"/>
                <a:ea typeface="方正兰亭黑简体" panose="02000000000000000000" pitchFamily="2" charset="-122"/>
                <a:cs typeface="Huawei Sans" panose="020C0503030203020204" pitchFamily="34" charset="0"/>
              </a:rPr>
              <a:t>openGauss</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数据库源码解析</a:t>
            </a:r>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李国良，张树杰</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，清华大学出版社</a:t>
            </a:r>
            <a:endPar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a:p>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dirty="0" err="1">
                <a:latin typeface="Huawei Sans" panose="020C0503030203020204" pitchFamily="34" charset="0"/>
                <a:ea typeface="方正兰亭黑简体" panose="02000000000000000000" pitchFamily="2" charset="-122"/>
                <a:cs typeface="Huawei Sans" panose="020C0503030203020204" pitchFamily="34" charset="0"/>
              </a:rPr>
              <a:t>openGauss</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数据库核心技术</a:t>
            </a:r>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李国良，周敏奇，</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清华大学出版社</a:t>
            </a:r>
            <a:endPar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a:p>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dirty="0" err="1">
                <a:latin typeface="Huawei Sans" panose="020C0503030203020204" pitchFamily="34" charset="0"/>
                <a:ea typeface="方正兰亭黑简体" panose="02000000000000000000" pitchFamily="2" charset="-122"/>
                <a:cs typeface="Huawei Sans" panose="020C0503030203020204" pitchFamily="34" charset="0"/>
              </a:rPr>
              <a:t>openGauss</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数据库实战指南</a:t>
            </a:r>
            <a:r>
              <a:rPr kumimoji="1" lang="en-US" altLang="zh-CN"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张尧学，冯建华</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，清华大学出版社</a:t>
            </a:r>
            <a:endPar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bwMode="auto">
          <a:xfrm>
            <a:off x="5652258" y="2329591"/>
            <a:ext cx="1062971" cy="914400"/>
          </a:xfrm>
          <a:prstGeom prst="straightConnector1">
            <a:avLst/>
          </a:prstGeom>
          <a:noFill/>
          <a:ln>
            <a:noFill/>
            <a:tailEnd type="triangle"/>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圆角矩形 4"/>
          <p:cNvSpPr/>
          <p:nvPr/>
        </p:nvSpPr>
        <p:spPr>
          <a:xfrm>
            <a:off x="1980968" y="5285050"/>
            <a:ext cx="3170785" cy="467131"/>
          </a:xfrm>
          <a:prstGeom prst="roundRect">
            <a:avLst>
              <a:gd name="adj" fmla="val 8838"/>
            </a:avLst>
          </a:prstGeom>
          <a:solidFill>
            <a:schemeClr val="accent6">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zh-CN" altLang="en-US" b="1" dirty="0">
                <a:solidFill>
                  <a:schemeClr val="tx1"/>
                </a:solidFill>
                <a:latin typeface="Huawei Sans" panose="020C0503030203020204" pitchFamily="34" charset="0"/>
                <a:ea typeface="方正兰亭黑简体" panose="02000000000000000000" pitchFamily="2" charset="-122"/>
              </a:rPr>
              <a:t>主板</a:t>
            </a:r>
            <a:r>
              <a:rPr lang="en-US" altLang="zh-CN" b="1" dirty="0">
                <a:solidFill>
                  <a:schemeClr val="tx1"/>
                </a:solidFill>
                <a:latin typeface="Huawei Sans" panose="020C0503030203020204" pitchFamily="34" charset="0"/>
                <a:ea typeface="方正兰亭黑简体" panose="02000000000000000000" pitchFamily="2" charset="-122"/>
              </a:rPr>
              <a:t>+</a:t>
            </a:r>
            <a:r>
              <a:rPr lang="zh-CN" altLang="en-US" b="1" dirty="0">
                <a:solidFill>
                  <a:schemeClr val="tx1"/>
                </a:solidFill>
                <a:latin typeface="Huawei Sans" panose="020C0503030203020204" pitchFamily="34" charset="0"/>
                <a:ea typeface="方正兰亭黑简体" panose="02000000000000000000" pitchFamily="2" charset="-122"/>
              </a:rPr>
              <a:t>处理器</a:t>
            </a:r>
            <a:endParaRPr lang="zh-CN" altLang="en-US" b="1" dirty="0">
              <a:solidFill>
                <a:schemeClr val="tx1"/>
              </a:solidFill>
              <a:latin typeface="Huawei Sans" panose="020C0503030203020204" pitchFamily="34" charset="0"/>
              <a:ea typeface="方正兰亭黑简体" panose="02000000000000000000" pitchFamily="2" charset="-122"/>
            </a:endParaRPr>
          </a:p>
        </p:txBody>
      </p:sp>
      <p:sp>
        <p:nvSpPr>
          <p:cNvPr id="8" name="圆角矩形 7"/>
          <p:cNvSpPr/>
          <p:nvPr/>
        </p:nvSpPr>
        <p:spPr>
          <a:xfrm>
            <a:off x="4235854" y="2067216"/>
            <a:ext cx="915899" cy="3154927"/>
          </a:xfrm>
          <a:prstGeom prst="roundRect">
            <a:avLst>
              <a:gd name="adj" fmla="val 8837"/>
            </a:avLst>
          </a:prstGeom>
          <a:solidFill>
            <a:schemeClr val="accent6">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zh-CN" altLang="en-US" b="1" dirty="0">
                <a:solidFill>
                  <a:schemeClr val="tx1"/>
                </a:solidFill>
                <a:latin typeface="Huawei Sans" panose="020C0503030203020204" pitchFamily="34" charset="0"/>
                <a:ea typeface="方正兰亭黑简体" panose="02000000000000000000" pitchFamily="2" charset="-122"/>
              </a:rPr>
              <a:t>华为云</a:t>
            </a:r>
            <a:endParaRPr lang="zh-CN" altLang="en-US" b="1" dirty="0">
              <a:solidFill>
                <a:schemeClr val="tx1"/>
              </a:solidFill>
              <a:latin typeface="Huawei Sans" panose="020C0503030203020204" pitchFamily="34" charset="0"/>
              <a:ea typeface="方正兰亭黑简体" panose="02000000000000000000" pitchFamily="2" charset="-122"/>
            </a:endParaRPr>
          </a:p>
        </p:txBody>
      </p:sp>
      <p:grpSp>
        <p:nvGrpSpPr>
          <p:cNvPr id="30" name="组合 29"/>
          <p:cNvGrpSpPr/>
          <p:nvPr/>
        </p:nvGrpSpPr>
        <p:grpSpPr>
          <a:xfrm>
            <a:off x="1980965" y="1530944"/>
            <a:ext cx="3170788" cy="1003403"/>
            <a:chOff x="1693621" y="1331950"/>
            <a:chExt cx="3170788" cy="1003403"/>
          </a:xfrm>
        </p:grpSpPr>
        <p:sp>
          <p:nvSpPr>
            <p:cNvPr id="7" name="圆角矩形 6"/>
            <p:cNvSpPr/>
            <p:nvPr/>
          </p:nvSpPr>
          <p:spPr>
            <a:xfrm>
              <a:off x="1693621" y="1331950"/>
              <a:ext cx="3170788" cy="467131"/>
            </a:xfrm>
            <a:prstGeom prst="roundRect">
              <a:avLst>
                <a:gd name="adj" fmla="val 7928"/>
              </a:avLst>
            </a:prstGeom>
            <a:solidFill>
              <a:schemeClr val="accent3">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zh-CN" altLang="en-US" b="1" dirty="0">
                  <a:solidFill>
                    <a:schemeClr val="tx1"/>
                  </a:solidFill>
                  <a:latin typeface="Huawei Sans" panose="020C0503030203020204" pitchFamily="34" charset="0"/>
                  <a:ea typeface="方正兰亭黑简体" panose="02000000000000000000" pitchFamily="2" charset="-122"/>
                </a:rPr>
                <a:t>应用</a:t>
              </a:r>
              <a:endParaRPr lang="zh-CN" altLang="en-US" b="1" dirty="0">
                <a:solidFill>
                  <a:schemeClr val="tx1"/>
                </a:solidFill>
                <a:latin typeface="Huawei Sans" panose="020C0503030203020204" pitchFamily="34" charset="0"/>
                <a:ea typeface="方正兰亭黑简体" panose="02000000000000000000" pitchFamily="2" charset="-122"/>
              </a:endParaRPr>
            </a:p>
          </p:txBody>
        </p:sp>
        <p:sp>
          <p:nvSpPr>
            <p:cNvPr id="9" name="圆角矩形 8"/>
            <p:cNvSpPr/>
            <p:nvPr/>
          </p:nvSpPr>
          <p:spPr>
            <a:xfrm>
              <a:off x="1693621" y="1868222"/>
              <a:ext cx="2105711" cy="467131"/>
            </a:xfrm>
            <a:prstGeom prst="roundRect">
              <a:avLst>
                <a:gd name="adj" fmla="val 4433"/>
              </a:avLst>
            </a:prstGeom>
            <a:solidFill>
              <a:schemeClr val="accent3">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zh-CN" altLang="en-US" b="1" dirty="0">
                  <a:solidFill>
                    <a:schemeClr val="tx1"/>
                  </a:solidFill>
                  <a:latin typeface="Huawei Sans" panose="020C0503030203020204" pitchFamily="34" charset="0"/>
                  <a:ea typeface="方正兰亭黑简体" panose="02000000000000000000" pitchFamily="2" charset="-122"/>
                </a:rPr>
                <a:t>中间件</a:t>
              </a:r>
              <a:endParaRPr lang="zh-CN" altLang="en-US" b="1" dirty="0">
                <a:solidFill>
                  <a:schemeClr val="tx1"/>
                </a:solidFill>
                <a:latin typeface="Huawei Sans" panose="020C0503030203020204" pitchFamily="34" charset="0"/>
                <a:ea typeface="方正兰亭黑简体" panose="02000000000000000000" pitchFamily="2" charset="-122"/>
              </a:endParaRPr>
            </a:p>
          </p:txBody>
        </p:sp>
      </p:grpSp>
      <p:grpSp>
        <p:nvGrpSpPr>
          <p:cNvPr id="3" name="组合 2"/>
          <p:cNvGrpSpPr/>
          <p:nvPr/>
        </p:nvGrpSpPr>
        <p:grpSpPr>
          <a:xfrm>
            <a:off x="1974138" y="4255348"/>
            <a:ext cx="2101508" cy="966798"/>
            <a:chOff x="1686794" y="4070083"/>
            <a:chExt cx="2101508" cy="966798"/>
          </a:xfrm>
        </p:grpSpPr>
        <p:grpSp>
          <p:nvGrpSpPr>
            <p:cNvPr id="10" name="组合 9"/>
            <p:cNvGrpSpPr/>
            <p:nvPr/>
          </p:nvGrpSpPr>
          <p:grpSpPr>
            <a:xfrm>
              <a:off x="1693624" y="4586581"/>
              <a:ext cx="2094678" cy="450300"/>
              <a:chOff x="1302755" y="3756940"/>
              <a:chExt cx="1443359" cy="360042"/>
            </a:xfrm>
          </p:grpSpPr>
          <p:sp>
            <p:nvSpPr>
              <p:cNvPr id="21" name="直角三角形 20"/>
              <p:cNvSpPr/>
              <p:nvPr/>
            </p:nvSpPr>
            <p:spPr>
              <a:xfrm>
                <a:off x="1302755" y="3756940"/>
                <a:ext cx="1440159" cy="360040"/>
              </a:xfrm>
              <a:prstGeom prst="rtTriangle">
                <a:avLst/>
              </a:prstGeom>
              <a:solidFill>
                <a:schemeClr val="accent6">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dirty="0">
                  <a:solidFill>
                    <a:schemeClr val="tx1"/>
                  </a:solidFill>
                  <a:latin typeface="Huawei Sans" panose="020C0503030203020204" pitchFamily="34" charset="0"/>
                  <a:ea typeface="方正兰亭黑简体" panose="02000000000000000000" pitchFamily="2" charset="-122"/>
                </a:endParaRPr>
              </a:p>
            </p:txBody>
          </p:sp>
          <p:sp>
            <p:nvSpPr>
              <p:cNvPr id="22" name="直角三角形 21"/>
              <p:cNvSpPr/>
              <p:nvPr/>
            </p:nvSpPr>
            <p:spPr>
              <a:xfrm rot="10800000">
                <a:off x="1314925" y="3756942"/>
                <a:ext cx="1431189" cy="360040"/>
              </a:xfrm>
              <a:prstGeom prst="rtTriangle">
                <a:avLst/>
              </a:prstGeom>
              <a:solidFill>
                <a:schemeClr val="accent3">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dirty="0">
                  <a:solidFill>
                    <a:schemeClr val="tx1"/>
                  </a:solidFill>
                  <a:latin typeface="Huawei Sans" panose="020C0503030203020204" pitchFamily="34" charset="0"/>
                  <a:ea typeface="方正兰亭黑简体" panose="02000000000000000000" pitchFamily="2" charset="-122"/>
                </a:endParaRPr>
              </a:p>
            </p:txBody>
          </p:sp>
          <p:sp>
            <p:nvSpPr>
              <p:cNvPr id="23" name="文本框 22"/>
              <p:cNvSpPr txBox="1"/>
              <p:nvPr/>
            </p:nvSpPr>
            <p:spPr>
              <a:xfrm>
                <a:off x="1762359" y="3799796"/>
                <a:ext cx="445361" cy="295303"/>
              </a:xfrm>
              <a:prstGeom prst="rect">
                <a:avLst/>
              </a:prstGeom>
              <a:noFill/>
            </p:spPr>
            <p:txBody>
              <a:bodyPr wrap="none" rtlCol="0">
                <a:spAutoFit/>
              </a:bodyPr>
              <a:lstStyle/>
              <a:p>
                <a:pPr>
                  <a:spcAft>
                    <a:spcPts val="600"/>
                  </a:spcAft>
                </a:pPr>
                <a:r>
                  <a:rPr lang="zh-CN" altLang="en-US" b="1" dirty="0">
                    <a:latin typeface="Huawei Sans" panose="020C0503030203020204" pitchFamily="34" charset="0"/>
                    <a:ea typeface="方正兰亭黑简体" panose="02000000000000000000" pitchFamily="2" charset="-122"/>
                  </a:rPr>
                  <a:t>部件</a:t>
                </a:r>
                <a:endParaRPr lang="zh-CN" altLang="en-US" b="1" dirty="0">
                  <a:latin typeface="Huawei Sans" panose="020C0503030203020204" pitchFamily="34" charset="0"/>
                  <a:ea typeface="方正兰亭黑简体" panose="02000000000000000000" pitchFamily="2" charset="-122"/>
                </a:endParaRPr>
              </a:p>
            </p:txBody>
          </p:sp>
        </p:grpSp>
        <p:grpSp>
          <p:nvGrpSpPr>
            <p:cNvPr id="11" name="组合 10"/>
            <p:cNvGrpSpPr/>
            <p:nvPr/>
          </p:nvGrpSpPr>
          <p:grpSpPr>
            <a:xfrm>
              <a:off x="1686794" y="4070083"/>
              <a:ext cx="2099666" cy="450299"/>
              <a:chOff x="1292423" y="3756942"/>
              <a:chExt cx="1446797" cy="360042"/>
            </a:xfrm>
          </p:grpSpPr>
          <p:sp>
            <p:nvSpPr>
              <p:cNvPr id="18" name="直角三角形 17"/>
              <p:cNvSpPr/>
              <p:nvPr/>
            </p:nvSpPr>
            <p:spPr>
              <a:xfrm>
                <a:off x="1297129" y="3756944"/>
                <a:ext cx="1440159" cy="360040"/>
              </a:xfrm>
              <a:prstGeom prst="rtTriangle">
                <a:avLst/>
              </a:prstGeom>
              <a:solidFill>
                <a:schemeClr val="accent6">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dirty="0">
                  <a:solidFill>
                    <a:schemeClr val="tx1"/>
                  </a:solidFill>
                  <a:latin typeface="Huawei Sans" panose="020C0503030203020204" pitchFamily="34" charset="0"/>
                  <a:ea typeface="方正兰亭黑简体" panose="02000000000000000000" pitchFamily="2" charset="-122"/>
                </a:endParaRPr>
              </a:p>
            </p:txBody>
          </p:sp>
          <p:sp>
            <p:nvSpPr>
              <p:cNvPr id="19" name="直角三角形 18"/>
              <p:cNvSpPr/>
              <p:nvPr/>
            </p:nvSpPr>
            <p:spPr>
              <a:xfrm rot="10800000">
                <a:off x="1292423" y="3756942"/>
                <a:ext cx="1446797" cy="360040"/>
              </a:xfrm>
              <a:prstGeom prst="rtTriangle">
                <a:avLst/>
              </a:prstGeom>
              <a:solidFill>
                <a:schemeClr val="accent3">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dirty="0">
                  <a:solidFill>
                    <a:schemeClr val="tx1"/>
                  </a:solidFill>
                  <a:latin typeface="Huawei Sans" panose="020C0503030203020204" pitchFamily="34" charset="0"/>
                  <a:ea typeface="方正兰亭黑简体" panose="02000000000000000000" pitchFamily="2" charset="-122"/>
                </a:endParaRPr>
              </a:p>
            </p:txBody>
          </p:sp>
          <p:sp>
            <p:nvSpPr>
              <p:cNvPr id="20" name="文本框 19"/>
              <p:cNvSpPr txBox="1"/>
              <p:nvPr/>
            </p:nvSpPr>
            <p:spPr>
              <a:xfrm>
                <a:off x="1762359" y="3799796"/>
                <a:ext cx="445361" cy="295304"/>
              </a:xfrm>
              <a:prstGeom prst="rect">
                <a:avLst/>
              </a:prstGeom>
              <a:noFill/>
            </p:spPr>
            <p:txBody>
              <a:bodyPr wrap="none" rtlCol="0">
                <a:spAutoFit/>
              </a:bodyPr>
              <a:lstStyle/>
              <a:p>
                <a:pPr>
                  <a:spcAft>
                    <a:spcPts val="600"/>
                  </a:spcAft>
                </a:pPr>
                <a:r>
                  <a:rPr lang="zh-CN" altLang="en-US" b="1" dirty="0">
                    <a:latin typeface="Huawei Sans" panose="020C0503030203020204" pitchFamily="34" charset="0"/>
                    <a:ea typeface="方正兰亭黑简体" panose="02000000000000000000" pitchFamily="2" charset="-122"/>
                  </a:rPr>
                  <a:t>整机</a:t>
                </a:r>
                <a:endParaRPr lang="zh-CN" altLang="en-US" b="1" dirty="0">
                  <a:latin typeface="Huawei Sans" panose="020C0503030203020204" pitchFamily="34" charset="0"/>
                  <a:ea typeface="方正兰亭黑简体" panose="02000000000000000000" pitchFamily="2" charset="-122"/>
                </a:endParaRPr>
              </a:p>
            </p:txBody>
          </p:sp>
        </p:grpSp>
      </p:grpSp>
      <p:sp>
        <p:nvSpPr>
          <p:cNvPr id="13" name="圆角矩形 12"/>
          <p:cNvSpPr/>
          <p:nvPr/>
        </p:nvSpPr>
        <p:spPr>
          <a:xfrm>
            <a:off x="5639643" y="5237022"/>
            <a:ext cx="1080000" cy="648862"/>
          </a:xfrm>
          <a:prstGeom prst="roundRect">
            <a:avLst/>
          </a:prstGeom>
          <a:solidFill>
            <a:schemeClr val="accent6">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zh-CN" altLang="en-US" b="1" dirty="0">
                <a:solidFill>
                  <a:schemeClr val="tx1"/>
                </a:solidFill>
                <a:latin typeface="Huawei Sans" panose="020C0503030203020204" pitchFamily="34" charset="0"/>
                <a:ea typeface="方正兰亭黑简体" panose="02000000000000000000" pitchFamily="2" charset="-122"/>
              </a:rPr>
              <a:t>华为</a:t>
            </a:r>
            <a:endParaRPr lang="en-US" altLang="zh-CN" b="1" dirty="0">
              <a:solidFill>
                <a:schemeClr val="tx1"/>
              </a:solidFill>
              <a:latin typeface="Huawei Sans" panose="020C0503030203020204" pitchFamily="34" charset="0"/>
              <a:ea typeface="方正兰亭黑简体" panose="02000000000000000000" pitchFamily="2" charset="-122"/>
            </a:endParaRPr>
          </a:p>
          <a:p>
            <a:pPr algn="ctr"/>
            <a:r>
              <a:rPr lang="zh-CN" altLang="en-US" b="1" dirty="0">
                <a:solidFill>
                  <a:schemeClr val="tx1"/>
                </a:solidFill>
                <a:latin typeface="Huawei Sans" panose="020C0503030203020204" pitchFamily="34" charset="0"/>
                <a:ea typeface="方正兰亭黑简体" panose="02000000000000000000" pitchFamily="2" charset="-122"/>
              </a:rPr>
              <a:t>聚焦</a:t>
            </a:r>
            <a:endParaRPr lang="zh-CN" altLang="en-US" b="1" dirty="0">
              <a:solidFill>
                <a:schemeClr val="tx1"/>
              </a:solidFill>
              <a:latin typeface="Huawei Sans" panose="020C0503030203020204" pitchFamily="34" charset="0"/>
              <a:ea typeface="方正兰亭黑简体" panose="02000000000000000000" pitchFamily="2" charset="-122"/>
            </a:endParaRPr>
          </a:p>
        </p:txBody>
      </p:sp>
      <p:sp>
        <p:nvSpPr>
          <p:cNvPr id="14" name="圆角矩形 13"/>
          <p:cNvSpPr/>
          <p:nvPr/>
        </p:nvSpPr>
        <p:spPr>
          <a:xfrm>
            <a:off x="5639643" y="2721108"/>
            <a:ext cx="1080000" cy="648000"/>
          </a:xfrm>
          <a:prstGeom prst="roundRect">
            <a:avLst/>
          </a:prstGeom>
          <a:solidFill>
            <a:schemeClr val="accent6">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zh-CN" altLang="en-US" b="1" dirty="0">
                <a:solidFill>
                  <a:schemeClr val="tx1"/>
                </a:solidFill>
                <a:latin typeface="Huawei Sans" panose="020C0503030203020204" pitchFamily="34" charset="0"/>
                <a:ea typeface="方正兰亭黑简体" panose="02000000000000000000" pitchFamily="2" charset="-122"/>
              </a:rPr>
              <a:t>软件</a:t>
            </a:r>
            <a:endParaRPr lang="en-US" altLang="zh-CN" b="1" dirty="0">
              <a:solidFill>
                <a:schemeClr val="tx1"/>
              </a:solidFill>
              <a:latin typeface="Huawei Sans" panose="020C0503030203020204" pitchFamily="34" charset="0"/>
              <a:ea typeface="方正兰亭黑简体" panose="02000000000000000000" pitchFamily="2" charset="-122"/>
            </a:endParaRPr>
          </a:p>
          <a:p>
            <a:pPr algn="ctr"/>
            <a:r>
              <a:rPr lang="zh-CN" altLang="en-US" b="1" dirty="0">
                <a:solidFill>
                  <a:schemeClr val="tx1"/>
                </a:solidFill>
                <a:latin typeface="Huawei Sans" panose="020C0503030203020204" pitchFamily="34" charset="0"/>
                <a:ea typeface="方正兰亭黑简体" panose="02000000000000000000" pitchFamily="2" charset="-122"/>
              </a:rPr>
              <a:t>开源</a:t>
            </a:r>
            <a:endParaRPr lang="zh-CN" altLang="en-US" b="1" dirty="0">
              <a:solidFill>
                <a:schemeClr val="tx1"/>
              </a:solidFill>
              <a:latin typeface="Huawei Sans" panose="020C0503030203020204" pitchFamily="34" charset="0"/>
              <a:ea typeface="方正兰亭黑简体" panose="02000000000000000000" pitchFamily="2" charset="-122"/>
            </a:endParaRPr>
          </a:p>
        </p:txBody>
      </p:sp>
      <p:sp>
        <p:nvSpPr>
          <p:cNvPr id="24" name="圆角矩形 23"/>
          <p:cNvSpPr/>
          <p:nvPr/>
        </p:nvSpPr>
        <p:spPr>
          <a:xfrm>
            <a:off x="5639643" y="1419887"/>
            <a:ext cx="1080000" cy="648000"/>
          </a:xfrm>
          <a:prstGeom prst="roundRect">
            <a:avLst/>
          </a:prstGeom>
          <a:solidFill>
            <a:schemeClr val="accent6">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zh-CN" altLang="en-US" b="1" dirty="0">
                <a:solidFill>
                  <a:schemeClr val="tx1"/>
                </a:solidFill>
                <a:latin typeface="Huawei Sans" panose="020C0503030203020204" pitchFamily="34" charset="0"/>
                <a:ea typeface="方正兰亭黑简体" panose="02000000000000000000" pitchFamily="2" charset="-122"/>
              </a:rPr>
              <a:t>使能</a:t>
            </a:r>
            <a:endParaRPr lang="en-US" altLang="zh-CN" b="1" dirty="0">
              <a:solidFill>
                <a:schemeClr val="tx1"/>
              </a:solidFill>
              <a:latin typeface="Huawei Sans" panose="020C0503030203020204" pitchFamily="34" charset="0"/>
              <a:ea typeface="方正兰亭黑简体" panose="02000000000000000000" pitchFamily="2" charset="-122"/>
            </a:endParaRPr>
          </a:p>
          <a:p>
            <a:pPr algn="ctr"/>
            <a:r>
              <a:rPr lang="zh-CN" altLang="en-US" b="1" dirty="0">
                <a:solidFill>
                  <a:schemeClr val="tx1"/>
                </a:solidFill>
                <a:latin typeface="Huawei Sans" panose="020C0503030203020204" pitchFamily="34" charset="0"/>
                <a:ea typeface="方正兰亭黑简体" panose="02000000000000000000" pitchFamily="2" charset="-122"/>
              </a:rPr>
              <a:t>伙伴</a:t>
            </a:r>
            <a:endParaRPr lang="zh-CN" altLang="en-US" b="1" dirty="0">
              <a:solidFill>
                <a:schemeClr val="tx1"/>
              </a:solidFill>
              <a:latin typeface="Huawei Sans" panose="020C0503030203020204" pitchFamily="34" charset="0"/>
              <a:ea typeface="方正兰亭黑简体" panose="02000000000000000000" pitchFamily="2" charset="-122"/>
            </a:endParaRPr>
          </a:p>
        </p:txBody>
      </p:sp>
      <p:sp>
        <p:nvSpPr>
          <p:cNvPr id="26" name="圆角矩形 25"/>
          <p:cNvSpPr/>
          <p:nvPr/>
        </p:nvSpPr>
        <p:spPr>
          <a:xfrm>
            <a:off x="5639642" y="4075553"/>
            <a:ext cx="1080000" cy="648862"/>
          </a:xfrm>
          <a:prstGeom prst="roundRect">
            <a:avLst/>
          </a:prstGeom>
          <a:solidFill>
            <a:schemeClr val="accent6">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zh-CN" altLang="en-US" b="1" dirty="0">
                <a:solidFill>
                  <a:schemeClr val="tx1"/>
                </a:solidFill>
                <a:latin typeface="Huawei Sans" panose="020C0503030203020204" pitchFamily="34" charset="0"/>
                <a:ea typeface="方正兰亭黑简体" panose="02000000000000000000" pitchFamily="2" charset="-122"/>
              </a:rPr>
              <a:t>硬件</a:t>
            </a:r>
            <a:endParaRPr lang="en-US" altLang="zh-CN" b="1" dirty="0">
              <a:solidFill>
                <a:schemeClr val="tx1"/>
              </a:solidFill>
              <a:latin typeface="Huawei Sans" panose="020C0503030203020204" pitchFamily="34" charset="0"/>
              <a:ea typeface="方正兰亭黑简体" panose="02000000000000000000" pitchFamily="2" charset="-122"/>
            </a:endParaRPr>
          </a:p>
          <a:p>
            <a:pPr algn="ctr"/>
            <a:r>
              <a:rPr lang="zh-CN" altLang="en-US" b="1" dirty="0">
                <a:solidFill>
                  <a:schemeClr val="tx1"/>
                </a:solidFill>
                <a:latin typeface="Huawei Sans" panose="020C0503030203020204" pitchFamily="34" charset="0"/>
                <a:ea typeface="方正兰亭黑简体" panose="02000000000000000000" pitchFamily="2" charset="-122"/>
              </a:rPr>
              <a:t>开放</a:t>
            </a:r>
            <a:endParaRPr lang="zh-CN" altLang="en-US" b="1" dirty="0">
              <a:solidFill>
                <a:schemeClr val="tx1"/>
              </a:solidFill>
              <a:latin typeface="Huawei Sans" panose="020C0503030203020204" pitchFamily="34" charset="0"/>
              <a:ea typeface="方正兰亭黑简体" panose="02000000000000000000" pitchFamily="2" charset="-122"/>
            </a:endParaRPr>
          </a:p>
        </p:txBody>
      </p:sp>
      <p:grpSp>
        <p:nvGrpSpPr>
          <p:cNvPr id="28" name="组合 27"/>
          <p:cNvGrpSpPr/>
          <p:nvPr/>
        </p:nvGrpSpPr>
        <p:grpSpPr>
          <a:xfrm>
            <a:off x="1957810" y="2640306"/>
            <a:ext cx="2128866" cy="1514337"/>
            <a:chOff x="1670466" y="2403837"/>
            <a:chExt cx="2128866" cy="1514337"/>
          </a:xfrm>
        </p:grpSpPr>
        <p:sp>
          <p:nvSpPr>
            <p:cNvPr id="6" name="圆角矩形 5"/>
            <p:cNvSpPr/>
            <p:nvPr/>
          </p:nvSpPr>
          <p:spPr>
            <a:xfrm>
              <a:off x="1693621" y="3451043"/>
              <a:ext cx="2096495" cy="467131"/>
            </a:xfrm>
            <a:prstGeom prst="roundRect">
              <a:avLst>
                <a:gd name="adj" fmla="val 0"/>
              </a:avLst>
            </a:prstGeom>
            <a:solidFill>
              <a:schemeClr val="accent3">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b="1" dirty="0">
                  <a:solidFill>
                    <a:schemeClr val="tx1"/>
                  </a:solidFill>
                  <a:latin typeface="Huawei Sans" panose="020C0503030203020204" pitchFamily="34" charset="0"/>
                  <a:ea typeface="方正兰亭黑简体" panose="02000000000000000000" pitchFamily="2" charset="-122"/>
                </a:rPr>
                <a:t>OS</a:t>
              </a:r>
              <a:endParaRPr lang="zh-CN" altLang="en-US" b="1" dirty="0">
                <a:solidFill>
                  <a:schemeClr val="tx1"/>
                </a:solidFill>
                <a:latin typeface="Huawei Sans" panose="020C0503030203020204" pitchFamily="34" charset="0"/>
                <a:ea typeface="方正兰亭黑简体" panose="02000000000000000000" pitchFamily="2" charset="-122"/>
              </a:endParaRPr>
            </a:p>
          </p:txBody>
        </p:sp>
        <p:grpSp>
          <p:nvGrpSpPr>
            <p:cNvPr id="12" name="组合 11"/>
            <p:cNvGrpSpPr/>
            <p:nvPr/>
          </p:nvGrpSpPr>
          <p:grpSpPr>
            <a:xfrm>
              <a:off x="1670466" y="2934960"/>
              <a:ext cx="2122982" cy="450299"/>
              <a:chOff x="1286798" y="3756942"/>
              <a:chExt cx="1462862" cy="360042"/>
            </a:xfrm>
          </p:grpSpPr>
          <p:sp>
            <p:nvSpPr>
              <p:cNvPr id="15" name="直角三角形 14"/>
              <p:cNvSpPr/>
              <p:nvPr/>
            </p:nvSpPr>
            <p:spPr>
              <a:xfrm>
                <a:off x="1298048" y="3756944"/>
                <a:ext cx="1451116" cy="360040"/>
              </a:xfrm>
              <a:prstGeom prst="rtTriangle">
                <a:avLst/>
              </a:prstGeom>
              <a:solidFill>
                <a:schemeClr val="accent6">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dirty="0">
                  <a:solidFill>
                    <a:schemeClr val="tx1"/>
                  </a:solidFill>
                  <a:latin typeface="Huawei Sans" panose="020C0503030203020204" pitchFamily="34" charset="0"/>
                  <a:ea typeface="方正兰亭黑简体" panose="02000000000000000000" pitchFamily="2" charset="-122"/>
                </a:endParaRPr>
              </a:p>
            </p:txBody>
          </p:sp>
          <p:sp>
            <p:nvSpPr>
              <p:cNvPr id="16" name="直角三角形 15"/>
              <p:cNvSpPr/>
              <p:nvPr/>
            </p:nvSpPr>
            <p:spPr>
              <a:xfrm rot="10800000">
                <a:off x="1286798" y="3756942"/>
                <a:ext cx="1462862" cy="360040"/>
              </a:xfrm>
              <a:prstGeom prst="rtTriangle">
                <a:avLst/>
              </a:prstGeom>
              <a:solidFill>
                <a:schemeClr val="accent3">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zh-CN" altLang="en-US" dirty="0">
                  <a:solidFill>
                    <a:schemeClr val="tx1"/>
                  </a:solidFill>
                  <a:latin typeface="Huawei Sans" panose="020C0503030203020204" pitchFamily="34" charset="0"/>
                  <a:ea typeface="方正兰亭黑简体" panose="02000000000000000000" pitchFamily="2" charset="-122"/>
                </a:endParaRPr>
              </a:p>
            </p:txBody>
          </p:sp>
          <p:sp>
            <p:nvSpPr>
              <p:cNvPr id="17" name="文本框 16"/>
              <p:cNvSpPr txBox="1"/>
              <p:nvPr/>
            </p:nvSpPr>
            <p:spPr>
              <a:xfrm>
                <a:off x="1762359" y="3799796"/>
                <a:ext cx="604418" cy="295304"/>
              </a:xfrm>
              <a:prstGeom prst="rect">
                <a:avLst/>
              </a:prstGeom>
              <a:noFill/>
            </p:spPr>
            <p:txBody>
              <a:bodyPr wrap="none" rtlCol="0">
                <a:spAutoFit/>
              </a:bodyPr>
              <a:lstStyle/>
              <a:p>
                <a:pPr>
                  <a:spcAft>
                    <a:spcPts val="600"/>
                  </a:spcAft>
                </a:pPr>
                <a:r>
                  <a:rPr lang="zh-CN" altLang="en-US" b="1" dirty="0">
                    <a:latin typeface="Huawei Sans" panose="020C0503030203020204" pitchFamily="34" charset="0"/>
                    <a:ea typeface="方正兰亭黑简体" panose="02000000000000000000" pitchFamily="2" charset="-122"/>
                  </a:rPr>
                  <a:t>数据库</a:t>
                </a:r>
                <a:endParaRPr lang="zh-CN" altLang="en-US" b="1" dirty="0">
                  <a:latin typeface="Huawei Sans" panose="020C0503030203020204" pitchFamily="34" charset="0"/>
                  <a:ea typeface="方正兰亭黑简体" panose="02000000000000000000" pitchFamily="2" charset="-122"/>
                </a:endParaRPr>
              </a:p>
            </p:txBody>
          </p:sp>
        </p:grpSp>
        <p:sp>
          <p:nvSpPr>
            <p:cNvPr id="27" name="圆角矩形 26"/>
            <p:cNvSpPr/>
            <p:nvPr/>
          </p:nvSpPr>
          <p:spPr>
            <a:xfrm>
              <a:off x="1693621" y="2403837"/>
              <a:ext cx="2105711" cy="467131"/>
            </a:xfrm>
            <a:prstGeom prst="roundRect">
              <a:avLst>
                <a:gd name="adj" fmla="val 4433"/>
              </a:avLst>
            </a:prstGeom>
            <a:solidFill>
              <a:schemeClr val="accent3">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altLang="zh-CN" b="1" dirty="0">
                  <a:solidFill>
                    <a:schemeClr val="tx1"/>
                  </a:solidFill>
                  <a:latin typeface="Huawei Sans" panose="020C0503030203020204" pitchFamily="34" charset="0"/>
                  <a:ea typeface="方正兰亭黑简体" panose="02000000000000000000" pitchFamily="2" charset="-122"/>
                </a:rPr>
                <a:t>AI</a:t>
              </a:r>
              <a:r>
                <a:rPr lang="zh-CN" altLang="en-US" b="1" dirty="0">
                  <a:solidFill>
                    <a:schemeClr val="tx1"/>
                  </a:solidFill>
                  <a:latin typeface="Huawei Sans" panose="020C0503030203020204" pitchFamily="34" charset="0"/>
                  <a:ea typeface="方正兰亭黑简体" panose="02000000000000000000" pitchFamily="2" charset="-122"/>
                </a:rPr>
                <a:t>框架</a:t>
              </a:r>
              <a:endParaRPr lang="zh-CN" altLang="en-US" b="1" dirty="0">
                <a:solidFill>
                  <a:schemeClr val="tx1"/>
                </a:solidFill>
                <a:latin typeface="Huawei Sans" panose="020C0503030203020204" pitchFamily="34" charset="0"/>
                <a:ea typeface="方正兰亭黑简体" panose="02000000000000000000" pitchFamily="2" charset="-122"/>
              </a:endParaRPr>
            </a:p>
          </p:txBody>
        </p:sp>
      </p:grpSp>
      <p:cxnSp>
        <p:nvCxnSpPr>
          <p:cNvPr id="32" name="直接连接符 31"/>
          <p:cNvCxnSpPr/>
          <p:nvPr/>
        </p:nvCxnSpPr>
        <p:spPr>
          <a:xfrm>
            <a:off x="5588571" y="2268169"/>
            <a:ext cx="5760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145969" y="5382849"/>
            <a:ext cx="4068000" cy="369332"/>
          </a:xfrm>
          <a:prstGeom prst="rect">
            <a:avLst/>
          </a:prstGeom>
          <a:noFill/>
        </p:spPr>
        <p:txBody>
          <a:bodyPr wrap="square" rtlCol="0" anchor="ctr" anchorCtr="0">
            <a:spAutoFit/>
          </a:bodyPr>
          <a:lstStyle/>
          <a:p>
            <a:pPr marL="285750" indent="-285750">
              <a:buFont typeface="Arial" panose="020B0604020202020204" pitchFamily="34" charset="0"/>
              <a:buChar char="•"/>
            </a:pPr>
            <a:r>
              <a:rPr kumimoji="1" lang="zh-CN" altLang="en-US" dirty="0">
                <a:solidFill>
                  <a:srgbClr val="282929"/>
                </a:solidFill>
                <a:latin typeface="Huawei Sans" panose="020C0503030203020204" pitchFamily="34" charset="0"/>
                <a:ea typeface="方正兰亭黑简体" panose="02000000000000000000" pitchFamily="2" charset="-122"/>
              </a:rPr>
              <a:t>架构创新，处理器研发，云服务</a:t>
            </a:r>
            <a:endParaRPr kumimoji="1" lang="zh-CN" altLang="en-US" dirty="0">
              <a:solidFill>
                <a:srgbClr val="282929"/>
              </a:solidFill>
              <a:latin typeface="Huawei Sans" panose="020C0503030203020204" pitchFamily="34" charset="0"/>
              <a:ea typeface="方正兰亭黑简体" panose="02000000000000000000" pitchFamily="2" charset="-122"/>
            </a:endParaRPr>
          </a:p>
        </p:txBody>
      </p:sp>
      <p:sp>
        <p:nvSpPr>
          <p:cNvPr id="34" name="文本框 33"/>
          <p:cNvSpPr txBox="1"/>
          <p:nvPr/>
        </p:nvSpPr>
        <p:spPr>
          <a:xfrm>
            <a:off x="7145970" y="3908070"/>
            <a:ext cx="4336402" cy="1028936"/>
          </a:xfrm>
          <a:prstGeom prst="rect">
            <a:avLst/>
          </a:prstGeom>
          <a:noFill/>
        </p:spPr>
        <p:txBody>
          <a:bodyPr wrap="square" rtlCol="0" anchor="ctr" anchorCtr="0">
            <a:spAutoFit/>
          </a:bodyPr>
          <a:lstStyle/>
          <a:p>
            <a:pPr marL="285750" indent="-285750">
              <a:lnSpc>
                <a:spcPts val="2500"/>
              </a:lnSpc>
              <a:buFont typeface="Arial" panose="020B0604020202020204" pitchFamily="34" charset="0"/>
              <a:buChar char="•"/>
            </a:pPr>
            <a:r>
              <a:rPr kumimoji="1" lang="zh-CN" altLang="en-US" dirty="0">
                <a:solidFill>
                  <a:srgbClr val="282929"/>
                </a:solidFill>
                <a:latin typeface="Huawei Sans" panose="020C0503030203020204" pitchFamily="34" charset="0"/>
                <a:ea typeface="方正兰亭黑简体" panose="02000000000000000000" pitchFamily="2" charset="-122"/>
              </a:rPr>
              <a:t>提供鲲鹏主板和部件、</a:t>
            </a:r>
            <a:r>
              <a:rPr kumimoji="1" lang="en-US" altLang="zh-CN" dirty="0">
                <a:solidFill>
                  <a:srgbClr val="282929"/>
                </a:solidFill>
                <a:latin typeface="Huawei Sans" panose="020C0503030203020204" pitchFamily="34" charset="0"/>
                <a:ea typeface="方正兰亭黑简体" panose="02000000000000000000" pitchFamily="2" charset="-122"/>
              </a:rPr>
              <a:t>Atlas</a:t>
            </a:r>
            <a:r>
              <a:rPr kumimoji="1" lang="zh-CN" altLang="en-US" dirty="0">
                <a:solidFill>
                  <a:srgbClr val="282929"/>
                </a:solidFill>
                <a:latin typeface="Huawei Sans" panose="020C0503030203020204" pitchFamily="34" charset="0"/>
                <a:ea typeface="方正兰亭黑简体" panose="02000000000000000000" pitchFamily="2" charset="-122"/>
              </a:rPr>
              <a:t>模组和板卡，使能伙伴发展自有品牌服务器、</a:t>
            </a:r>
            <a:r>
              <a:rPr kumimoji="1" lang="en-US" altLang="zh-CN" dirty="0">
                <a:solidFill>
                  <a:srgbClr val="282929"/>
                </a:solidFill>
                <a:latin typeface="Huawei Sans" panose="020C0503030203020204" pitchFamily="34" charset="0"/>
                <a:ea typeface="方正兰亭黑简体" panose="02000000000000000000" pitchFamily="2" charset="-122"/>
              </a:rPr>
              <a:t>PC</a:t>
            </a:r>
            <a:r>
              <a:rPr kumimoji="1" lang="zh-CN" altLang="en-US" dirty="0">
                <a:solidFill>
                  <a:srgbClr val="282929"/>
                </a:solidFill>
                <a:latin typeface="Huawei Sans" panose="020C0503030203020204" pitchFamily="34" charset="0"/>
                <a:ea typeface="方正兰亭黑简体" panose="02000000000000000000" pitchFamily="2" charset="-122"/>
              </a:rPr>
              <a:t>和智能解决方案</a:t>
            </a:r>
            <a:endParaRPr kumimoji="1" lang="zh-CN" altLang="en-US" dirty="0">
              <a:solidFill>
                <a:srgbClr val="282929"/>
              </a:solidFill>
              <a:latin typeface="Huawei Sans" panose="020C0503030203020204" pitchFamily="34" charset="0"/>
              <a:ea typeface="方正兰亭黑简体" panose="02000000000000000000" pitchFamily="2" charset="-122"/>
            </a:endParaRPr>
          </a:p>
        </p:txBody>
      </p:sp>
      <p:sp>
        <p:nvSpPr>
          <p:cNvPr id="36" name="文本框 35"/>
          <p:cNvSpPr txBox="1"/>
          <p:nvPr/>
        </p:nvSpPr>
        <p:spPr>
          <a:xfrm>
            <a:off x="7145969" y="1564873"/>
            <a:ext cx="4206191" cy="369332"/>
          </a:xfrm>
          <a:prstGeom prst="rect">
            <a:avLst/>
          </a:prstGeom>
          <a:noFill/>
        </p:spPr>
        <p:txBody>
          <a:bodyPr wrap="square" rtlCol="0" anchor="ctr" anchorCtr="0">
            <a:spAutoFit/>
          </a:bodyPr>
          <a:lstStyle>
            <a:defPPr>
              <a:defRPr lang="en-US"/>
            </a:defPPr>
            <a:lvl1pPr marL="285750" indent="-285750">
              <a:buFont typeface="Arial" panose="020B0604020202020204" pitchFamily="34" charset="0"/>
              <a:buChar char="•"/>
              <a:defRPr kumimoji="1" sz="1600">
                <a:solidFill>
                  <a:srgbClr val="575756"/>
                </a:solidFill>
                <a:latin typeface="微软雅黑" panose="020B0503020204020204" pitchFamily="34" charset="-122"/>
                <a:ea typeface="微软雅黑" panose="020B0503020204020204" pitchFamily="34" charset="-122"/>
              </a:defRPr>
            </a:lvl1pPr>
          </a:lstStyle>
          <a:p>
            <a:r>
              <a:rPr lang="zh-CN" altLang="en-US" sz="1800" dirty="0">
                <a:solidFill>
                  <a:srgbClr val="282929"/>
                </a:solidFill>
                <a:latin typeface="Huawei Sans" panose="020C0503030203020204" pitchFamily="34" charset="0"/>
                <a:ea typeface="方正兰亭黑简体" panose="02000000000000000000" pitchFamily="2" charset="-122"/>
              </a:rPr>
              <a:t>免费支持主流应用和软件的迁移</a:t>
            </a:r>
            <a:endParaRPr lang="zh-CN" altLang="en-US" sz="1800" dirty="0">
              <a:solidFill>
                <a:srgbClr val="282929"/>
              </a:solidFill>
              <a:latin typeface="Huawei Sans" panose="020C0503030203020204" pitchFamily="34" charset="0"/>
              <a:ea typeface="方正兰亭黑简体" panose="02000000000000000000" pitchFamily="2" charset="-122"/>
            </a:endParaRPr>
          </a:p>
        </p:txBody>
      </p:sp>
      <p:sp>
        <p:nvSpPr>
          <p:cNvPr id="37" name="文本框 36"/>
          <p:cNvSpPr txBox="1"/>
          <p:nvPr/>
        </p:nvSpPr>
        <p:spPr>
          <a:xfrm>
            <a:off x="7145970" y="2334825"/>
            <a:ext cx="4291325" cy="1349537"/>
          </a:xfrm>
          <a:prstGeom prst="rect">
            <a:avLst/>
          </a:prstGeom>
          <a:noFill/>
        </p:spPr>
        <p:txBody>
          <a:bodyPr wrap="square" rtlCol="0" anchor="ctr" anchorCtr="0">
            <a:spAutoFit/>
          </a:bodyPr>
          <a:lstStyle/>
          <a:p>
            <a:pPr marL="285750" indent="-285750">
              <a:lnSpc>
                <a:spcPts val="2500"/>
              </a:lnSpc>
              <a:buFont typeface="Arial" panose="020B0604020202020204" pitchFamily="34" charset="0"/>
              <a:buChar char="•"/>
            </a:pPr>
            <a:r>
              <a:rPr kumimoji="1" lang="zh-CN" altLang="en-US" dirty="0">
                <a:solidFill>
                  <a:srgbClr val="282929"/>
                </a:solidFill>
                <a:latin typeface="Huawei Sans" panose="020C0503030203020204" pitchFamily="34" charset="0"/>
                <a:ea typeface="方正兰亭黑简体" panose="02000000000000000000" pitchFamily="2" charset="-122"/>
              </a:rPr>
              <a:t>开源</a:t>
            </a:r>
            <a:r>
              <a:rPr kumimoji="1" lang="en-US" altLang="zh-CN" dirty="0">
                <a:solidFill>
                  <a:srgbClr val="282929"/>
                </a:solidFill>
                <a:latin typeface="Huawei Sans" panose="020C0503030203020204" pitchFamily="34" charset="0"/>
                <a:ea typeface="方正兰亭黑简体" panose="02000000000000000000" pitchFamily="2" charset="-122"/>
              </a:rPr>
              <a:t>AI </a:t>
            </a:r>
            <a:r>
              <a:rPr kumimoji="1" lang="zh-CN" altLang="en-US" dirty="0">
                <a:solidFill>
                  <a:srgbClr val="282929"/>
                </a:solidFill>
                <a:latin typeface="Huawei Sans" panose="020C0503030203020204" pitchFamily="34" charset="0"/>
                <a:ea typeface="方正兰亭黑简体" panose="02000000000000000000" pitchFamily="2" charset="-122"/>
              </a:rPr>
              <a:t>框架</a:t>
            </a:r>
            <a:r>
              <a:rPr kumimoji="1" lang="en-US" altLang="zh-CN" dirty="0">
                <a:solidFill>
                  <a:srgbClr val="282929"/>
                </a:solidFill>
                <a:latin typeface="Huawei Sans" panose="020C0503030203020204" pitchFamily="34" charset="0"/>
                <a:ea typeface="方正兰亭黑简体" panose="02000000000000000000" pitchFamily="2" charset="-122"/>
              </a:rPr>
              <a:t>MindSpore</a:t>
            </a:r>
            <a:br>
              <a:rPr kumimoji="1" lang="en-US" altLang="zh-CN" dirty="0">
                <a:solidFill>
                  <a:srgbClr val="282929"/>
                </a:solidFill>
                <a:latin typeface="Huawei Sans" panose="020C0503030203020204" pitchFamily="34" charset="0"/>
                <a:ea typeface="方正兰亭黑简体" panose="02000000000000000000" pitchFamily="2" charset="-122"/>
              </a:rPr>
            </a:br>
            <a:r>
              <a:rPr kumimoji="1" lang="zh-CN" altLang="en-US" dirty="0">
                <a:solidFill>
                  <a:srgbClr val="282929"/>
                </a:solidFill>
                <a:latin typeface="Huawei Sans" panose="020C0503030203020204" pitchFamily="34" charset="0"/>
                <a:ea typeface="方正兰亭黑简体" panose="02000000000000000000" pitchFamily="2" charset="-122"/>
              </a:rPr>
              <a:t>开源数据库</a:t>
            </a:r>
            <a:r>
              <a:rPr kumimoji="1" lang="en-US" altLang="zh-CN" dirty="0">
                <a:solidFill>
                  <a:srgbClr val="282929"/>
                </a:solidFill>
                <a:latin typeface="Huawei Sans" panose="020C0503030203020204" pitchFamily="34" charset="0"/>
                <a:ea typeface="方正兰亭黑简体" panose="02000000000000000000" pitchFamily="2" charset="-122"/>
              </a:rPr>
              <a:t>openGauss</a:t>
            </a:r>
            <a:br>
              <a:rPr kumimoji="1" lang="en-US" altLang="zh-CN" dirty="0">
                <a:solidFill>
                  <a:srgbClr val="282929"/>
                </a:solidFill>
                <a:latin typeface="Huawei Sans" panose="020C0503030203020204" pitchFamily="34" charset="0"/>
                <a:ea typeface="方正兰亭黑简体" panose="02000000000000000000" pitchFamily="2" charset="-122"/>
              </a:rPr>
            </a:br>
            <a:r>
              <a:rPr kumimoji="1" lang="zh-CN" altLang="en-US" dirty="0">
                <a:solidFill>
                  <a:srgbClr val="282929"/>
                </a:solidFill>
                <a:latin typeface="Huawei Sans" panose="020C0503030203020204" pitchFamily="34" charset="0"/>
                <a:ea typeface="方正兰亭黑简体" panose="02000000000000000000" pitchFamily="2" charset="-122"/>
              </a:rPr>
              <a:t>开源操作系统</a:t>
            </a:r>
            <a:r>
              <a:rPr kumimoji="1" lang="en-US" altLang="zh-CN" dirty="0">
                <a:solidFill>
                  <a:srgbClr val="282929"/>
                </a:solidFill>
                <a:latin typeface="Huawei Sans" panose="020C0503030203020204" pitchFamily="34" charset="0"/>
                <a:ea typeface="方正兰亭黑简体" panose="02000000000000000000" pitchFamily="2" charset="-122"/>
              </a:rPr>
              <a:t>openEuler</a:t>
            </a:r>
            <a:br>
              <a:rPr kumimoji="1" lang="en-US" altLang="zh-CN" dirty="0">
                <a:solidFill>
                  <a:srgbClr val="282929"/>
                </a:solidFill>
                <a:latin typeface="Huawei Sans" panose="020C0503030203020204" pitchFamily="34" charset="0"/>
                <a:ea typeface="方正兰亭黑简体" panose="02000000000000000000" pitchFamily="2" charset="-122"/>
              </a:rPr>
            </a:br>
            <a:r>
              <a:rPr kumimoji="1" lang="zh-CN" altLang="en-US" dirty="0">
                <a:solidFill>
                  <a:srgbClr val="282929"/>
                </a:solidFill>
                <a:latin typeface="Huawei Sans" panose="020C0503030203020204" pitchFamily="34" charset="0"/>
                <a:ea typeface="方正兰亭黑简体" panose="02000000000000000000" pitchFamily="2" charset="-122"/>
              </a:rPr>
              <a:t>开源数据虚拟化引擎</a:t>
            </a:r>
            <a:r>
              <a:rPr kumimoji="1" lang="en-US" altLang="zh-CN" dirty="0">
                <a:solidFill>
                  <a:srgbClr val="282929"/>
                </a:solidFill>
                <a:latin typeface="Huawei Sans" panose="020C0503030203020204" pitchFamily="34" charset="0"/>
                <a:ea typeface="方正兰亭黑简体" panose="02000000000000000000" pitchFamily="2" charset="-122"/>
              </a:rPr>
              <a:t>openLooKeng</a:t>
            </a:r>
            <a:endParaRPr kumimoji="1" lang="zh-CN" altLang="en-US" dirty="0">
              <a:solidFill>
                <a:srgbClr val="282929"/>
              </a:solidFill>
              <a:latin typeface="Huawei Sans" panose="020C0503030203020204" pitchFamily="34" charset="0"/>
              <a:ea typeface="方正兰亭黑简体" panose="02000000000000000000" pitchFamily="2" charset="-122"/>
            </a:endParaRPr>
          </a:p>
        </p:txBody>
      </p:sp>
      <p:cxnSp>
        <p:nvCxnSpPr>
          <p:cNvPr id="39" name="直接连接符 38"/>
          <p:cNvCxnSpPr/>
          <p:nvPr/>
        </p:nvCxnSpPr>
        <p:spPr>
          <a:xfrm>
            <a:off x="5588571" y="3735299"/>
            <a:ext cx="5760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588571" y="5026987"/>
            <a:ext cx="576000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左大括号 37"/>
          <p:cNvSpPr/>
          <p:nvPr/>
        </p:nvSpPr>
        <p:spPr>
          <a:xfrm>
            <a:off x="1675829" y="1587918"/>
            <a:ext cx="181896" cy="864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41" name="左大括号 40"/>
          <p:cNvSpPr/>
          <p:nvPr/>
        </p:nvSpPr>
        <p:spPr>
          <a:xfrm>
            <a:off x="1675829" y="2695427"/>
            <a:ext cx="181896" cy="14040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43" name="左大括号 42"/>
          <p:cNvSpPr/>
          <p:nvPr/>
        </p:nvSpPr>
        <p:spPr>
          <a:xfrm>
            <a:off x="1698110" y="4309329"/>
            <a:ext cx="159615" cy="138097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29" name="矩形 28"/>
          <p:cNvSpPr/>
          <p:nvPr/>
        </p:nvSpPr>
        <p:spPr>
          <a:xfrm>
            <a:off x="953444" y="1702993"/>
            <a:ext cx="720000" cy="720000"/>
          </a:xfrm>
          <a:prstGeom prst="rect">
            <a:avLst/>
          </a:prstGeom>
        </p:spPr>
        <p:txBody>
          <a:bodyPr wrap="square">
            <a:spAutoFit/>
          </a:bodyPr>
          <a:lstStyle/>
          <a:p>
            <a:r>
              <a:rPr lang="zh-CN" altLang="en-US" sz="2000" b="1" dirty="0">
                <a:solidFill>
                  <a:srgbClr val="282929"/>
                </a:solidFill>
                <a:latin typeface="Huawei Sans" panose="020C0503030203020204" pitchFamily="34" charset="0"/>
                <a:ea typeface="方正兰亭黑简体" panose="02000000000000000000" pitchFamily="2" charset="-122"/>
              </a:rPr>
              <a:t>应用生态</a:t>
            </a:r>
            <a:endParaRPr lang="zh-CN" altLang="en-US" sz="2000" b="1" dirty="0">
              <a:latin typeface="Huawei Sans" panose="020C0503030203020204" pitchFamily="34" charset="0"/>
              <a:ea typeface="方正兰亭黑简体" panose="02000000000000000000" pitchFamily="2" charset="-122"/>
            </a:endParaRPr>
          </a:p>
        </p:txBody>
      </p:sp>
      <p:sp>
        <p:nvSpPr>
          <p:cNvPr id="44" name="矩形 43"/>
          <p:cNvSpPr/>
          <p:nvPr/>
        </p:nvSpPr>
        <p:spPr>
          <a:xfrm>
            <a:off x="937344" y="3053321"/>
            <a:ext cx="719540" cy="720000"/>
          </a:xfrm>
          <a:prstGeom prst="rect">
            <a:avLst/>
          </a:prstGeom>
        </p:spPr>
        <p:txBody>
          <a:bodyPr wrap="square">
            <a:spAutoFit/>
          </a:bodyPr>
          <a:lstStyle/>
          <a:p>
            <a:r>
              <a:rPr lang="zh-CN" altLang="en-US" sz="2000" b="1" dirty="0">
                <a:solidFill>
                  <a:srgbClr val="282929"/>
                </a:solidFill>
                <a:latin typeface="Huawei Sans" panose="020C0503030203020204" pitchFamily="34" charset="0"/>
                <a:ea typeface="方正兰亭黑简体" panose="02000000000000000000" pitchFamily="2" charset="-122"/>
              </a:rPr>
              <a:t>基础软件</a:t>
            </a:r>
            <a:endParaRPr lang="zh-CN" altLang="en-US" sz="2000" b="1" dirty="0">
              <a:latin typeface="Huawei Sans" panose="020C0503030203020204" pitchFamily="34" charset="0"/>
              <a:ea typeface="方正兰亭黑简体" panose="02000000000000000000" pitchFamily="2" charset="-122"/>
            </a:endParaRPr>
          </a:p>
        </p:txBody>
      </p:sp>
      <p:sp>
        <p:nvSpPr>
          <p:cNvPr id="46" name="矩形 45"/>
          <p:cNvSpPr/>
          <p:nvPr/>
        </p:nvSpPr>
        <p:spPr>
          <a:xfrm>
            <a:off x="950729" y="4634840"/>
            <a:ext cx="720000" cy="720000"/>
          </a:xfrm>
          <a:prstGeom prst="rect">
            <a:avLst/>
          </a:prstGeom>
        </p:spPr>
        <p:txBody>
          <a:bodyPr wrap="square">
            <a:spAutoFit/>
          </a:bodyPr>
          <a:lstStyle/>
          <a:p>
            <a:r>
              <a:rPr lang="zh-CN" altLang="en-US" sz="2000" b="1" dirty="0">
                <a:solidFill>
                  <a:srgbClr val="282929"/>
                </a:solidFill>
                <a:latin typeface="Huawei Sans" panose="020C0503030203020204" pitchFamily="34" charset="0"/>
                <a:ea typeface="方正兰亭黑简体" panose="02000000000000000000" pitchFamily="2" charset="-122"/>
              </a:rPr>
              <a:t>硬件平台</a:t>
            </a:r>
            <a:endParaRPr lang="zh-CN" altLang="en-US" sz="2000" b="1" dirty="0">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a:xfrm>
            <a:off x="806450" y="455190"/>
            <a:ext cx="10519708" cy="524227"/>
          </a:xfrm>
        </p:spPr>
        <p:txBody>
          <a:bodyPr/>
          <a:lstStyle/>
          <a:p>
            <a:r>
              <a:rPr lang="zh-CN" altLang="en-US" sz="2600" b="1" dirty="0">
                <a:solidFill>
                  <a:srgbClr val="C00000"/>
                </a:solidFill>
                <a:latin typeface="Huawei Sans" panose="020C0503030203020204" pitchFamily="34" charset="0"/>
                <a:ea typeface="方正兰亭黑简体" panose="02000000000000000000" pitchFamily="2" charset="-122"/>
              </a:rPr>
              <a:t>鲲鹏：全栈通用计算解决方案</a:t>
            </a:r>
            <a:endParaRPr lang="zh-CN" altLang="en-US" sz="2600" b="1" dirty="0">
              <a:solidFill>
                <a:srgbClr val="C00000"/>
              </a:solidFill>
              <a:latin typeface="Huawei Sans" panose="020C0503030203020204" pitchFamily="34" charset="0"/>
              <a:ea typeface="方正兰亭黑简体" panose="02000000000000000000"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384413" y="944563"/>
          <a:ext cx="11427936" cy="5871826"/>
        </p:xfrm>
        <a:graphic>
          <a:graphicData uri="http://schemas.openxmlformats.org/drawingml/2006/table">
            <a:tbl>
              <a:tblPr>
                <a:tableStyleId>{72833802-FEF1-4C79-8D5D-14CF1EAF98D9}</a:tableStyleId>
              </a:tblPr>
              <a:tblGrid>
                <a:gridCol w="4526720"/>
                <a:gridCol w="2490177"/>
                <a:gridCol w="3521727"/>
                <a:gridCol w="889312"/>
              </a:tblGrid>
              <a:tr h="21015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i="0" dirty="0">
                          <a:solidFill>
                            <a:schemeClr val="tx1"/>
                          </a:solidFill>
                          <a:effectLst/>
                          <a:latin typeface="Huawei Sans" panose="020C0503030203020204" pitchFamily="34" charset="0"/>
                          <a:ea typeface="方正兰亭黑简体" panose="02000000000000000000" pitchFamily="2" charset="-122"/>
                          <a:cs typeface="+mn-cs"/>
                        </a:rPr>
                        <a:t>实验名称</a:t>
                      </a:r>
                      <a:endParaRPr lang="zh-CN" altLang="en-US" sz="14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alpha val="10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alpha val="100000"/>
                      </a:srgbClr>
                    </a:solidFill>
                  </a:tcPr>
                </a:tc>
                <a:tc>
                  <a:txBody>
                    <a:bodyPr/>
                    <a:lstStyle/>
                    <a:p>
                      <a:pPr algn="ctr" fontAlgn="ctr"/>
                      <a:r>
                        <a:rPr lang="zh-CN" altLang="en-US" sz="1400" b="0" u="none" strike="noStrike" baseline="0" dirty="0">
                          <a:effectLst/>
                          <a:latin typeface="Huawei Sans" panose="020C0503030203020204" pitchFamily="34" charset="0"/>
                          <a:ea typeface="方正兰亭黑简体" panose="02000000000000000000" pitchFamily="2" charset="-122"/>
                        </a:rPr>
                        <a:t>植入方式</a:t>
                      </a:r>
                      <a:endParaRPr lang="zh-CN" altLang="en-US" sz="1400" b="0" i="0" u="none" strike="noStrike" baseline="0" dirty="0">
                        <a:effectLst/>
                        <a:latin typeface="Huawei Sans" panose="020C0503030203020204" pitchFamily="34" charset="0"/>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alpha val="100000"/>
                      </a:srgbClr>
                    </a:solidFill>
                  </a:tcPr>
                </a:tc>
                <a:tc>
                  <a:txBody>
                    <a:bodyPr/>
                    <a:lstStyle/>
                    <a:p>
                      <a:pPr algn="ctr" rtl="0" fontAlgn="ctr"/>
                      <a:r>
                        <a:rPr lang="zh-CN" altLang="en-US" sz="1400" b="0" i="0" u="none" strike="noStrike" baseline="0" dirty="0">
                          <a:solidFill>
                            <a:schemeClr val="tx1"/>
                          </a:solidFill>
                          <a:effectLst/>
                          <a:latin typeface="Huawei Sans" panose="020C0503030203020204" pitchFamily="34" charset="0"/>
                          <a:ea typeface="方正兰亭黑简体" panose="02000000000000000000" pitchFamily="2" charset="-122"/>
                        </a:rPr>
                        <a:t>预估学时</a:t>
                      </a:r>
                      <a:endParaRPr lang="zh-CN" altLang="en-US" sz="1400" b="0" i="0" u="none" strike="noStrike" baseline="0" dirty="0">
                        <a:solidFill>
                          <a:schemeClr val="tx1"/>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alpha val="100000"/>
                      </a:srgbClr>
                    </a:solidFill>
                  </a:tcPr>
                </a:tc>
              </a:tr>
              <a:tr h="18317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实验一：在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ECS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上安装部署</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2">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ECS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上安装部署（</a:t>
                      </a:r>
                      <a:r>
                        <a:rPr lang="zh-CN" altLang="en-US" sz="1200" b="0" i="0" u="none" strike="noStrike" kern="1200" baseline="0" dirty="0">
                          <a:solidFill>
                            <a:srgbClr val="FF0000"/>
                          </a:solidFill>
                          <a:effectLst/>
                          <a:latin typeface="Huawei Sans" panose="020C0503030203020204" pitchFamily="34" charset="0"/>
                          <a:ea typeface="方正兰亭黑简体" panose="02000000000000000000" pitchFamily="2" charset="-122"/>
                          <a:cs typeface="+mn-cs"/>
                        </a:rPr>
                        <a:t>特别说明：根据实际环境选择安装方式</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上安装部署企业版</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6">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1.5</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18317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实验六：在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ECS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上安装部署极简版</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极简版安装</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18317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实验二：在虚拟机</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+CentOS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上安装部署</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4">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在虚拟机上安装部署（</a:t>
                      </a:r>
                      <a:r>
                        <a:rPr lang="zh-CN" altLang="en-US" sz="1200" b="0" i="0" u="none" strike="noStrike" kern="1200" baseline="0" dirty="0">
                          <a:solidFill>
                            <a:srgbClr val="FF0000"/>
                          </a:solidFill>
                          <a:effectLst/>
                          <a:latin typeface="Huawei Sans" panose="020C0503030203020204" pitchFamily="34" charset="0"/>
                          <a:ea typeface="方正兰亭黑简体" panose="02000000000000000000" pitchFamily="2" charset="-122"/>
                          <a:cs typeface="+mn-cs"/>
                        </a:rPr>
                        <a:t>特别说明：根据实际环境选择安装方式</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Centos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上安装部署企业版</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18317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实验三：在虚拟机</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上安装部署</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OpenEuler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上安装部署企业版</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18317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实验四：使用虚拟机镜像文件导入部署</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CentOS+openGauss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使用虚拟机镜像文件导入部署</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18317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实验五：使用虚拟机镜像文件导入部署</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openEuler+openGauss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使用虚拟机镜像文件导入部署</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185002">
                <a:tc rowSpan="2">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实验七：</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数据库开发调试工具指导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GSQL（</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命令行）</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通过各种元命令、</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SQL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命令操作数据库</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2">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1.5</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17386">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Data Studio（</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可视化）</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通过</a:t>
                      </a:r>
                      <a:r>
                        <a:rPr 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Data Studio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可视化工具连接操作数据库</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17485">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实验八：</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数据库日志管理指导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系统日志、操作日志、审计日志等</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掌握各类日志的查看方式方法</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59014">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实验九：</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数据库维护管理指导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操作系统参数、数据库性能、数据库健康等检查</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掌握各类运维检测工具的使用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3</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07689">
                <a:tc rowSpan="6">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实验十：</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数据库开发指导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创建和管理表空间</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表空间创建管理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6">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6</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07689">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创建和管理数据库</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数据库创建管理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07689">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创建和管理用户</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数据库用户创建管理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07689">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创建和管理表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创建表、数据的增删改查、表的删除</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07689">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SQL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语法实验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DDL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DML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DCL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语法练习操作</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59014">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创建和管理其他数据库对象</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 创建和管理</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schema</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、分区表、索引、视图、序列、存储过程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00691">
                <a:tc rowSpan="2">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实验十一：</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数据库安全指导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用户权限控制</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用户、角色、权限、授权、权限回收</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2">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185002">
                <a:tc vMerge="1">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审计</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审计开、关、查看、清理</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18317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实验十二：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数据库备份恢复指导</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物理备份恢复、逻辑备份恢复</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在各类场景下，掌握备份恢复工具的使用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72989">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实验十三：</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场景化综合应用实验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金融数据模型设计、各类对象操作、</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JDBC/ODBC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程序连接数据库</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作为课堂大作业参考使用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2">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8</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56559">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实验十四：</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场景化实验作业设计</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综合大作业设计</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作为课堂大作业参考使用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584642">
                <a:tc>
                  <a:txBody>
                    <a:bodyPr/>
                    <a:lstStyle/>
                    <a:p>
                      <a:pPr marL="0" algn="l" defTabSz="914400" rtl="0" eaLnBrk="1" fontAlgn="ctr" latinLnBrk="0" hangingPunct="1"/>
                      <a:r>
                        <a:rPr lang="zh-CN" altLang="en-US" sz="1200" b="0" i="0" u="none" strike="noStrike" kern="1200" baseline="0" dirty="0">
                          <a:solidFill>
                            <a:srgbClr val="ED7D31"/>
                          </a:solidFill>
                          <a:effectLst/>
                          <a:latin typeface="Huawei Sans" panose="020C0503030203020204" pitchFamily="34" charset="0"/>
                          <a:ea typeface="方正兰亭黑简体" panose="02000000000000000000" pitchFamily="2" charset="-122"/>
                          <a:cs typeface="+mn-cs"/>
                        </a:rPr>
                        <a:t>实验十五：</a:t>
                      </a:r>
                      <a:r>
                        <a:rPr lang="en-US" altLang="zh-CN" sz="1200" b="0" i="0" u="none" strike="noStrike" kern="1200" baseline="0" dirty="0">
                          <a:solidFill>
                            <a:srgbClr val="ED7D31"/>
                          </a:solidFill>
                          <a:effectLst/>
                          <a:latin typeface="Huawei Sans" panose="020C0503030203020204" pitchFamily="34" charset="0"/>
                          <a:ea typeface="方正兰亭黑简体" panose="02000000000000000000" pitchFamily="2" charset="-122"/>
                          <a:cs typeface="+mn-cs"/>
                        </a:rPr>
                        <a:t>openGauss</a:t>
                      </a:r>
                      <a:r>
                        <a:rPr lang="zh-CN" altLang="en-US" sz="1200" b="0" i="0" u="none" strike="noStrike" kern="1200" baseline="0" dirty="0">
                          <a:solidFill>
                            <a:srgbClr val="ED7D31"/>
                          </a:solidFill>
                          <a:effectLst/>
                          <a:latin typeface="Huawei Sans" panose="020C0503030203020204" pitchFamily="34" charset="0"/>
                          <a:ea typeface="方正兰亭黑简体" panose="02000000000000000000" pitchFamily="2" charset="-122"/>
                          <a:cs typeface="+mn-cs"/>
                        </a:rPr>
                        <a:t>开源数据库二次开发指导</a:t>
                      </a:r>
                      <a:endParaRPr lang="zh-CN" altLang="en-US" sz="1200" b="0" i="0" u="none" strike="noStrike" kern="1200" baseline="0" dirty="0">
                        <a:solidFill>
                          <a:srgbClr val="ED7D3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开源社区、数据库源码</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开源社区使用、源码编译安装、数据库内核二次开发（</a:t>
                      </a:r>
                      <a:r>
                        <a:rPr lang="zh-CN" altLang="en-US" sz="1200" b="0" i="0" u="none" strike="noStrike" kern="1200" baseline="0" dirty="0">
                          <a:solidFill>
                            <a:srgbClr val="FF0000"/>
                          </a:solidFill>
                          <a:effectLst/>
                          <a:latin typeface="Huawei Sans" panose="020C0503030203020204" pitchFamily="34" charset="0"/>
                          <a:ea typeface="方正兰亭黑简体" panose="02000000000000000000" pitchFamily="2" charset="-122"/>
                          <a:cs typeface="+mn-cs"/>
                        </a:rPr>
                        <a:t>特别说明：可选，服务器要求</a:t>
                      </a:r>
                      <a:r>
                        <a:rPr lang="en-US" altLang="zh-CN" sz="1200" b="0" i="0" u="none" strike="noStrike" kern="1200" baseline="0" dirty="0">
                          <a:solidFill>
                            <a:srgbClr val="FF0000"/>
                          </a:solidFill>
                          <a:effectLst/>
                          <a:latin typeface="Huawei Sans" panose="020C0503030203020204" pitchFamily="34" charset="0"/>
                          <a:ea typeface="方正兰亭黑简体" panose="02000000000000000000" pitchFamily="2" charset="-122"/>
                          <a:cs typeface="+mn-cs"/>
                        </a:rPr>
                        <a:t>8vCPUs|32G|40G</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8</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36000" marR="7620" marT="762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r>
            </a:tbl>
          </a:graphicData>
        </a:graphic>
      </p:graphicFrame>
      <p:sp>
        <p:nvSpPr>
          <p:cNvPr id="2" name="标题 1"/>
          <p:cNvSpPr>
            <a:spLocks noGrp="1"/>
          </p:cNvSpPr>
          <p:nvPr>
            <p:ph type="title"/>
          </p:nvPr>
        </p:nvSpPr>
        <p:spPr>
          <a:xfrm>
            <a:off x="384413" y="447468"/>
            <a:ext cx="10732516" cy="485982"/>
          </a:xfrm>
        </p:spPr>
        <p:txBody>
          <a:bodyPr>
            <a:normAutofit/>
          </a:bodyPr>
          <a:lstStyle/>
          <a:p>
            <a:r>
              <a:rPr lang="zh-CN" altLang="en-US" sz="2600" b="1" dirty="0">
                <a:solidFill>
                  <a:srgbClr val="C00000"/>
                </a:solidFill>
              </a:rPr>
              <a:t>数据库课程包实验</a:t>
            </a:r>
            <a:endParaRPr lang="zh-CN" altLang="en-US" sz="2600" b="1" dirty="0">
              <a:solidFill>
                <a:srgbClr val="C0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2125" y="447468"/>
            <a:ext cx="10732516" cy="485982"/>
          </a:xfrm>
        </p:spPr>
        <p:txBody>
          <a:bodyPr>
            <a:noAutofit/>
          </a:bodyPr>
          <a:lstStyle/>
          <a:p>
            <a:r>
              <a:rPr lang="zh-CN" altLang="en-US" sz="2600" b="1" dirty="0">
                <a:solidFill>
                  <a:srgbClr val="C00000"/>
                </a:solidFill>
              </a:rPr>
              <a:t>编译原理课程包介绍</a:t>
            </a:r>
            <a:endParaRPr lang="zh-CN" altLang="en-US" sz="2600" b="1" dirty="0">
              <a:solidFill>
                <a:srgbClr val="C00000"/>
              </a:solidFill>
            </a:endParaRPr>
          </a:p>
        </p:txBody>
      </p:sp>
      <p:sp>
        <p:nvSpPr>
          <p:cNvPr id="5" name="矩形 4"/>
          <p:cNvSpPr/>
          <p:nvPr/>
        </p:nvSpPr>
        <p:spPr>
          <a:xfrm>
            <a:off x="907065" y="1238262"/>
            <a:ext cx="10557575"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rPr>
              <a:t>目标</a:t>
            </a:r>
            <a:r>
              <a:rPr lang="zh-CN" altLang="en-US" b="1">
                <a:solidFill>
                  <a:srgbClr val="3C3C3C"/>
                </a:solidFill>
                <a:latin typeface="Huawei Sans" panose="020C0503030203020204" pitchFamily="34" charset="0"/>
                <a:ea typeface="方正兰亭黑简体" panose="02000000000000000000" pitchFamily="2" charset="-122"/>
              </a:rPr>
              <a:t>对象</a:t>
            </a:r>
            <a:r>
              <a:rPr lang="zh-CN" altLang="en-US">
                <a:solidFill>
                  <a:srgbClr val="3C3C3C"/>
                </a:solidFill>
                <a:latin typeface="Huawei Sans" panose="020C0503030203020204" pitchFamily="34" charset="0"/>
                <a:ea typeface="方正兰亭黑简体" panose="02000000000000000000" pitchFamily="2" charset="-122"/>
              </a:rPr>
              <a:t>：本课程旨在培养大学生利用毕昇编译器和鲲鹏架构相关的理论知识，提高解决实际问题能力，增强华为鲲鹏和毕昇品牌在高校的生态粘性。</a:t>
            </a:r>
            <a:endParaRPr lang="zh-CN" altLang="en-US" dirty="0">
              <a:solidFill>
                <a:srgbClr val="3C3C3C"/>
              </a:solidFill>
              <a:latin typeface="Huawei Sans" panose="020C0503030203020204" pitchFamily="34" charset="0"/>
              <a:ea typeface="方正兰亭黑简体" panose="02000000000000000000" pitchFamily="2" charset="-122"/>
            </a:endParaRPr>
          </a:p>
        </p:txBody>
      </p:sp>
      <p:sp>
        <p:nvSpPr>
          <p:cNvPr id="20" name="长方形"/>
          <p:cNvSpPr/>
          <p:nvPr/>
        </p:nvSpPr>
        <p:spPr>
          <a:xfrm>
            <a:off x="4833210" y="2173486"/>
            <a:ext cx="2160000"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a:solidFill>
                  <a:srgbClr val="191919"/>
                </a:solidFill>
                <a:latin typeface="Huawei Sans" panose="020C0503030203020204" pitchFamily="34" charset="0"/>
                <a:ea typeface="方正兰亭黑简体" panose="02000000000000000000" pitchFamily="2" charset="-122"/>
              </a:rPr>
              <a:t>编译原理课程</a:t>
            </a:r>
            <a:r>
              <a:rPr lang="zh-CN" altLang="en-US" sz="2000" dirty="0">
                <a:solidFill>
                  <a:srgbClr val="191919"/>
                </a:solidFill>
                <a:latin typeface="Huawei Sans" panose="020C0503030203020204" pitchFamily="34" charset="0"/>
                <a:ea typeface="方正兰亭黑简体" panose="02000000000000000000" pitchFamily="2" charset="-122"/>
              </a:rPr>
              <a:t>包</a:t>
            </a:r>
            <a:endParaRPr sz="2000" dirty="0">
              <a:solidFill>
                <a:srgbClr val="191919"/>
              </a:solidFill>
              <a:latin typeface="Huawei Sans" panose="020C0503030203020204" pitchFamily="34" charset="0"/>
              <a:ea typeface="方正兰亭黑简体" panose="02000000000000000000" pitchFamily="2" charset="-122"/>
            </a:endParaRPr>
          </a:p>
        </p:txBody>
      </p:sp>
      <p:sp>
        <p:nvSpPr>
          <p:cNvPr id="21" name="长方形"/>
          <p:cNvSpPr/>
          <p:nvPr/>
        </p:nvSpPr>
        <p:spPr>
          <a:xfrm>
            <a:off x="2309413" y="3042241"/>
            <a:ext cx="2232000" cy="688365"/>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理论课件</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6</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2" name="长方形"/>
          <p:cNvSpPr/>
          <p:nvPr/>
        </p:nvSpPr>
        <p:spPr>
          <a:xfrm>
            <a:off x="4988252" y="3042241"/>
            <a:ext cx="1890457"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参考资料</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3" name="长方形"/>
          <p:cNvSpPr/>
          <p:nvPr/>
        </p:nvSpPr>
        <p:spPr>
          <a:xfrm>
            <a:off x="7301797" y="3042241"/>
            <a:ext cx="1890457"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rPr>
              <a:t>实验内容</a:t>
            </a:r>
            <a:endParaRPr lang="zh-CN" alt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16</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lang="zh-CN" altLang="en-US" sz="1400" dirty="0">
              <a:solidFill>
                <a:srgbClr val="191919"/>
              </a:solidFill>
              <a:latin typeface="Huawei Sans" panose="020C0503030203020204" pitchFamily="34" charset="0"/>
              <a:ea typeface="方正兰亭黑简体" panose="02000000000000000000" pitchFamily="2" charset="-122"/>
            </a:endParaRPr>
          </a:p>
        </p:txBody>
      </p:sp>
      <p:sp>
        <p:nvSpPr>
          <p:cNvPr id="7" name="矩形 6"/>
          <p:cNvSpPr/>
          <p:nvPr/>
        </p:nvSpPr>
        <p:spPr>
          <a:xfrm>
            <a:off x="2250071" y="3765923"/>
            <a:ext cx="2354127" cy="631007"/>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毕昇编译器介绍</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毕昇编译器的优化技术</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8" name="矩形 7"/>
          <p:cNvSpPr/>
          <p:nvPr/>
        </p:nvSpPr>
        <p:spPr>
          <a:xfrm>
            <a:off x="4939185" y="3721534"/>
            <a:ext cx="2026078" cy="1480213"/>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课程配套讲义</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课程资料书架</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教辅书籍</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实验指导书</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openEuler</a:t>
            </a:r>
            <a:r>
              <a:rPr lang="zh-CN" altLang="en-US" sz="1400" dirty="0">
                <a:solidFill>
                  <a:srgbClr val="3C3C3C"/>
                </a:solidFill>
                <a:latin typeface="Huawei Sans" panose="020C0503030203020204" pitchFamily="34" charset="0"/>
                <a:ea typeface="方正兰亭黑简体" panose="02000000000000000000" pitchFamily="2" charset="-122"/>
              </a:rPr>
              <a:t>开</a:t>
            </a:r>
            <a:r>
              <a:rPr lang="zh-CN" altLang="en-US" sz="1400">
                <a:solidFill>
                  <a:srgbClr val="3C3C3C"/>
                </a:solidFill>
                <a:latin typeface="Huawei Sans" panose="020C0503030203020204" pitchFamily="34" charset="0"/>
                <a:ea typeface="方正兰亭黑简体" panose="02000000000000000000" pitchFamily="2" charset="-122"/>
              </a:rPr>
              <a:t>源社区</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5" name="矩形 24"/>
          <p:cNvSpPr/>
          <p:nvPr/>
        </p:nvSpPr>
        <p:spPr>
          <a:xfrm>
            <a:off x="7300250" y="3726241"/>
            <a:ext cx="2877420" cy="954107"/>
          </a:xfrm>
          <a:prstGeom prst="rect">
            <a:avLst/>
          </a:prstGeom>
        </p:spPr>
        <p:txBody>
          <a:bodyPr wrap="square">
            <a:spAutoFit/>
          </a:bodyPr>
          <a:lstStyle/>
          <a:p>
            <a:pPr marL="285750" indent="-285750">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自动并行化（</a:t>
            </a:r>
            <a:r>
              <a:rPr lang="en-US" altLang="zh-CN" sz="1400" dirty="0">
                <a:solidFill>
                  <a:srgbClr val="3C3C3C"/>
                </a:solidFill>
                <a:latin typeface="Huawei Sans" panose="020C0503030203020204" pitchFamily="34" charset="0"/>
                <a:ea typeface="方正兰亭黑简体" panose="02000000000000000000" pitchFamily="2" charset="-122"/>
              </a:rPr>
              <a:t>4</a:t>
            </a:r>
            <a:r>
              <a:rPr lang="zh-CN" altLang="en-US" sz="1400" dirty="0">
                <a:solidFill>
                  <a:srgbClr val="3C3C3C"/>
                </a:solidFill>
                <a:latin typeface="Huawei Sans" panose="020C0503030203020204" pitchFamily="34" charset="0"/>
                <a:ea typeface="方正兰亭黑简体" panose="02000000000000000000" pitchFamily="2" charset="-122"/>
              </a:rPr>
              <a:t>学时）</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内存布局优化（</a:t>
            </a:r>
            <a:r>
              <a:rPr lang="en-US" altLang="zh-CN" sz="1400" dirty="0">
                <a:solidFill>
                  <a:srgbClr val="3C3C3C"/>
                </a:solidFill>
                <a:latin typeface="Huawei Sans" panose="020C0503030203020204" pitchFamily="34" charset="0"/>
                <a:ea typeface="方正兰亭黑简体" panose="02000000000000000000" pitchFamily="2" charset="-122"/>
              </a:rPr>
              <a:t>4</a:t>
            </a:r>
            <a:r>
              <a:rPr lang="zh-CN" altLang="en-US" sz="1400" dirty="0">
                <a:solidFill>
                  <a:srgbClr val="3C3C3C"/>
                </a:solidFill>
                <a:latin typeface="Huawei Sans" panose="020C0503030203020204" pitchFamily="34" charset="0"/>
                <a:ea typeface="方正兰亭黑简体" panose="02000000000000000000" pitchFamily="2" charset="-122"/>
              </a:rPr>
              <a:t>学时）</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PGO</a:t>
            </a:r>
            <a:r>
              <a:rPr lang="zh-CN" altLang="en-US" sz="1400" dirty="0">
                <a:solidFill>
                  <a:srgbClr val="3C3C3C"/>
                </a:solidFill>
                <a:latin typeface="Huawei Sans" panose="020C0503030203020204" pitchFamily="34" charset="0"/>
                <a:ea typeface="方正兰亭黑简体" panose="02000000000000000000" pitchFamily="2" charset="-122"/>
              </a:rPr>
              <a:t>反馈优化（</a:t>
            </a:r>
            <a:r>
              <a:rPr lang="en-US" altLang="zh-CN" sz="1400" dirty="0">
                <a:solidFill>
                  <a:srgbClr val="3C3C3C"/>
                </a:solidFill>
                <a:latin typeface="Huawei Sans" panose="020C0503030203020204" pitchFamily="34" charset="0"/>
                <a:ea typeface="方正兰亭黑简体" panose="02000000000000000000" pitchFamily="2" charset="-122"/>
              </a:rPr>
              <a:t>4</a:t>
            </a:r>
            <a:r>
              <a:rPr lang="zh-CN" altLang="en-US" sz="1400" dirty="0">
                <a:solidFill>
                  <a:srgbClr val="3C3C3C"/>
                </a:solidFill>
                <a:latin typeface="Huawei Sans" panose="020C0503030203020204" pitchFamily="34" charset="0"/>
                <a:ea typeface="方正兰亭黑简体" panose="02000000000000000000" pitchFamily="2" charset="-122"/>
              </a:rPr>
              <a:t>学时）</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buFontTx/>
              <a:buChar char="-"/>
            </a:pPr>
            <a:r>
              <a:rPr lang="en-US" altLang="zh-CN" sz="1400" dirty="0" err="1">
                <a:solidFill>
                  <a:srgbClr val="3C3C3C"/>
                </a:solidFill>
                <a:latin typeface="Huawei Sans" panose="020C0503030203020204" pitchFamily="34" charset="0"/>
                <a:ea typeface="方正兰亭黑简体" panose="02000000000000000000" pitchFamily="2" charset="-122"/>
              </a:rPr>
              <a:t>Autotuner</a:t>
            </a:r>
            <a:r>
              <a:rPr lang="zh-CN" altLang="en-US" sz="1400" dirty="0">
                <a:solidFill>
                  <a:srgbClr val="3C3C3C"/>
                </a:solidFill>
                <a:latin typeface="Huawei Sans" panose="020C0503030203020204" pitchFamily="34" charset="0"/>
                <a:ea typeface="方正兰亭黑简体" panose="02000000000000000000" pitchFamily="2" charset="-122"/>
              </a:rPr>
              <a:t>自动调优（</a:t>
            </a:r>
            <a:r>
              <a:rPr lang="en-US" altLang="zh-CN" sz="1400" dirty="0">
                <a:solidFill>
                  <a:srgbClr val="3C3C3C"/>
                </a:solidFill>
                <a:latin typeface="Huawei Sans" panose="020C0503030203020204" pitchFamily="34" charset="0"/>
                <a:ea typeface="方正兰亭黑简体" panose="02000000000000000000" pitchFamily="2" charset="-122"/>
              </a:rPr>
              <a:t>4</a:t>
            </a:r>
            <a:r>
              <a:rPr lang="zh-CN" altLang="en-US" sz="1400" dirty="0">
                <a:solidFill>
                  <a:srgbClr val="3C3C3C"/>
                </a:solidFill>
                <a:latin typeface="Huawei Sans" panose="020C0503030203020204" pitchFamily="34" charset="0"/>
                <a:ea typeface="方正兰亭黑简体" panose="02000000000000000000" pitchFamily="2" charset="-122"/>
              </a:rPr>
              <a:t>学时）</a:t>
            </a:r>
            <a:endParaRPr lang="en-US" altLang="zh-CN" sz="1400" dirty="0">
              <a:solidFill>
                <a:srgbClr val="3C3C3C"/>
              </a:solidFill>
              <a:latin typeface="Huawei Sans" panose="020C0503030203020204" pitchFamily="34" charset="0"/>
              <a:ea typeface="方正兰亭黑简体" panose="02000000000000000000"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8970" y="447468"/>
            <a:ext cx="10732516" cy="485982"/>
          </a:xfrm>
        </p:spPr>
        <p:txBody>
          <a:bodyPr>
            <a:normAutofit/>
          </a:bodyPr>
          <a:lstStyle/>
          <a:p>
            <a:r>
              <a:rPr lang="zh-CN" altLang="en-US" sz="2600" b="1" dirty="0">
                <a:solidFill>
                  <a:srgbClr val="C00000"/>
                </a:solidFill>
              </a:rPr>
              <a:t>编译原理课程包知识点总览</a:t>
            </a:r>
            <a:endParaRPr lang="zh-CN" altLang="en-US" sz="2600" b="1" dirty="0">
              <a:solidFill>
                <a:srgbClr val="C00000"/>
              </a:solidFill>
            </a:endParaRPr>
          </a:p>
        </p:txBody>
      </p:sp>
      <p:graphicFrame>
        <p:nvGraphicFramePr>
          <p:cNvPr id="4" name="表格 3"/>
          <p:cNvGraphicFramePr>
            <a:graphicFrameLocks noGrp="1"/>
          </p:cNvGraphicFramePr>
          <p:nvPr/>
        </p:nvGraphicFramePr>
        <p:xfrm>
          <a:off x="568484" y="1492570"/>
          <a:ext cx="8443043" cy="2950210"/>
        </p:xfrm>
        <a:graphic>
          <a:graphicData uri="http://schemas.openxmlformats.org/drawingml/2006/table">
            <a:tbl>
              <a:tblPr>
                <a:tableStyleId>{5C22544A-7EE6-4342-B048-85BDC9FD1C3A}</a:tableStyleId>
              </a:tblPr>
              <a:tblGrid>
                <a:gridCol w="423863"/>
                <a:gridCol w="423863"/>
                <a:gridCol w="1924810"/>
                <a:gridCol w="5670507"/>
              </a:tblGrid>
              <a:tr h="20955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序号</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solidFill>
                      <a:schemeClr val="bg1">
                        <a:lumMod val="40000"/>
                        <a:lumOff val="6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分类</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solidFill>
                      <a:schemeClr val="bg1">
                        <a:lumMod val="40000"/>
                        <a:lumOff val="6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知识点</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solidFill>
                      <a:schemeClr val="bg1">
                        <a:lumMod val="40000"/>
                        <a:lumOff val="6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融入参考</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solidFill>
                      <a:schemeClr val="bg1">
                        <a:lumMod val="40000"/>
                        <a:lumOff val="60000"/>
                      </a:schemeClr>
                    </a:solidFill>
                  </a:tcPr>
                </a:tc>
              </a:tr>
              <a:tr h="419100">
                <a:tc>
                  <a:txBody>
                    <a:bodyPr/>
                    <a:lstStyle/>
                    <a:p>
                      <a:pPr algn="ctr" fontAlgn="ctr"/>
                      <a:r>
                        <a:rPr lang="en-US" altLang="zh-CN"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1</a:t>
                      </a:r>
                      <a:endParaRPr lang="en-US" altLang="zh-CN"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rowSpan="6">
                  <a:txBody>
                    <a:bodyPr/>
                    <a:lstStyle/>
                    <a:p>
                      <a:pPr algn="ctr" fontAlgn="ctr"/>
                      <a:r>
                        <a:rPr lang="zh-CN" altLang="en-US"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理论</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编译器架构</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毕昇编译器的架构及增强特性，如高性能编译算法、加速指令集、</a:t>
                      </a: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AI</a:t>
                      </a: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迭代调优等</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r>
              <a:tr h="41910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2</a:t>
                      </a:r>
                      <a:endParaRPr lang="en-US" altLang="zh-CN"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vMerge="1">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编译优化技术</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毕昇编译器的优化技术，如循环优化、循环矢量化、软件预取等，并给出实际应用优化的案例</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r>
              <a:tr h="2095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3</a:t>
                      </a:r>
                      <a:endParaRPr lang="en-US" altLang="zh-CN"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vMerge="1">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自动调优</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毕昇编译器的自动调优流程及使用方法</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r>
              <a:tr h="2095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4</a:t>
                      </a:r>
                      <a:endParaRPr lang="en-US" altLang="zh-CN"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vMerge="1">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处理器体系结构</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介绍鲲鹏</a:t>
                      </a: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920</a:t>
                      </a: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流水线架构和毕昇编译器基于</a:t>
                      </a: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tsv110</a:t>
                      </a: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定制流水线的优化</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r>
              <a:tr h="41910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5</a:t>
                      </a:r>
                      <a:endParaRPr lang="en-US" altLang="zh-CN"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vMerge="1">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循环优化</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毕昇编译器在循环优化方面的增强，如</a:t>
                      </a:r>
                      <a:r>
                        <a:rPr lang="en-US"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Loop </a:t>
                      </a:r>
                      <a:r>
                        <a:rPr lang="en-US" sz="1200" u="none" strike="noStrike" dirty="0" err="1">
                          <a:effectLst/>
                          <a:latin typeface="Huawei Sans" panose="020C0503030203020204" pitchFamily="34" charset="0"/>
                          <a:ea typeface="方正兰亭黑简体" panose="02000000000000000000" pitchFamily="2" charset="-122"/>
                          <a:cs typeface="Huawei Sans" panose="020C0503030203020204" pitchFamily="34" charset="0"/>
                        </a:rPr>
                        <a:t>Unswitch、Loop</a:t>
                      </a:r>
                      <a:r>
                        <a:rPr lang="en-US"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 Partial </a:t>
                      </a:r>
                      <a:r>
                        <a:rPr lang="en-US" sz="1200" u="none" strike="noStrike" dirty="0" err="1">
                          <a:effectLst/>
                          <a:latin typeface="Huawei Sans" panose="020C0503030203020204" pitchFamily="34" charset="0"/>
                          <a:ea typeface="方正兰亭黑简体" panose="02000000000000000000" pitchFamily="2" charset="-122"/>
                          <a:cs typeface="Huawei Sans" panose="020C0503030203020204" pitchFamily="34" charset="0"/>
                        </a:rPr>
                        <a:t>Splitting、Loop</a:t>
                      </a:r>
                      <a:r>
                        <a:rPr lang="en-US"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 Multi-Versioning</a:t>
                      </a:r>
                      <a:r>
                        <a:rPr lang="zh-CN" altLang="en-US"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等</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r>
              <a:tr h="2095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6</a:t>
                      </a:r>
                      <a:endParaRPr lang="en-US" altLang="zh-CN"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vMerge="1">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浮点精度调优</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毕昇编译器在浮点精度调优的应用，如精度选项支持</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r>
              <a:tr h="2095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7</a:t>
                      </a:r>
                      <a:endParaRPr lang="en-US" altLang="zh-CN"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rowSpan="4">
                  <a:txBody>
                    <a:bodyPr/>
                    <a:lstStyle/>
                    <a:p>
                      <a:pPr algn="ctr"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实验</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编译器自动并行化</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使用毕昇编译器时开启自动并行化</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r>
              <a:tr h="2095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8</a:t>
                      </a:r>
                      <a:endParaRPr lang="en-US" altLang="zh-CN"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vMerge="1">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内存布局优化</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使用毕昇编译器进行内存布局优化</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r>
              <a:tr h="20955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9</a:t>
                      </a:r>
                      <a:endParaRPr lang="en-US" altLang="zh-CN"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vMerge="1">
                  <a:tcPr/>
                </a:tc>
                <a:tc>
                  <a:txBody>
                    <a:bodyPr/>
                    <a:lstStyle/>
                    <a:p>
                      <a:pPr algn="l" fontAlgn="ctr"/>
                      <a:r>
                        <a:rPr 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PGO</a:t>
                      </a: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反馈优化</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使用毕昇编译器进行反馈优化的过程</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r>
              <a:tr h="215900">
                <a:tc>
                  <a:txBody>
                    <a:bodyPr/>
                    <a:lstStyle/>
                    <a:p>
                      <a:pPr algn="ctr" fontAlgn="ctr"/>
                      <a:r>
                        <a:rPr lang="en-US" altLang="zh-CN"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10</a:t>
                      </a:r>
                      <a:endParaRPr lang="en-US" altLang="zh-CN"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vMerge="1">
                  <a:tcPr/>
                </a:tc>
                <a:tc>
                  <a:txBody>
                    <a:bodyPr/>
                    <a:lstStyle/>
                    <a:p>
                      <a:pPr algn="l" fontAlgn="ctr"/>
                      <a:r>
                        <a:rPr 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Autotuner</a:t>
                      </a:r>
                      <a:r>
                        <a:rPr lang="zh-CN" altLang="en-US" sz="1200" u="none" strike="noStrike">
                          <a:effectLst/>
                          <a:latin typeface="Huawei Sans" panose="020C0503030203020204" pitchFamily="34" charset="0"/>
                          <a:ea typeface="方正兰亭黑简体" panose="02000000000000000000" pitchFamily="2" charset="-122"/>
                          <a:cs typeface="Huawei Sans" panose="020C0503030203020204" pitchFamily="34" charset="0"/>
                        </a:rPr>
                        <a:t>自动调优</a:t>
                      </a:r>
                      <a:endParaRPr lang="zh-CN" altLang="en-US" sz="1200" b="0" i="0" u="none" strike="noStrike">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c>
                  <a:txBody>
                    <a:bodyPr/>
                    <a:lstStyle/>
                    <a:p>
                      <a:pPr algn="l" fontAlgn="ctr"/>
                      <a:r>
                        <a:rPr lang="zh-CN" altLang="en-US"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使用毕昇编译器进行</a:t>
                      </a:r>
                      <a:r>
                        <a:rPr lang="en-US" altLang="zh-CN" sz="1200" u="none" strike="noStrike" dirty="0" err="1">
                          <a:effectLst/>
                          <a:latin typeface="Huawei Sans" panose="020C0503030203020204" pitchFamily="34" charset="0"/>
                          <a:ea typeface="方正兰亭黑简体" panose="02000000000000000000" pitchFamily="2" charset="-122"/>
                          <a:cs typeface="Huawei Sans" panose="020C0503030203020204" pitchFamily="34" charset="0"/>
                        </a:rPr>
                        <a:t>Autotuner</a:t>
                      </a:r>
                      <a:r>
                        <a:rPr lang="zh-CN" altLang="en-US" sz="1200" u="none" strike="noStrike" dirty="0">
                          <a:effectLst/>
                          <a:latin typeface="Huawei Sans" panose="020C0503030203020204" pitchFamily="34" charset="0"/>
                          <a:ea typeface="方正兰亭黑简体" panose="02000000000000000000" pitchFamily="2" charset="-122"/>
                          <a:cs typeface="Huawei Sans" panose="020C0503030203020204" pitchFamily="34" charset="0"/>
                        </a:rPr>
                        <a:t>自动化调优软件性能</a:t>
                      </a:r>
                      <a:endParaRPr lang="zh-CN" altLang="en-US" sz="1200" b="0" i="0" u="none" strike="noStrike"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6350" marR="6350" marT="6350" marB="0" anchor="ctr">
                    <a:noFill/>
                  </a:tcPr>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6851" y="447468"/>
            <a:ext cx="10732516" cy="485982"/>
          </a:xfrm>
        </p:spPr>
        <p:txBody>
          <a:bodyPr>
            <a:normAutofit/>
          </a:bodyPr>
          <a:lstStyle/>
          <a:p>
            <a:r>
              <a:rPr lang="zh-CN" altLang="en-US" sz="2600" b="1" dirty="0">
                <a:solidFill>
                  <a:srgbClr val="C00000"/>
                </a:solidFill>
              </a:rPr>
              <a:t>编译原理课程包实验</a:t>
            </a:r>
            <a:endParaRPr lang="zh-CN" altLang="en-US" sz="2600" b="1" dirty="0">
              <a:solidFill>
                <a:srgbClr val="C00000"/>
              </a:solidFill>
            </a:endParaRPr>
          </a:p>
        </p:txBody>
      </p:sp>
      <p:graphicFrame>
        <p:nvGraphicFramePr>
          <p:cNvPr id="4" name="表格 3"/>
          <p:cNvGraphicFramePr>
            <a:graphicFrameLocks noGrp="1"/>
          </p:cNvGraphicFramePr>
          <p:nvPr/>
        </p:nvGraphicFramePr>
        <p:xfrm>
          <a:off x="471532" y="1425919"/>
          <a:ext cx="10980000" cy="1624050"/>
        </p:xfrm>
        <a:graphic>
          <a:graphicData uri="http://schemas.openxmlformats.org/drawingml/2006/table">
            <a:tbl>
              <a:tblPr>
                <a:tableStyleId>{72833802-FEF1-4C79-8D5D-14CF1EAF98D9}</a:tableStyleId>
              </a:tblPr>
              <a:tblGrid>
                <a:gridCol w="2821878"/>
                <a:gridCol w="3264572"/>
                <a:gridCol w="3986274"/>
                <a:gridCol w="907276"/>
              </a:tblGrid>
              <a:tr h="29205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dirty="0">
                          <a:solidFill>
                            <a:schemeClr val="tx1"/>
                          </a:solidFill>
                          <a:effectLst/>
                          <a:latin typeface="Huawei Sans" panose="020C0503030203020204" pitchFamily="34" charset="0"/>
                          <a:ea typeface="方正兰亭黑简体" panose="02000000000000000000" pitchFamily="2" charset="-122"/>
                          <a:cs typeface="+mn-cs"/>
                        </a:rPr>
                        <a:t>实验名称</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i="0" u="none" strike="noStrike" baseline="0">
                          <a:effectLst/>
                          <a:latin typeface="Huawei Sans" panose="020C0503030203020204" pitchFamily="34" charset="0"/>
                          <a:ea typeface="方正兰亭黑简体" panose="02000000000000000000" pitchFamily="2" charset="-122"/>
                        </a:rPr>
                        <a:t>植入方式</a:t>
                      </a:r>
                      <a:endParaRPr lang="zh-CN" altLang="en-US" sz="1400" b="1" i="0" u="none" strike="noStrike" baseline="0" dirty="0">
                        <a:effectLst/>
                        <a:latin typeface="Huawei Sans" panose="020C0503030203020204" pitchFamily="34" charset="0"/>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rtl="0" fontAlgn="ctr"/>
                      <a:r>
                        <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rPr>
                        <a:t>预估学时</a:t>
                      </a:r>
                      <a:endPar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r>
              <a:tr h="28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实验一：编译器自动并行化</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开启自动并行化的方法</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使用毕昇编译器时开启自动并行化</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8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实验二：内存布局优化</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内存布局优化的过程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使用毕昇编译器进行内存布局优化</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dirty="0">
                          <a:solidFill>
                            <a:schemeClr val="tx1"/>
                          </a:solidFill>
                          <a:effectLst/>
                          <a:latin typeface="Huawei Sans" panose="020C0503030203020204" pitchFamily="34" charset="0"/>
                          <a:ea typeface="方正兰亭黑简体" charset="0"/>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8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实验三：</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PGO</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反馈优化</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反馈优化的过程</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使用毕昇编译器进行</a:t>
                      </a: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PGO</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反馈优化</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dirty="0">
                          <a:solidFill>
                            <a:schemeClr val="tx1"/>
                          </a:solidFill>
                          <a:effectLst/>
                          <a:latin typeface="Huawei Sans" panose="020C0503030203020204" pitchFamily="34" charset="0"/>
                          <a:ea typeface="方正兰亭黑简体" charset="0"/>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实验四：</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Autotuner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自动调优</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自动调优对性能的优化</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使用毕昇编译器进行</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Autotuner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自动化调优软件性能</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dirty="0">
                          <a:solidFill>
                            <a:schemeClr val="tx1"/>
                          </a:solidFill>
                          <a:effectLst/>
                          <a:latin typeface="Huawei Sans" panose="020C0503030203020204" pitchFamily="34" charset="0"/>
                          <a:ea typeface="方正兰亭黑简体" charset="0"/>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2125" y="447468"/>
            <a:ext cx="10732516" cy="485982"/>
          </a:xfrm>
        </p:spPr>
        <p:txBody>
          <a:bodyPr>
            <a:noAutofit/>
          </a:bodyPr>
          <a:lstStyle/>
          <a:p>
            <a:r>
              <a:rPr lang="zh-CN" altLang="en-US" sz="2600" b="1" dirty="0">
                <a:solidFill>
                  <a:srgbClr val="C00000"/>
                </a:solidFill>
              </a:rPr>
              <a:t>程序设计课程包介绍</a:t>
            </a:r>
            <a:endParaRPr lang="zh-CN" altLang="en-US" sz="2600" b="1" dirty="0">
              <a:solidFill>
                <a:srgbClr val="C00000"/>
              </a:solidFill>
            </a:endParaRPr>
          </a:p>
        </p:txBody>
      </p:sp>
      <p:sp>
        <p:nvSpPr>
          <p:cNvPr id="5" name="矩形 4"/>
          <p:cNvSpPr/>
          <p:nvPr/>
        </p:nvSpPr>
        <p:spPr>
          <a:xfrm>
            <a:off x="907065" y="1238262"/>
            <a:ext cx="10557575"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rPr>
              <a:t>目标对象</a:t>
            </a:r>
            <a:r>
              <a:rPr lang="zh-CN" altLang="en-US" dirty="0">
                <a:solidFill>
                  <a:srgbClr val="3C3C3C"/>
                </a:solidFill>
                <a:latin typeface="Huawei Sans" panose="020C0503030203020204" pitchFamily="34" charset="0"/>
                <a:ea typeface="方正兰亭黑简体" panose="02000000000000000000" pitchFamily="2" charset="-122"/>
              </a:rPr>
              <a:t>：针对程序设计课程的一套完整的课程资料，</a:t>
            </a:r>
            <a:r>
              <a:rPr lang="zh-CN" altLang="en-US" dirty="0">
                <a:latin typeface="+mj-ea"/>
                <a:ea typeface="+mj-ea"/>
                <a:cs typeface="+mn-ea"/>
                <a:sym typeface="+mn-lt"/>
              </a:rPr>
              <a:t>帮助学生理解各种语言的编程思想，掌握基于鲲鹏平台程序开发能力</a:t>
            </a:r>
            <a:r>
              <a:rPr lang="zh-CN" altLang="en-US" dirty="0">
                <a:solidFill>
                  <a:srgbClr val="3C3C3C"/>
                </a:solidFill>
                <a:latin typeface="Huawei Sans" panose="020C0503030203020204" pitchFamily="34" charset="0"/>
                <a:ea typeface="方正兰亭黑简体" panose="02000000000000000000" pitchFamily="2" charset="-122"/>
              </a:rPr>
              <a:t>。</a:t>
            </a:r>
            <a:endParaRPr lang="zh-CN" altLang="en-US" dirty="0">
              <a:solidFill>
                <a:srgbClr val="3C3C3C"/>
              </a:solidFill>
              <a:latin typeface="Huawei Sans" panose="020C0503030203020204" pitchFamily="34" charset="0"/>
              <a:ea typeface="方正兰亭黑简体" panose="02000000000000000000" pitchFamily="2" charset="-122"/>
            </a:endParaRPr>
          </a:p>
        </p:txBody>
      </p:sp>
      <p:sp>
        <p:nvSpPr>
          <p:cNvPr id="20" name="长方形"/>
          <p:cNvSpPr/>
          <p:nvPr/>
        </p:nvSpPr>
        <p:spPr>
          <a:xfrm>
            <a:off x="4833210" y="2173486"/>
            <a:ext cx="2160000"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rPr>
              <a:t>鲲鹏程序设计课程包</a:t>
            </a:r>
            <a:endParaRPr sz="2000" dirty="0">
              <a:solidFill>
                <a:srgbClr val="191919"/>
              </a:solidFill>
              <a:latin typeface="Huawei Sans" panose="020C0503030203020204" pitchFamily="34" charset="0"/>
              <a:ea typeface="方正兰亭黑简体" panose="02000000000000000000" pitchFamily="2" charset="-122"/>
            </a:endParaRPr>
          </a:p>
        </p:txBody>
      </p:sp>
      <p:sp>
        <p:nvSpPr>
          <p:cNvPr id="21" name="长方形"/>
          <p:cNvSpPr/>
          <p:nvPr/>
        </p:nvSpPr>
        <p:spPr>
          <a:xfrm>
            <a:off x="1395011" y="3042241"/>
            <a:ext cx="2232000" cy="688365"/>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理论课件</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5</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2" name="长方形"/>
          <p:cNvSpPr/>
          <p:nvPr/>
        </p:nvSpPr>
        <p:spPr>
          <a:xfrm>
            <a:off x="4073850" y="3042241"/>
            <a:ext cx="1890457"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参考资料</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3" name="长方形"/>
          <p:cNvSpPr/>
          <p:nvPr/>
        </p:nvSpPr>
        <p:spPr>
          <a:xfrm>
            <a:off x="6387395" y="3042241"/>
            <a:ext cx="1890457"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rPr>
              <a:t>实验和理论试题</a:t>
            </a:r>
            <a:endParaRPr lang="zh-CN" alt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42</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lang="zh-CN" altLang="en-US" sz="1400" dirty="0">
              <a:solidFill>
                <a:srgbClr val="191919"/>
              </a:solidFill>
              <a:latin typeface="Huawei Sans" panose="020C0503030203020204" pitchFamily="34" charset="0"/>
              <a:ea typeface="方正兰亭黑简体" panose="02000000000000000000" pitchFamily="2" charset="-122"/>
            </a:endParaRPr>
          </a:p>
        </p:txBody>
      </p:sp>
      <p:sp>
        <p:nvSpPr>
          <p:cNvPr id="24" name="长方形"/>
          <p:cNvSpPr/>
          <p:nvPr/>
        </p:nvSpPr>
        <p:spPr>
          <a:xfrm>
            <a:off x="8702488" y="3042241"/>
            <a:ext cx="2088000"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rPr>
              <a:t>认证课程</a:t>
            </a:r>
            <a:endParaRPr lang="zh-CN" alt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42</a:t>
            </a:r>
            <a:r>
              <a:rPr lang="zh-CN" altLang="en-US" sz="1400" dirty="0">
                <a:solidFill>
                  <a:srgbClr val="191919"/>
                </a:solidFill>
                <a:latin typeface="Huawei Sans" panose="020C0503030203020204" pitchFamily="34" charset="0"/>
                <a:ea typeface="方正兰亭黑简体" panose="02000000000000000000" pitchFamily="2" charset="-122"/>
              </a:rPr>
              <a:t>学时，理论授课</a:t>
            </a:r>
            <a:endParaRPr lang="en-US" altLang="zh-CN" sz="1400" dirty="0">
              <a:solidFill>
                <a:srgbClr val="191919"/>
              </a:solidFill>
              <a:latin typeface="Huawei Sans" panose="020C0503030203020204" pitchFamily="34" charset="0"/>
              <a:ea typeface="方正兰亭黑简体" panose="02000000000000000000" pitchFamily="2" charset="-122"/>
            </a:endParaRPr>
          </a:p>
          <a:p>
            <a:pPr algn="ctr"/>
            <a:r>
              <a:rPr lang="en-US" altLang="zh-CN" sz="1400" dirty="0">
                <a:solidFill>
                  <a:srgbClr val="191919"/>
                </a:solidFill>
                <a:latin typeface="Huawei Sans" panose="020C0503030203020204" pitchFamily="34" charset="0"/>
                <a:ea typeface="方正兰亭黑简体" panose="02000000000000000000" pitchFamily="2" charset="-122"/>
              </a:rPr>
              <a:t>+</a:t>
            </a:r>
            <a:r>
              <a:rPr lang="zh-CN" altLang="en-US" sz="1400" dirty="0">
                <a:solidFill>
                  <a:srgbClr val="191919"/>
                </a:solidFill>
                <a:latin typeface="Huawei Sans" panose="020C0503030203020204" pitchFamily="34" charset="0"/>
                <a:ea typeface="方正兰亭黑简体" panose="02000000000000000000" pitchFamily="2" charset="-122"/>
              </a:rPr>
              <a:t>上机实习）</a:t>
            </a:r>
            <a:endParaRPr lang="zh-CN" altLang="en-US" sz="1400" dirty="0">
              <a:solidFill>
                <a:srgbClr val="191919"/>
              </a:solidFill>
              <a:latin typeface="Huawei Sans" panose="020C0503030203020204" pitchFamily="34" charset="0"/>
              <a:ea typeface="方正兰亭黑简体" panose="02000000000000000000" pitchFamily="2" charset="-122"/>
            </a:endParaRPr>
          </a:p>
        </p:txBody>
      </p:sp>
      <p:sp>
        <p:nvSpPr>
          <p:cNvPr id="7" name="矩形 6"/>
          <p:cNvSpPr/>
          <p:nvPr/>
        </p:nvSpPr>
        <p:spPr>
          <a:xfrm>
            <a:off x="1335669" y="3765923"/>
            <a:ext cx="2354127" cy="938719"/>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鲲鹏体系介绍</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cs typeface="+mn-ea"/>
                <a:sym typeface="+mn-lt"/>
              </a:rPr>
              <a:t>跨平台应用开发</a:t>
            </a:r>
            <a:endParaRPr lang="en-US" altLang="zh-CN" sz="1400" dirty="0">
              <a:cs typeface="+mn-ea"/>
              <a:sym typeface="+mn-lt"/>
            </a:endParaRPr>
          </a:p>
          <a:p>
            <a:pPr marL="285750" indent="-285750">
              <a:lnSpc>
                <a:spcPts val="2200"/>
              </a:lnSpc>
              <a:buFontTx/>
              <a:buChar char="-"/>
            </a:pPr>
            <a:r>
              <a:rPr lang="zh-CN" altLang="en-US" sz="1400" dirty="0">
                <a:cs typeface="+mn-ea"/>
                <a:sym typeface="+mn-lt"/>
              </a:rPr>
              <a:t>无锁编程</a:t>
            </a:r>
            <a:endParaRPr lang="zh-CN" altLang="en-US" sz="1400" dirty="0">
              <a:cs typeface="+mn-ea"/>
              <a:sym typeface="+mn-lt"/>
            </a:endParaRPr>
          </a:p>
        </p:txBody>
      </p:sp>
      <p:sp>
        <p:nvSpPr>
          <p:cNvPr id="8" name="矩形 7"/>
          <p:cNvSpPr/>
          <p:nvPr/>
        </p:nvSpPr>
        <p:spPr>
          <a:xfrm>
            <a:off x="4024783" y="3721534"/>
            <a:ext cx="2026078" cy="938719"/>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课程配套讲义</a:t>
            </a:r>
            <a:endParaRPr lang="zh-CN" altLang="en-US"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实验指导书</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err="1">
                <a:solidFill>
                  <a:srgbClr val="3C3C3C"/>
                </a:solidFill>
                <a:latin typeface="Huawei Sans" panose="020C0503030203020204" pitchFamily="34" charset="0"/>
                <a:ea typeface="方正兰亭黑简体" panose="02000000000000000000" pitchFamily="2" charset="-122"/>
              </a:rPr>
              <a:t>Devkit</a:t>
            </a:r>
            <a:r>
              <a:rPr lang="zh-CN" altLang="en-US" sz="1400" dirty="0">
                <a:solidFill>
                  <a:srgbClr val="3C3C3C"/>
                </a:solidFill>
                <a:latin typeface="Huawei Sans" panose="020C0503030203020204" pitchFamily="34" charset="0"/>
                <a:ea typeface="方正兰亭黑简体" panose="02000000000000000000" pitchFamily="2" charset="-122"/>
              </a:rPr>
              <a:t>官方白皮书</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5" name="矩形 24"/>
          <p:cNvSpPr/>
          <p:nvPr/>
        </p:nvSpPr>
        <p:spPr>
          <a:xfrm>
            <a:off x="6385848" y="3726241"/>
            <a:ext cx="1892004" cy="1169551"/>
          </a:xfrm>
          <a:prstGeom prst="rect">
            <a:avLst/>
          </a:prstGeom>
        </p:spPr>
        <p:txBody>
          <a:bodyPr wrap="square">
            <a:spAutoFit/>
          </a:bodyPr>
          <a:lstStyle/>
          <a:p>
            <a:pPr marL="285750" indent="-285750">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跨平台应用编程（</a:t>
            </a:r>
            <a:r>
              <a:rPr lang="en-US" altLang="zh-CN" sz="1400" dirty="0">
                <a:solidFill>
                  <a:srgbClr val="3C3C3C"/>
                </a:solidFill>
                <a:latin typeface="Huawei Sans" panose="020C0503030203020204" pitchFamily="34" charset="0"/>
                <a:ea typeface="方正兰亭黑简体" panose="02000000000000000000" pitchFamily="2" charset="-122"/>
              </a:rPr>
              <a:t>38</a:t>
            </a:r>
            <a:r>
              <a:rPr lang="zh-CN" altLang="en-US" sz="1400" dirty="0">
                <a:solidFill>
                  <a:srgbClr val="3C3C3C"/>
                </a:solidFill>
                <a:latin typeface="Huawei Sans" panose="020C0503030203020204" pitchFamily="34" charset="0"/>
                <a:ea typeface="方正兰亭黑简体" panose="02000000000000000000" pitchFamily="2" charset="-122"/>
              </a:rPr>
              <a:t>学时）</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弱内存（</a:t>
            </a:r>
            <a:r>
              <a:rPr lang="en-US" altLang="zh-CN" sz="1400" dirty="0">
                <a:solidFill>
                  <a:srgbClr val="3C3C3C"/>
                </a:solidFill>
                <a:latin typeface="Huawei Sans" panose="020C0503030203020204" pitchFamily="34" charset="0"/>
                <a:ea typeface="方正兰亭黑简体" panose="02000000000000000000" pitchFamily="2" charset="-122"/>
              </a:rPr>
              <a:t>4</a:t>
            </a:r>
            <a:r>
              <a:rPr lang="zh-CN" altLang="en-US" sz="1400" dirty="0">
                <a:solidFill>
                  <a:srgbClr val="3C3C3C"/>
                </a:solidFill>
                <a:latin typeface="Huawei Sans" panose="020C0503030203020204" pitchFamily="34" charset="0"/>
                <a:ea typeface="方正兰亭黑简体" panose="02000000000000000000" pitchFamily="2" charset="-122"/>
              </a:rPr>
              <a:t>学时）</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大作业</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试题</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6" name="矩形 25"/>
          <p:cNvSpPr/>
          <p:nvPr/>
        </p:nvSpPr>
        <p:spPr>
          <a:xfrm>
            <a:off x="8700941" y="3765923"/>
            <a:ext cx="1890457" cy="307777"/>
          </a:xfrm>
          <a:prstGeom prst="rect">
            <a:avLst/>
          </a:prstGeom>
        </p:spPr>
        <p:txBody>
          <a:bodyPr wrap="square">
            <a:spAutoFit/>
          </a:bodyPr>
          <a:lstStyle/>
          <a:p>
            <a:pPr marL="285750" indent="-285750">
              <a:buFontTx/>
              <a:buChar char="-"/>
            </a:pPr>
            <a:r>
              <a:rPr lang="en-US" altLang="zh-CN" sz="1400" dirty="0">
                <a:cs typeface="+mn-ea"/>
                <a:sym typeface="+mn-lt"/>
              </a:rPr>
              <a:t>HCIA-Kunpeng</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3734" y="447468"/>
            <a:ext cx="10732516" cy="485982"/>
          </a:xfrm>
        </p:spPr>
        <p:txBody>
          <a:bodyPr>
            <a:noAutofit/>
          </a:bodyPr>
          <a:lstStyle/>
          <a:p>
            <a:r>
              <a:rPr lang="zh-CN" altLang="en-US" sz="2600" b="1" dirty="0">
                <a:solidFill>
                  <a:srgbClr val="C00000"/>
                </a:solidFill>
              </a:rPr>
              <a:t>程序设计课程包知识点总览</a:t>
            </a:r>
            <a:endParaRPr lang="zh-CN" altLang="en-US" sz="2600" b="1" dirty="0">
              <a:solidFill>
                <a:srgbClr val="C00000"/>
              </a:solidFill>
            </a:endParaRPr>
          </a:p>
        </p:txBody>
      </p:sp>
      <p:graphicFrame>
        <p:nvGraphicFramePr>
          <p:cNvPr id="4" name="表格 3"/>
          <p:cNvGraphicFramePr>
            <a:graphicFrameLocks noGrp="1"/>
          </p:cNvGraphicFramePr>
          <p:nvPr/>
        </p:nvGraphicFramePr>
        <p:xfrm>
          <a:off x="536138" y="1241638"/>
          <a:ext cx="10381430" cy="2641600"/>
        </p:xfrm>
        <a:graphic>
          <a:graphicData uri="http://schemas.openxmlformats.org/drawingml/2006/table">
            <a:tbl>
              <a:tblPr>
                <a:tableStyleId>{5C22544A-7EE6-4342-B048-85BDC9FD1C3A}</a:tableStyleId>
              </a:tblPr>
              <a:tblGrid>
                <a:gridCol w="632773"/>
                <a:gridCol w="632773"/>
                <a:gridCol w="3255132"/>
                <a:gridCol w="5860752"/>
              </a:tblGrid>
              <a:tr h="209550">
                <a:tc>
                  <a:txBody>
                    <a:bodyPr/>
                    <a:lstStyle/>
                    <a:p>
                      <a:pPr algn="ctr" fontAlgn="ct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序号</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solidFill>
                      <a:schemeClr val="bg1">
                        <a:lumMod val="40000"/>
                        <a:lumOff val="60000"/>
                      </a:schemeClr>
                    </a:solidFill>
                  </a:tcPr>
                </a:tc>
                <a:tc>
                  <a:txBody>
                    <a:bodyPr/>
                    <a:lstStyle/>
                    <a:p>
                      <a:pPr algn="ctr" fontAlgn="ct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分类</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solidFill>
                      <a:schemeClr val="bg1">
                        <a:lumMod val="40000"/>
                        <a:lumOff val="60000"/>
                      </a:schemeClr>
                    </a:solidFill>
                  </a:tcPr>
                </a:tc>
                <a:tc>
                  <a:txBody>
                    <a:bodyPr/>
                    <a:lstStyle/>
                    <a:p>
                      <a:pPr algn="ctr" fontAlgn="ct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solidFill>
                      <a:schemeClr val="bg1">
                        <a:lumMod val="40000"/>
                        <a:lumOff val="60000"/>
                      </a:schemeClr>
                    </a:solidFill>
                  </a:tcPr>
                </a:tc>
                <a:tc>
                  <a:txBody>
                    <a:bodyPr/>
                    <a:lstStyle/>
                    <a:p>
                      <a:pPr algn="ctr" fontAlgn="ct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融入参考</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solidFill>
                      <a:schemeClr val="bg1">
                        <a:lumMod val="40000"/>
                        <a:lumOff val="60000"/>
                      </a:schemeClr>
                    </a:solidFill>
                  </a:tcPr>
                </a:tc>
              </a:tr>
              <a:tr h="184150">
                <a:tc>
                  <a:txBody>
                    <a:bodyPr/>
                    <a:lstStyle/>
                    <a:p>
                      <a:pPr algn="ctr" fontAlgn="ct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rowSpan="5">
                  <a:txBody>
                    <a:bodyPr/>
                    <a:lstStyle/>
                    <a:p>
                      <a:pPr algn="ctr"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理论</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鲲鹏计算产业及生态介绍</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鲲鹏计算产业的生态以及优势和特点</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r>
              <a:tr h="184150">
                <a:tc>
                  <a:txBody>
                    <a:bodyPr/>
                    <a:lstStyle/>
                    <a:p>
                      <a:pPr algn="ctr" fontAlgn="ct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vMerge="1">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鲲鹏平台指令</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a:txBody>
                    <a:bodyPr/>
                    <a:lstStyle/>
                    <a:p>
                      <a:pPr algn="l"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ARMV8 </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汇编指令集。</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r>
              <a:tr h="552450">
                <a:tc>
                  <a:txBody>
                    <a:bodyPr/>
                    <a:lstStyle/>
                    <a:p>
                      <a:pPr algn="ctr" fontAlgn="ct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3</a:t>
                      </a:r>
                      <a:endPar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vMerge="1">
                  <a:tcPr/>
                </a:tc>
                <a:tc>
                  <a:txBody>
                    <a:bodyPr/>
                    <a:lstStyle/>
                    <a:p>
                      <a:pPr algn="l" fontAlgn="ct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语言跨平台程序设计和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语言编程规范</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&amp;JAVA</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跨平台程序设计</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&amp;Python</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语言跨平台程序设计</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a:txBody>
                    <a:bodyPr/>
                    <a:lstStyle/>
                    <a:p>
                      <a:pPr algn="l"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C/C++</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语言跨平台程序设计和</a:t>
                      </a: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语言编程规范</a:t>
                      </a: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&amp;JAVA</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跨平台程序设计</a:t>
                      </a: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&amp;Python</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语言跨平台程序设计跨平台移植与开发。</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r>
              <a:tr h="171450">
                <a:tc>
                  <a:txBody>
                    <a:bodyPr/>
                    <a:lstStyle/>
                    <a:p>
                      <a:pPr algn="ctr"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4</a:t>
                      </a:r>
                      <a:endPar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vMerge="1">
                  <a:tcPr/>
                </a:tc>
                <a:tc>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鲲鹏架构，内存模型，内存屏障，无锁编程等</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a:txBody>
                    <a:bodyPr/>
                    <a:lstStyle/>
                    <a:p>
                      <a:pPr algn="l"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鲲鹏架构，不同平台之间的内存模型，内存屏障等。</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r>
              <a:tr h="0">
                <a:tc>
                  <a:txBody>
                    <a:bodyPr/>
                    <a:lstStyle/>
                    <a:p>
                      <a:pPr algn="ctr"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5</a:t>
                      </a:r>
                      <a:endPar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vMerge="1">
                  <a:tcPr/>
                </a:tc>
                <a:tc>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鲲鹏</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DevKit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开发套件架构、特性、使用方法的介绍等</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a:txBody>
                    <a:bodyPr/>
                    <a:lstStyle/>
                    <a:p>
                      <a:pPr algn="l"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DevKit</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开发套件的架构，特性，以及如何使用。</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r>
              <a:tr h="552450">
                <a:tc>
                  <a:txBody>
                    <a:bodyPr/>
                    <a:lstStyle/>
                    <a:p>
                      <a:pPr algn="ctr"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6</a:t>
                      </a:r>
                      <a:endPar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rowSpan="2">
                  <a:txBody>
                    <a:bodyPr/>
                    <a:lstStyle/>
                    <a:p>
                      <a:pPr algn="ctr" fontAlgn="ct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实验</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a:txBody>
                    <a:bodyPr/>
                    <a:lstStyle/>
                    <a:p>
                      <a:pPr algn="l" fontAlgn="ct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Java</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程序设计实验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&amp;C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程序设计实验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&amp;C++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程序设计实验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&amp;Python</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程序设计实验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&amp;Kunpeng&amp;X86</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平台</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程序差异实验手册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不同开发语言在鲲鹏平台上的使用。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r>
              <a:tr h="368300">
                <a:tc>
                  <a:txBody>
                    <a:bodyPr/>
                    <a:lstStyle/>
                    <a:p>
                      <a:pPr algn="ctr"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7</a:t>
                      </a:r>
                      <a:endPar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vMerge="1">
                  <a:tcPr/>
                </a:tc>
                <a:tc>
                  <a:txBody>
                    <a:bodyPr/>
                    <a:lstStyle/>
                    <a:p>
                      <a:pPr algn="l" fontAlgn="ct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DevKit</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插件使用实验</a:t>
                      </a:r>
                      <a:r>
                        <a:rPr lang="en-US" altLang="zh-CN"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&amp;DevKit</a:t>
                      </a:r>
                      <a:r>
                        <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rPr>
                        <a:t>内存一致性检查功能实验</a:t>
                      </a:r>
                      <a:endParaRPr lang="zh-CN" altLang="en-US" sz="1200" b="0" i="0" u="none" strike="noStrike" kern="1200" baseline="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c>
                  <a:txBody>
                    <a:bodyPr/>
                    <a:lstStyle/>
                    <a:p>
                      <a:pPr algn="l" fontAlgn="ct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DevKit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开发套件使用。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6350" marR="6350" marT="6350" marB="0" anchor="ctr">
                    <a:noFill/>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484640" y="1035479"/>
          <a:ext cx="11247049" cy="3704850"/>
        </p:xfrm>
        <a:graphic>
          <a:graphicData uri="http://schemas.openxmlformats.org/drawingml/2006/table">
            <a:tbl>
              <a:tblPr>
                <a:tableStyleId>{72833802-FEF1-4C79-8D5D-14CF1EAF98D9}</a:tableStyleId>
              </a:tblPr>
              <a:tblGrid>
                <a:gridCol w="2134152"/>
                <a:gridCol w="6120881"/>
                <a:gridCol w="2102498"/>
                <a:gridCol w="889518"/>
              </a:tblGrid>
              <a:tr h="29205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dirty="0">
                          <a:solidFill>
                            <a:schemeClr val="tx1"/>
                          </a:solidFill>
                          <a:effectLst/>
                          <a:latin typeface="Huawei Sans" panose="020C0503030203020204" pitchFamily="34" charset="0"/>
                          <a:ea typeface="方正兰亭黑简体" panose="02000000000000000000" pitchFamily="2" charset="-122"/>
                          <a:cs typeface="+mn-cs"/>
                        </a:rPr>
                        <a:t>实验名称</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知识点</a:t>
                      </a:r>
                      <a:endParaRPr lang="zh-CN" altLang="en-US" sz="1400" b="1"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Huawei Sans" panose="020C0503030203020204" pitchFamily="34" charset="0"/>
                          <a:ea typeface="方正兰亭黑简体" panose="02000000000000000000" pitchFamily="2" charset="-122"/>
                        </a:rPr>
                        <a:t>植入方式</a:t>
                      </a:r>
                      <a:endParaRPr lang="zh-CN" altLang="en-US" sz="1400" b="1" i="0" u="none" strike="noStrike" baseline="0" dirty="0">
                        <a:effectLst/>
                        <a:latin typeface="Huawei Sans" panose="020C0503030203020204" pitchFamily="34" charset="0"/>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rtl="0" fontAlgn="ctr"/>
                      <a:r>
                        <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rPr>
                        <a:t>预估学时</a:t>
                      </a:r>
                      <a:endParaRPr lang="zh-CN" altLang="en-US" sz="14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r>
              <a:tr h="28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实验一：</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语言程序设计实验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数学库的使用、函数指针的使用、自定义函数指针，定义回调接口，封装成动态库，指针、结构数组、动态内存的使用、多线程、</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TCP</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相关系统调用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从基础到高级熟练掌握</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在鲲鹏平台上的开发</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8</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28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语言程序设计实验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while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循环、</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for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循环，输入输出流、</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linux</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 </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语言对</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map</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vector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的使用方法，类的封装、继承、文件的读写、</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while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循环、</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for</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循环、输入输出流、数组、排序、条件判断、文件</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IO</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，类的封装、依赖库</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语言，主程序</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，分别编译部署，</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综合性案例，涉及</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的综合知识应用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从基础到高级熟练掌握</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在鲲鹏平台上的开发</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10</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64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实验三：</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Java</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语言程序设计实验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List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map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集合的使用，循环的使用，随机</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random</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语法的基础使用，多线程的使用，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socket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编程的使用 </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tcp</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ip</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网络知识的理解 基本语法的提升，文件</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io</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读写的使用， 循环判断集合的综合使用。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jsp</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编程，</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html</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编程， </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socket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编程。 </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servlet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编程，</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spring </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mvc</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编程 </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xml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编程的综合使用。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ava </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jNI</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的使用、融合</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语言开发</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从基础到高级熟练掌握</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Java</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在鲲鹏平台上的开发</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10</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64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实验四：</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Python</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语言程序设计实验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list, </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dict</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循环，输入， 随机</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random</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的基础使用，</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tcp</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ip</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协议，网络</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socket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编程 输入输出流的使用 基本语法综合应用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文件</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io</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的读写操作，循环的判读的使用 函数的使用</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 htm, </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js</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，网络</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tcp</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ip</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，正则表达式， 爬虫协议的综合使用 文件</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io</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从基础到高级熟练掌握</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Python</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在鲲鹏平台上的开发</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8</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实验五：弱内存实验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多线程编程，</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cache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一致性，指令重排，鲲鹏多线程编程，</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cache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一致性，指令重排，</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mn-cs"/>
                        </a:rPr>
                        <a:t>DevKit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内存一致性检查功能</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系统架构至多线程无锁编程解决方案</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4</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68000">
                <a:tc>
                  <a:txBody>
                    <a:bodyPr/>
                    <a:lstStyle/>
                    <a:p>
                      <a:pPr marL="0" algn="l" defTabSz="914400" rtl="0" eaLnBrk="1" fontAlgn="ctr" latinLnBrk="0" hangingPunct="1"/>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实验六：</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Kunpeng&amp;X86</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平台</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C/C++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程序差异实验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X86</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基础数据类型与鲲鹏基础数据类型差异点、编译插件</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IDE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使用、加速库，数学库等使用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不同平台实践</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2</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72000" marR="36000" marT="0"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solidFill>
                  </a:tcPr>
                </a:tc>
              </a:tr>
            </a:tbl>
          </a:graphicData>
        </a:graphic>
      </p:graphicFrame>
      <p:sp>
        <p:nvSpPr>
          <p:cNvPr id="2" name="标题 1"/>
          <p:cNvSpPr>
            <a:spLocks noGrp="1"/>
          </p:cNvSpPr>
          <p:nvPr>
            <p:ph type="title"/>
          </p:nvPr>
        </p:nvSpPr>
        <p:spPr>
          <a:xfrm>
            <a:off x="484640" y="447468"/>
            <a:ext cx="10732516" cy="485982"/>
          </a:xfrm>
        </p:spPr>
        <p:txBody>
          <a:bodyPr>
            <a:normAutofit/>
          </a:bodyPr>
          <a:lstStyle/>
          <a:p>
            <a:r>
              <a:rPr lang="zh-CN" altLang="en-US" sz="2600" b="1" dirty="0">
                <a:solidFill>
                  <a:srgbClr val="C00000"/>
                </a:solidFill>
              </a:rPr>
              <a:t>程序设计课程包实验</a:t>
            </a:r>
            <a:endParaRPr lang="zh-CN" altLang="en-US" sz="2600" b="1" dirty="0">
              <a:solidFill>
                <a:srgbClr val="C000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037732" y="2178075"/>
            <a:ext cx="1456278" cy="2489139"/>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Huawei Sans" panose="020C0503030203020204" pitchFamily="34" charset="0"/>
                <a:ea typeface="方正兰亭黑简体" panose="02000000000000000000" pitchFamily="2" charset="-122"/>
              </a:rPr>
              <a:t>鲲鹏课程包总体介绍</a:t>
            </a:r>
            <a:endParaRPr lang="zh-CN" altLang="en-US" dirty="0">
              <a:latin typeface="Huawei Sans" panose="020C0503030203020204" pitchFamily="34" charset="0"/>
              <a:ea typeface="方正兰亭黑简体" panose="02000000000000000000" pitchFamily="2" charset="-122"/>
            </a:endParaRPr>
          </a:p>
        </p:txBody>
      </p:sp>
      <p:sp>
        <p:nvSpPr>
          <p:cNvPr id="8" name="矩形 7"/>
          <p:cNvSpPr/>
          <p:nvPr/>
        </p:nvSpPr>
        <p:spPr>
          <a:xfrm>
            <a:off x="5393424" y="2178035"/>
            <a:ext cx="1409559" cy="24891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dirty="0">
                <a:solidFill>
                  <a:schemeClr val="tx2"/>
                </a:solidFill>
                <a:latin typeface="Huawei Sans" panose="020C0503030203020204" pitchFamily="34" charset="0"/>
                <a:ea typeface="方正兰亭黑简体" panose="02000000000000000000" pitchFamily="2" charset="-122"/>
              </a:rPr>
              <a:t>鲲鹏创新实践课课程包介绍</a:t>
            </a:r>
            <a:endParaRPr lang="zh-CN" altLang="en-US" b="1" dirty="0">
              <a:solidFill>
                <a:schemeClr val="tx2"/>
              </a:solidFill>
              <a:latin typeface="Huawei Sans" panose="020C0503030203020204" pitchFamily="34" charset="0"/>
              <a:ea typeface="方正兰亭黑简体" panose="02000000000000000000" pitchFamily="2" charset="-122"/>
            </a:endParaRPr>
          </a:p>
        </p:txBody>
      </p:sp>
      <p:sp>
        <p:nvSpPr>
          <p:cNvPr id="10" name="矩形 9"/>
          <p:cNvSpPr/>
          <p:nvPr/>
        </p:nvSpPr>
        <p:spPr>
          <a:xfrm>
            <a:off x="3146652" y="2184431"/>
            <a:ext cx="1520543" cy="2489139"/>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Huawei Sans" panose="020C0503030203020204" pitchFamily="34" charset="0"/>
                <a:ea typeface="方正兰亭黑简体" panose="02000000000000000000" pitchFamily="2" charset="-122"/>
              </a:rPr>
              <a:t>鲲鹏专业课程包介绍</a:t>
            </a:r>
            <a:endParaRPr lang="zh-CN" altLang="en-US" dirty="0">
              <a:latin typeface="Huawei Sans" panose="020C0503030203020204" pitchFamily="34" charset="0"/>
              <a:ea typeface="方正兰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996" y="531729"/>
            <a:ext cx="11293475" cy="496901"/>
          </a:xfrm>
        </p:spPr>
        <p:txBody>
          <a:bodyPr/>
          <a:lstStyle/>
          <a:p>
            <a:r>
              <a:rPr lang="zh-CN" altLang="en-US" dirty="0">
                <a:latin typeface="Huawei Sans" panose="020C0503030203020204" pitchFamily="34" charset="0"/>
                <a:ea typeface="方正兰亭黑简体" panose="02000000000000000000" pitchFamily="2" charset="-122"/>
              </a:rPr>
              <a:t>基于鲲鹏的即时交流平台开发及调优</a:t>
            </a:r>
            <a:endParaRPr lang="zh-CN" altLang="en-US" dirty="0">
              <a:latin typeface="Huawei Sans" panose="020C0503030203020204" pitchFamily="34" charset="0"/>
              <a:ea typeface="方正兰亭黑简体" panose="02000000000000000000" pitchFamily="2" charset="-122"/>
            </a:endParaRPr>
          </a:p>
        </p:txBody>
      </p:sp>
      <p:sp>
        <p:nvSpPr>
          <p:cNvPr id="5" name="文本框 4"/>
          <p:cNvSpPr txBox="1"/>
          <p:nvPr/>
        </p:nvSpPr>
        <p:spPr>
          <a:xfrm>
            <a:off x="397924" y="1055581"/>
            <a:ext cx="11268000" cy="2897203"/>
          </a:xfrm>
          <a:prstGeom prst="rect">
            <a:avLst/>
          </a:prstGeom>
          <a:solidFill>
            <a:schemeClr val="tx1">
              <a:lumMod val="10000"/>
              <a:lumOff val="90000"/>
            </a:schemeClr>
          </a:solidFill>
        </p:spPr>
        <p:txBody>
          <a:bodyPr wrap="square" rtlCol="0">
            <a:spAutoFit/>
          </a:bodyPr>
          <a:lstStyle/>
          <a:p>
            <a:pPr defTabSz="913765">
              <a:lnSpc>
                <a:spcPts val="2000"/>
              </a:lnSpc>
            </a:pP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当前国际形势下，掌握自主可控的</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it</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技术成为热门话题，诸多企业将技术全面自主可控定位战略之一。该创新训练营，通过完整的项目实战，让学员了解鲲鹏应用的开发部署迁移及调优的相关知识，并且从</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0</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到</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1</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体验软件迁移的项目流程，以底层技术的角度了解性能调优的方法和思路。</a:t>
            </a:r>
            <a:endPar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课程简介：</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本创新训练营，通过在鲲鹏云部署一个简单的即时交流平台，并使用鲲鹏开发者套件完成相关软件的迁移及调优，帮助学生加深对软件在云平台上迁移、部署、运行及调优的了解。</a:t>
            </a:r>
            <a:endPar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培养学生按要求完成软件开发并从无到有部署一个简单的即时交流平台，手把手带学生完成鲲鹏开发者套件的部署，并通过使用</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Devkit</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工具完成相关软件迁移功能，以及通过使用</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Hyper Tuner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工具完成软件的调优功能。</a:t>
            </a:r>
            <a:endPar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创新训练营共分两个阶段，包括</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1</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天的课前学习以及</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天的开发实战活动，同时学生可以在课后持续进行创新。</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涉及产品及服务：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华为云</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ECS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 OS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a:t>
            </a:r>
            <a:endPar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大二以上计算机科学、软件工程学生</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能力要求：</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Linux</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基础，大数据基础，</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Java</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基础</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16</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学时）</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
        <p:nvSpPr>
          <p:cNvPr id="8" name="右箭头 10"/>
          <p:cNvSpPr/>
          <p:nvPr/>
        </p:nvSpPr>
        <p:spPr bwMode="auto">
          <a:xfrm>
            <a:off x="439477" y="4482681"/>
            <a:ext cx="11301587" cy="90078"/>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lstStyle/>
          <a:p>
            <a:pPr algn="ctr" defTabSz="913765"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sym typeface="Lucida Grande" charset="0"/>
            </a:endParaRPr>
          </a:p>
        </p:txBody>
      </p:sp>
      <p:sp>
        <p:nvSpPr>
          <p:cNvPr id="9" name="文本框 8"/>
          <p:cNvSpPr txBox="1"/>
          <p:nvPr/>
        </p:nvSpPr>
        <p:spPr>
          <a:xfrm>
            <a:off x="357358" y="4767370"/>
            <a:ext cx="1259070" cy="1200329"/>
          </a:xfrm>
          <a:prstGeom prst="rect">
            <a:avLst/>
          </a:prstGeom>
          <a:noFill/>
        </p:spPr>
        <p:txBody>
          <a:bodyPr wrap="square" rtlCol="0">
            <a:spAutoFit/>
          </a:bodyPr>
          <a:lstStyle/>
          <a:p>
            <a:pPr algn="ctr"/>
            <a:r>
              <a:rPr lang="zh-CN" altLang="en-US" sz="1200" b="1" dirty="0">
                <a:latin typeface="Huawei Sans" panose="020C0503030203020204" pitchFamily="34" charset="0"/>
                <a:ea typeface="方正兰亭黑简体" panose="02000000000000000000" pitchFamily="2" charset="-122"/>
              </a:rPr>
              <a:t>在线慕课学习：</a:t>
            </a:r>
            <a:endParaRPr lang="en-US" altLang="zh-CN" sz="1200" b="1" dirty="0">
              <a:latin typeface="Huawei Sans" panose="020C0503030203020204" pitchFamily="34" charset="0"/>
              <a:ea typeface="方正兰亭黑简体" panose="02000000000000000000" pitchFamily="2" charset="-122"/>
            </a:endParaRPr>
          </a:p>
          <a:p>
            <a:pPr algn="ctr"/>
            <a:r>
              <a:rPr lang="zh-CN" altLang="en-US" sz="1200" b="1" dirty="0">
                <a:latin typeface="Huawei Sans" panose="020C0503030203020204" pitchFamily="34" charset="0"/>
                <a:ea typeface="方正兰亭黑简体" panose="02000000000000000000" pitchFamily="2" charset="-122"/>
              </a:rPr>
              <a:t>（大约</a:t>
            </a:r>
            <a:r>
              <a:rPr lang="en-US" altLang="zh-CN" sz="1200" b="1" dirty="0">
                <a:latin typeface="Huawei Sans" panose="020C0503030203020204" pitchFamily="34" charset="0"/>
                <a:ea typeface="方正兰亭黑简体" panose="02000000000000000000" pitchFamily="2" charset="-122"/>
              </a:rPr>
              <a:t>5</a:t>
            </a:r>
            <a:r>
              <a:rPr lang="zh-CN" altLang="en-US" sz="1200" b="1" dirty="0">
                <a:latin typeface="Huawei Sans" panose="020C0503030203020204" pitchFamily="34" charset="0"/>
                <a:ea typeface="方正兰亭黑简体" panose="02000000000000000000" pitchFamily="2" charset="-122"/>
              </a:rPr>
              <a:t>小时）</a:t>
            </a:r>
            <a:endParaRPr lang="en-US" altLang="zh-CN" sz="1200" b="1" dirty="0">
              <a:latin typeface="Huawei Sans" panose="020C0503030203020204" pitchFamily="34" charset="0"/>
              <a:ea typeface="方正兰亭黑简体" panose="02000000000000000000" pitchFamily="2" charset="-122"/>
            </a:endParaRPr>
          </a:p>
          <a:p>
            <a:pPr algn="ctr"/>
            <a:r>
              <a:rPr lang="en-US" altLang="zh-CN" sz="1200" dirty="0">
                <a:latin typeface="Huawei Sans" panose="020C0503030203020204" pitchFamily="34" charset="0"/>
                <a:ea typeface="方正兰亭黑简体" panose="02000000000000000000" pitchFamily="2" charset="-122"/>
              </a:rPr>
              <a:t>Linux</a:t>
            </a:r>
            <a:r>
              <a:rPr lang="zh-CN" altLang="en-US" sz="1200" dirty="0">
                <a:latin typeface="Huawei Sans" panose="020C0503030203020204" pitchFamily="34" charset="0"/>
                <a:ea typeface="方正兰亭黑简体" panose="02000000000000000000" pitchFamily="2" charset="-122"/>
              </a:rPr>
              <a:t>基础知识</a:t>
            </a:r>
            <a:endParaRPr lang="en-US" altLang="zh-CN" sz="1200" dirty="0">
              <a:latin typeface="Huawei Sans" panose="020C0503030203020204" pitchFamily="34" charset="0"/>
              <a:ea typeface="方正兰亭黑简体" panose="02000000000000000000" pitchFamily="2" charset="-122"/>
            </a:endParaRPr>
          </a:p>
          <a:p>
            <a:pPr algn="ctr"/>
            <a:r>
              <a:rPr lang="en-US" altLang="zh-CN" sz="1200" dirty="0">
                <a:latin typeface="Huawei Sans" panose="020C0503030203020204" pitchFamily="34" charset="0"/>
                <a:ea typeface="方正兰亭黑简体" panose="02000000000000000000" pitchFamily="2" charset="-122"/>
              </a:rPr>
              <a:t>Java</a:t>
            </a:r>
            <a:r>
              <a:rPr lang="zh-CN" altLang="en-US" sz="1200" dirty="0">
                <a:latin typeface="Huawei Sans" panose="020C0503030203020204" pitchFamily="34" charset="0"/>
                <a:ea typeface="方正兰亭黑简体" panose="02000000000000000000" pitchFamily="2" charset="-122"/>
              </a:rPr>
              <a:t>基础知识</a:t>
            </a:r>
            <a:endParaRPr lang="en-US" altLang="zh-CN" sz="1200" dirty="0">
              <a:latin typeface="Huawei Sans" panose="020C0503030203020204" pitchFamily="34" charset="0"/>
              <a:ea typeface="方正兰亭黑简体" panose="02000000000000000000" pitchFamily="2" charset="-122"/>
            </a:endParaRPr>
          </a:p>
          <a:p>
            <a:pPr algn="ctr"/>
            <a:r>
              <a:rPr lang="zh-CN" altLang="en-US" sz="1200" dirty="0">
                <a:latin typeface="Huawei Sans" panose="020C0503030203020204" pitchFamily="34" charset="0"/>
                <a:ea typeface="方正兰亭黑简体" panose="02000000000000000000" pitchFamily="2" charset="-122"/>
              </a:rPr>
              <a:t>鲲鹏应用开发</a:t>
            </a:r>
            <a:endParaRPr lang="en-US" altLang="zh-CN" sz="1200" dirty="0">
              <a:latin typeface="Huawei Sans" panose="020C0503030203020204" pitchFamily="34" charset="0"/>
              <a:ea typeface="方正兰亭黑简体" panose="02000000000000000000" pitchFamily="2" charset="-122"/>
            </a:endParaRPr>
          </a:p>
          <a:p>
            <a:pPr algn="ctr"/>
            <a:r>
              <a:rPr lang="zh-CN" altLang="en-US" sz="1200" dirty="0">
                <a:latin typeface="Huawei Sans" panose="020C0503030203020204" pitchFamily="34" charset="0"/>
                <a:ea typeface="方正兰亭黑简体" panose="02000000000000000000" pitchFamily="2" charset="-122"/>
              </a:rPr>
              <a:t>数据库基础知识</a:t>
            </a:r>
            <a:endParaRPr lang="en-US" altLang="zh-CN" sz="1200" dirty="0">
              <a:latin typeface="Huawei Sans" panose="020C0503030203020204" pitchFamily="34" charset="0"/>
              <a:ea typeface="方正兰亭黑简体" panose="02000000000000000000" pitchFamily="2" charset="-122"/>
            </a:endParaRPr>
          </a:p>
        </p:txBody>
      </p:sp>
      <p:grpSp>
        <p:nvGrpSpPr>
          <p:cNvPr id="10" name="组合 9"/>
          <p:cNvGrpSpPr/>
          <p:nvPr/>
        </p:nvGrpSpPr>
        <p:grpSpPr>
          <a:xfrm>
            <a:off x="2010207" y="4167925"/>
            <a:ext cx="1391105" cy="913831"/>
            <a:chOff x="2197820" y="4319442"/>
            <a:chExt cx="1391648" cy="914188"/>
          </a:xfrm>
        </p:grpSpPr>
        <p:sp>
          <p:nvSpPr>
            <p:cNvPr id="11" name="TextBox 10"/>
            <p:cNvSpPr txBox="1"/>
            <p:nvPr/>
          </p:nvSpPr>
          <p:spPr>
            <a:xfrm>
              <a:off x="2425455" y="4319442"/>
              <a:ext cx="859530" cy="307777"/>
            </a:xfrm>
            <a:prstGeom prst="rect">
              <a:avLst/>
            </a:prstGeom>
            <a:noFill/>
          </p:spPr>
          <p:txBody>
            <a:bodyPr wrap="none" rtlCol="0">
              <a:spAutoFit/>
            </a:bodyPr>
            <a:lstStyle/>
            <a:p>
              <a:pPr algn="ctr" defTabSz="913765"/>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12" name="文本框 11"/>
            <p:cNvSpPr txBox="1"/>
            <p:nvPr/>
          </p:nvSpPr>
          <p:spPr>
            <a:xfrm>
              <a:off x="2197820" y="4771785"/>
              <a:ext cx="1391648" cy="46184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1</a:t>
              </a:r>
              <a:r>
                <a:rPr lang="zh-CN" altLang="en-US" sz="1200" b="1" dirty="0">
                  <a:latin typeface="Huawei Sans" panose="020C0503030203020204" pitchFamily="34" charset="0"/>
                  <a:ea typeface="方正兰亭黑简体" panose="02000000000000000000" pitchFamily="2" charset="-122"/>
                </a:rPr>
                <a:t>：</a:t>
              </a:r>
              <a:r>
                <a:rPr lang="zh-CN" altLang="en-US" sz="1200" dirty="0">
                  <a:latin typeface="Huawei Sans" panose="020C0503030203020204" pitchFamily="34" charset="0"/>
                  <a:ea typeface="方正兰亭黑简体" panose="02000000000000000000" pitchFamily="2" charset="-122"/>
                </a:rPr>
                <a:t>在鲲鹏云上部署实验环境</a:t>
              </a:r>
              <a:endParaRPr lang="zh-CN" altLang="en-US" sz="1200" dirty="0">
                <a:latin typeface="Huawei Sans" panose="020C0503030203020204" pitchFamily="34" charset="0"/>
                <a:ea typeface="方正兰亭黑简体" panose="02000000000000000000" pitchFamily="2" charset="-122"/>
              </a:endParaRPr>
            </a:p>
          </p:txBody>
        </p:sp>
        <p:sp>
          <p:nvSpPr>
            <p:cNvPr id="13" name="椭圆 12"/>
            <p:cNvSpPr/>
            <p:nvPr/>
          </p:nvSpPr>
          <p:spPr>
            <a:xfrm>
              <a:off x="2757335" y="4606896"/>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200">
                <a:solidFill>
                  <a:srgbClr val="666666"/>
                </a:solidFill>
                <a:latin typeface="Huawei Sans" panose="020C0503030203020204" pitchFamily="34" charset="0"/>
                <a:ea typeface="方正兰亭黑简体" panose="02000000000000000000" pitchFamily="2" charset="-122"/>
              </a:endParaRPr>
            </a:p>
          </p:txBody>
        </p:sp>
      </p:grpSp>
      <p:sp>
        <p:nvSpPr>
          <p:cNvPr id="14" name="TextBox 10"/>
          <p:cNvSpPr txBox="1"/>
          <p:nvPr/>
        </p:nvSpPr>
        <p:spPr>
          <a:xfrm>
            <a:off x="4826270" y="4148074"/>
            <a:ext cx="859195" cy="307657"/>
          </a:xfrm>
          <a:prstGeom prst="rect">
            <a:avLst/>
          </a:prstGeom>
          <a:noFill/>
        </p:spPr>
        <p:txBody>
          <a:bodyPr wrap="none" rtlCol="0">
            <a:spAutoFit/>
          </a:bodyPr>
          <a:lstStyle/>
          <a:p>
            <a:pPr algn="ctr" defTabSz="913765"/>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15" name="文本框 14"/>
          <p:cNvSpPr txBox="1"/>
          <p:nvPr/>
        </p:nvSpPr>
        <p:spPr>
          <a:xfrm>
            <a:off x="6587388" y="4576015"/>
            <a:ext cx="1689289"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3</a:t>
            </a:r>
            <a:r>
              <a:rPr lang="zh-CN" altLang="en-US" sz="1200" b="1" dirty="0">
                <a:latin typeface="Huawei Sans" panose="020C0503030203020204" pitchFamily="34" charset="0"/>
                <a:ea typeface="方正兰亭黑简体" panose="02000000000000000000" pitchFamily="2" charset="-122"/>
              </a:rPr>
              <a:t>：</a:t>
            </a:r>
            <a:r>
              <a:rPr lang="zh-CN" altLang="en-US" sz="1200" dirty="0">
                <a:latin typeface="Huawei Sans" panose="020C0503030203020204" pitchFamily="34" charset="0"/>
                <a:ea typeface="方正兰亭黑简体" panose="02000000000000000000" pitchFamily="2" charset="-122"/>
              </a:rPr>
              <a:t>实现并部署鲲鹏即时交流平台</a:t>
            </a:r>
            <a:endParaRPr lang="en-US" altLang="zh-CN" sz="1200" dirty="0">
              <a:latin typeface="Huawei Sans" panose="020C0503030203020204" pitchFamily="34" charset="0"/>
              <a:ea typeface="方正兰亭黑简体" panose="02000000000000000000" pitchFamily="2" charset="-122"/>
            </a:endParaRPr>
          </a:p>
        </p:txBody>
      </p:sp>
      <p:sp>
        <p:nvSpPr>
          <p:cNvPr id="16" name="椭圆 15"/>
          <p:cNvSpPr/>
          <p:nvPr/>
        </p:nvSpPr>
        <p:spPr>
          <a:xfrm>
            <a:off x="5179481" y="4450440"/>
            <a:ext cx="152771" cy="15473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200">
              <a:solidFill>
                <a:srgbClr val="666666"/>
              </a:solidFill>
              <a:latin typeface="Huawei Sans" panose="020C0503030203020204" pitchFamily="34" charset="0"/>
              <a:ea typeface="方正兰亭黑简体" panose="02000000000000000000" pitchFamily="2" charset="-122"/>
            </a:endParaRPr>
          </a:p>
        </p:txBody>
      </p:sp>
      <p:sp>
        <p:nvSpPr>
          <p:cNvPr id="17" name="TextBox 10"/>
          <p:cNvSpPr txBox="1"/>
          <p:nvPr/>
        </p:nvSpPr>
        <p:spPr>
          <a:xfrm>
            <a:off x="6933070" y="4167920"/>
            <a:ext cx="859195" cy="307657"/>
          </a:xfrm>
          <a:prstGeom prst="rect">
            <a:avLst/>
          </a:prstGeom>
          <a:noFill/>
        </p:spPr>
        <p:txBody>
          <a:bodyPr wrap="none" rtlCol="0">
            <a:spAutoFit/>
          </a:bodyPr>
          <a:lstStyle/>
          <a:p>
            <a:pPr algn="ctr" defTabSz="913765"/>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18" name="文本框 17"/>
          <p:cNvSpPr txBox="1"/>
          <p:nvPr/>
        </p:nvSpPr>
        <p:spPr>
          <a:xfrm>
            <a:off x="4124552" y="4594542"/>
            <a:ext cx="1959508"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2</a:t>
            </a:r>
            <a:r>
              <a:rPr lang="zh-CN" altLang="en-US" sz="1200" b="1" dirty="0">
                <a:latin typeface="Huawei Sans" panose="020C0503030203020204" pitchFamily="34" charset="0"/>
                <a:ea typeface="方正兰亭黑简体" panose="02000000000000000000" pitchFamily="2" charset="-122"/>
              </a:rPr>
              <a:t>：</a:t>
            </a:r>
            <a:r>
              <a:rPr lang="zh-CN" altLang="en-US" sz="1200" dirty="0">
                <a:latin typeface="Huawei Sans" panose="020C0503030203020204" pitchFamily="34" charset="0"/>
                <a:ea typeface="方正兰亭黑简体" panose="02000000000000000000" pitchFamily="2" charset="-122"/>
              </a:rPr>
              <a:t>基于鲲鹏代码迁移工具的源码迁移</a:t>
            </a:r>
            <a:endParaRPr lang="en-US" altLang="zh-CN" sz="1200" dirty="0">
              <a:latin typeface="Huawei Sans" panose="020C0503030203020204" pitchFamily="34" charset="0"/>
              <a:ea typeface="方正兰亭黑简体" panose="02000000000000000000" pitchFamily="2" charset="-122"/>
            </a:endParaRPr>
          </a:p>
        </p:txBody>
      </p:sp>
      <p:sp>
        <p:nvSpPr>
          <p:cNvPr id="19" name="椭圆 18"/>
          <p:cNvSpPr/>
          <p:nvPr/>
        </p:nvSpPr>
        <p:spPr>
          <a:xfrm>
            <a:off x="7279262" y="4442625"/>
            <a:ext cx="152771" cy="15473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200">
              <a:solidFill>
                <a:srgbClr val="666666"/>
              </a:solidFill>
              <a:latin typeface="Huawei Sans" panose="020C0503030203020204" pitchFamily="34" charset="0"/>
              <a:ea typeface="方正兰亭黑简体" panose="02000000000000000000" pitchFamily="2" charset="-122"/>
            </a:endParaRPr>
          </a:p>
        </p:txBody>
      </p:sp>
      <p:grpSp>
        <p:nvGrpSpPr>
          <p:cNvPr id="20" name="组合 19"/>
          <p:cNvGrpSpPr/>
          <p:nvPr/>
        </p:nvGrpSpPr>
        <p:grpSpPr>
          <a:xfrm>
            <a:off x="10947651" y="4014096"/>
            <a:ext cx="1000523" cy="468590"/>
            <a:chOff x="-1654186" y="5732579"/>
            <a:chExt cx="1000914" cy="468773"/>
          </a:xfrm>
        </p:grpSpPr>
        <p:sp>
          <p:nvSpPr>
            <p:cNvPr id="21" name="等腰三角形 20"/>
            <p:cNvSpPr/>
            <p:nvPr/>
          </p:nvSpPr>
          <p:spPr>
            <a:xfrm rot="10800000">
              <a:off x="-1236932" y="6012151"/>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srgbClr val="666666"/>
                </a:solidFill>
                <a:latin typeface="Huawei Sans" panose="020C0503030203020204" pitchFamily="34" charset="0"/>
                <a:ea typeface="方正兰亭黑简体" panose="02000000000000000000" pitchFamily="2" charset="-122"/>
              </a:endParaRPr>
            </a:p>
          </p:txBody>
        </p:sp>
        <p:sp>
          <p:nvSpPr>
            <p:cNvPr id="22" name="文本框 21"/>
            <p:cNvSpPr txBox="1"/>
            <p:nvPr/>
          </p:nvSpPr>
          <p:spPr>
            <a:xfrm>
              <a:off x="-1654186" y="5732579"/>
              <a:ext cx="1000914" cy="307777"/>
            </a:xfrm>
            <a:prstGeom prst="rect">
              <a:avLst/>
            </a:prstGeom>
            <a:noFill/>
          </p:spPr>
          <p:txBody>
            <a:bodyPr wrap="square" rtlCol="0">
              <a:spAutoFit/>
            </a:bodyPr>
            <a:lstStyle/>
            <a:p>
              <a:pPr algn="ctr" defTabSz="913765"/>
              <a:r>
                <a:rPr lang="zh-CN" altLang="en-US" sz="1400" b="1" dirty="0">
                  <a:solidFill>
                    <a:srgbClr val="FFC000"/>
                  </a:solidFill>
                  <a:latin typeface="Huawei Sans" panose="020C0503030203020204" pitchFamily="34" charset="0"/>
                  <a:ea typeface="方正兰亭黑简体" panose="02000000000000000000" pitchFamily="2" charset="-122"/>
                </a:rPr>
                <a:t>结班</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23" name="文本框 22"/>
          <p:cNvSpPr txBox="1"/>
          <p:nvPr/>
        </p:nvSpPr>
        <p:spPr>
          <a:xfrm>
            <a:off x="8745188" y="4576015"/>
            <a:ext cx="2174231" cy="276999"/>
          </a:xfrm>
          <a:prstGeom prst="rect">
            <a:avLst/>
          </a:prstGeom>
          <a:noFill/>
        </p:spPr>
        <p:txBody>
          <a:bodyPr wrap="square" rtlCol="0">
            <a:spAutoFit/>
          </a:bodyPr>
          <a:lstStyle/>
          <a:p>
            <a:r>
              <a:rPr lang="zh-CN" altLang="en-US" sz="1200" b="1" dirty="0">
                <a:solidFill>
                  <a:srgbClr val="1D1D1A"/>
                </a:solidFill>
                <a:latin typeface="Huawei Sans" panose="020C0503030203020204" pitchFamily="34" charset="0"/>
                <a:ea typeface="方正兰亭黑简体" panose="02000000000000000000" pitchFamily="2" charset="-122"/>
              </a:rPr>
              <a:t>关卡</a:t>
            </a:r>
            <a:r>
              <a:rPr lang="en-US" altLang="zh-CN" sz="1200" b="1" dirty="0">
                <a:solidFill>
                  <a:srgbClr val="1D1D1A"/>
                </a:solidFill>
                <a:latin typeface="Huawei Sans" panose="020C0503030203020204" pitchFamily="34" charset="0"/>
                <a:ea typeface="方正兰亭黑简体" panose="02000000000000000000" pitchFamily="2" charset="-122"/>
              </a:rPr>
              <a:t>4</a:t>
            </a:r>
            <a:r>
              <a:rPr lang="zh-CN" altLang="en-US" sz="1200" b="1" dirty="0">
                <a:solidFill>
                  <a:srgbClr val="1D1D1A"/>
                </a:solidFill>
                <a:latin typeface="Huawei Sans" panose="020C0503030203020204" pitchFamily="34" charset="0"/>
                <a:ea typeface="方正兰亭黑简体" panose="02000000000000000000" pitchFamily="2" charset="-122"/>
              </a:rPr>
              <a:t>：</a:t>
            </a:r>
            <a:r>
              <a:rPr lang="zh-CN" altLang="en-US" sz="1200" dirty="0">
                <a:latin typeface="Huawei Sans" panose="020C0503030203020204" pitchFamily="34" charset="0"/>
                <a:ea typeface="方正兰亭黑简体" panose="02000000000000000000" pitchFamily="2" charset="-122"/>
              </a:rPr>
              <a:t>基于</a:t>
            </a:r>
            <a:r>
              <a:rPr lang="en-US" altLang="zh-CN" sz="1200" dirty="0">
                <a:latin typeface="Huawei Sans" panose="020C0503030203020204" pitchFamily="34" charset="0"/>
                <a:ea typeface="方正兰亭黑简体" panose="02000000000000000000" pitchFamily="2" charset="-122"/>
              </a:rPr>
              <a:t>Hive</a:t>
            </a:r>
            <a:r>
              <a:rPr lang="zh-CN" altLang="en-US" sz="1200" dirty="0">
                <a:latin typeface="Huawei Sans" panose="020C0503030203020204" pitchFamily="34" charset="0"/>
                <a:ea typeface="方正兰亭黑简体" panose="02000000000000000000" pitchFamily="2" charset="-122"/>
              </a:rPr>
              <a:t>的数据处理</a:t>
            </a:r>
            <a:endParaRPr lang="en-US" altLang="zh-CN" sz="1200" dirty="0">
              <a:latin typeface="Huawei Sans" panose="020C0503030203020204" pitchFamily="34" charset="0"/>
              <a:ea typeface="方正兰亭黑简体" panose="02000000000000000000" pitchFamily="2" charset="-122"/>
            </a:endParaRPr>
          </a:p>
        </p:txBody>
      </p:sp>
      <p:sp>
        <p:nvSpPr>
          <p:cNvPr id="24" name="TextBox 10"/>
          <p:cNvSpPr txBox="1"/>
          <p:nvPr/>
        </p:nvSpPr>
        <p:spPr>
          <a:xfrm>
            <a:off x="9324892" y="4159560"/>
            <a:ext cx="859195" cy="307657"/>
          </a:xfrm>
          <a:prstGeom prst="rect">
            <a:avLst/>
          </a:prstGeom>
          <a:noFill/>
        </p:spPr>
        <p:txBody>
          <a:bodyPr wrap="none" rtlCol="0">
            <a:spAutoFit/>
          </a:bodyPr>
          <a:lstStyle/>
          <a:p>
            <a:pPr algn="ctr" defTabSz="913765"/>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25" name="椭圆 24"/>
          <p:cNvSpPr/>
          <p:nvPr/>
        </p:nvSpPr>
        <p:spPr>
          <a:xfrm>
            <a:off x="9679534" y="4453907"/>
            <a:ext cx="152771" cy="15473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200">
              <a:solidFill>
                <a:srgbClr val="666666"/>
              </a:solidFill>
              <a:latin typeface="Huawei Sans" panose="020C0503030203020204" pitchFamily="34" charset="0"/>
              <a:ea typeface="方正兰亭黑简体" panose="02000000000000000000" pitchFamily="2" charset="-122"/>
            </a:endParaRPr>
          </a:p>
        </p:txBody>
      </p:sp>
      <p:pic>
        <p:nvPicPr>
          <p:cNvPr id="30" name="图片 29"/>
          <p:cNvPicPr>
            <a:picLocks noChangeAspect="1"/>
          </p:cNvPicPr>
          <p:nvPr/>
        </p:nvPicPr>
        <p:blipFill>
          <a:blip r:embed="rId1"/>
          <a:stretch>
            <a:fillRect/>
          </a:stretch>
        </p:blipFill>
        <p:spPr>
          <a:xfrm>
            <a:off x="4036877" y="5078386"/>
            <a:ext cx="2134858" cy="969211"/>
          </a:xfrm>
          <a:prstGeom prst="rect">
            <a:avLst/>
          </a:prstGeom>
        </p:spPr>
      </p:pic>
      <p:pic>
        <p:nvPicPr>
          <p:cNvPr id="7" name="图片 6"/>
          <p:cNvPicPr>
            <a:picLocks noChangeAspect="1"/>
          </p:cNvPicPr>
          <p:nvPr/>
        </p:nvPicPr>
        <p:blipFill>
          <a:blip r:embed="rId2"/>
          <a:stretch>
            <a:fillRect/>
          </a:stretch>
        </p:blipFill>
        <p:spPr>
          <a:xfrm>
            <a:off x="6748033" y="5072485"/>
            <a:ext cx="1368000" cy="964496"/>
          </a:xfrm>
          <a:prstGeom prst="rect">
            <a:avLst/>
          </a:prstGeom>
        </p:spPr>
      </p:pic>
      <p:pic>
        <p:nvPicPr>
          <p:cNvPr id="32" name="图片 31"/>
          <p:cNvPicPr>
            <a:picLocks noChangeAspect="1"/>
          </p:cNvPicPr>
          <p:nvPr/>
        </p:nvPicPr>
        <p:blipFill>
          <a:blip r:embed="rId3"/>
          <a:stretch>
            <a:fillRect/>
          </a:stretch>
        </p:blipFill>
        <p:spPr>
          <a:xfrm>
            <a:off x="1781574" y="5078385"/>
            <a:ext cx="1881400" cy="958596"/>
          </a:xfrm>
          <a:prstGeom prst="rect">
            <a:avLst/>
          </a:prstGeom>
        </p:spPr>
      </p:pic>
      <p:pic>
        <p:nvPicPr>
          <p:cNvPr id="33" name="图片 32"/>
          <p:cNvPicPr>
            <a:picLocks noChangeAspect="1"/>
          </p:cNvPicPr>
          <p:nvPr/>
        </p:nvPicPr>
        <p:blipFill>
          <a:blip r:embed="rId4"/>
          <a:stretch>
            <a:fillRect/>
          </a:stretch>
        </p:blipFill>
        <p:spPr>
          <a:xfrm>
            <a:off x="8772696" y="4884926"/>
            <a:ext cx="2119217" cy="1055191"/>
          </a:xfrm>
          <a:prstGeom prst="rect">
            <a:avLst/>
          </a:prstGeom>
        </p:spPr>
      </p:pic>
      <p:grpSp>
        <p:nvGrpSpPr>
          <p:cNvPr id="27" name="组合 26"/>
          <p:cNvGrpSpPr/>
          <p:nvPr/>
        </p:nvGrpSpPr>
        <p:grpSpPr>
          <a:xfrm>
            <a:off x="419698" y="4014096"/>
            <a:ext cx="1134390" cy="473923"/>
            <a:chOff x="6632" y="3861324"/>
            <a:chExt cx="1134390" cy="473923"/>
          </a:xfrm>
        </p:grpSpPr>
        <p:sp>
          <p:nvSpPr>
            <p:cNvPr id="28" name="等腰三角形 27"/>
            <p:cNvSpPr/>
            <p:nvPr/>
          </p:nvSpPr>
          <p:spPr>
            <a:xfrm rot="10800000">
              <a:off x="482246" y="4146046"/>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29" name="文本框 28"/>
            <p:cNvSpPr txBox="1"/>
            <p:nvPr/>
          </p:nvSpPr>
          <p:spPr>
            <a:xfrm>
              <a:off x="6632" y="3861324"/>
              <a:ext cx="1134390"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开课前</a:t>
              </a:r>
              <a:r>
                <a:rPr lang="en-US" altLang="zh-CN" sz="1400" b="1" dirty="0">
                  <a:solidFill>
                    <a:srgbClr val="FFC000"/>
                  </a:solidFill>
                  <a:latin typeface="Huawei Sans" panose="020C0503030203020204" pitchFamily="34" charset="0"/>
                  <a:ea typeface="方正兰亭黑简体" panose="02000000000000000000" pitchFamily="2" charset="-122"/>
                </a:rPr>
                <a:t>6</a:t>
              </a:r>
              <a:r>
                <a:rPr lang="zh-CN" altLang="en-US" sz="1400" b="1" dirty="0">
                  <a:solidFill>
                    <a:srgbClr val="FFC000"/>
                  </a:solidFill>
                  <a:latin typeface="Huawei Sans" panose="020C0503030203020204" pitchFamily="34" charset="0"/>
                  <a:ea typeface="方正兰亭黑简体" panose="02000000000000000000" pitchFamily="2" charset="-122"/>
                </a:rPr>
                <a:t>天</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graphicFrame>
        <p:nvGraphicFramePr>
          <p:cNvPr id="34" name="图示 33"/>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实践课：理论精讲</a:t>
            </a:r>
            <a:r>
              <a:rPr lang="en-US" altLang="zh-CN" dirty="0"/>
              <a:t>+</a:t>
            </a:r>
            <a:r>
              <a:rPr lang="zh-CN" altLang="en-US" dirty="0"/>
              <a:t>实践课</a:t>
            </a:r>
            <a:endParaRPr lang="zh-CN" altLang="en-US" dirty="0"/>
          </a:p>
        </p:txBody>
      </p:sp>
      <p:graphicFrame>
        <p:nvGraphicFramePr>
          <p:cNvPr id="30" name="表格 29"/>
          <p:cNvGraphicFramePr>
            <a:graphicFrameLocks noGrp="1"/>
          </p:cNvGraphicFramePr>
          <p:nvPr/>
        </p:nvGraphicFramePr>
        <p:xfrm>
          <a:off x="732125" y="1135488"/>
          <a:ext cx="10782226" cy="1482780"/>
        </p:xfrm>
        <a:graphic>
          <a:graphicData uri="http://schemas.openxmlformats.org/drawingml/2006/table">
            <a:tbl>
              <a:tblPr firstRow="1" bandRow="1"/>
              <a:tblGrid>
                <a:gridCol w="8663244"/>
                <a:gridCol w="2118982"/>
              </a:tblGrid>
              <a:tr h="370695">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latin typeface="Huawei Sans" panose="020C0503030203020204" pitchFamily="34" charset="0"/>
                          <a:ea typeface="方正兰亭黑简体" panose="02000000000000000000" pitchFamily="2" charset="-122"/>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37069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Java</a:t>
                      </a:r>
                      <a:r>
                        <a:rPr lang="zh-CN" altLang="en-US" sz="1400" baseline="0" dirty="0">
                          <a:latin typeface="Huawei Sans" panose="020C0503030203020204" pitchFamily="34" charset="0"/>
                          <a:ea typeface="方正兰亭黑简体" panose="02000000000000000000" pitchFamily="2" charset="-122"/>
                        </a:rPr>
                        <a:t>编程基础</a:t>
                      </a:r>
                      <a:endParaRPr lang="en-US" altLang="zh-CN" sz="1400" baseline="0" dirty="0">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rPr>
                        <a:t>2</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69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Linux</a:t>
                      </a:r>
                      <a:r>
                        <a:rPr lang="zh-CN" altLang="en-US" sz="1400" baseline="0" dirty="0">
                          <a:latin typeface="Huawei Sans" panose="020C0503030203020204" pitchFamily="34" charset="0"/>
                          <a:ea typeface="方正兰亭黑简体" panose="02000000000000000000" pitchFamily="2" charset="-122"/>
                        </a:rPr>
                        <a:t>基础入门和帮助</a:t>
                      </a:r>
                      <a:endParaRPr lang="en-US" altLang="zh-CN" sz="1400" baseline="0" dirty="0">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2</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69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400" baseline="0" dirty="0">
                          <a:latin typeface="Huawei Sans" panose="020C0503030203020204" pitchFamily="34" charset="0"/>
                          <a:ea typeface="方正兰亭黑简体" panose="02000000000000000000" pitchFamily="2" charset="-122"/>
                        </a:rPr>
                        <a:t>数据库基础知识</a:t>
                      </a:r>
                      <a:endParaRPr lang="en-US" altLang="zh-CN" sz="1400" baseline="0" dirty="0">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2</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31" name="表格 30"/>
          <p:cNvGraphicFramePr>
            <a:graphicFrameLocks noGrp="1"/>
          </p:cNvGraphicFramePr>
          <p:nvPr/>
        </p:nvGraphicFramePr>
        <p:xfrm>
          <a:off x="732125" y="2917566"/>
          <a:ext cx="10814853" cy="3580167"/>
        </p:xfrm>
        <a:graphic>
          <a:graphicData uri="http://schemas.openxmlformats.org/drawingml/2006/table">
            <a:tbl>
              <a:tblPr firstRow="1" bandRow="1"/>
              <a:tblGrid>
                <a:gridCol w="2661148"/>
                <a:gridCol w="2444479"/>
                <a:gridCol w="3564000"/>
                <a:gridCol w="2145226"/>
              </a:tblGrid>
              <a:tr h="414363">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集中实践课</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主要知识点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实验要点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822639">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1</a:t>
                      </a:r>
                      <a:r>
                        <a:rPr lang="zh-CN" altLang="en-US" sz="1200" b="0" baseline="0" dirty="0">
                          <a:latin typeface="Huawei Sans" panose="020C0503030203020204" pitchFamily="34" charset="0"/>
                          <a:ea typeface="方正兰亭黑简体" panose="02000000000000000000" pitchFamily="2" charset="-122"/>
                        </a:rPr>
                        <a:t>：在鲲鹏云上部署实验环境</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鲲鹏计算产业概述</a:t>
                      </a:r>
                      <a:endParaRPr lang="zh-CN" altLang="en-US" sz="120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鲲鹏生态体系介绍</a:t>
                      </a:r>
                      <a:endParaRPr lang="en-US" altLang="zh-CN" sz="120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rPr>
                        <a:t>MySQL</a:t>
                      </a:r>
                      <a:r>
                        <a:rPr lang="zh-CN" altLang="en-US" sz="1200" baseline="0" dirty="0">
                          <a:latin typeface="Huawei Sans" panose="020C0503030203020204" pitchFamily="34" charset="0"/>
                          <a:ea typeface="方正兰亭黑简体" panose="02000000000000000000" pitchFamily="2" charset="-122"/>
                        </a:rPr>
                        <a:t>、</a:t>
                      </a:r>
                      <a:r>
                        <a:rPr lang="en-US" altLang="zh-CN" sz="1200" baseline="0" dirty="0">
                          <a:latin typeface="Huawei Sans" panose="020C0503030203020204" pitchFamily="34" charset="0"/>
                          <a:ea typeface="方正兰亭黑简体" panose="02000000000000000000" pitchFamily="2" charset="-122"/>
                        </a:rPr>
                        <a:t>Nginx</a:t>
                      </a:r>
                      <a:r>
                        <a:rPr lang="zh-CN" altLang="en-US" sz="1200" baseline="0" dirty="0">
                          <a:latin typeface="Huawei Sans" panose="020C0503030203020204" pitchFamily="34" charset="0"/>
                          <a:ea typeface="方正兰亭黑简体" panose="02000000000000000000" pitchFamily="2" charset="-122"/>
                        </a:rPr>
                        <a:t>介绍</a:t>
                      </a:r>
                      <a:endParaRPr lang="zh-CN" altLang="en-US" sz="120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大数据概述，组件</a:t>
                      </a:r>
                      <a:r>
                        <a:rPr lang="en-US" altLang="zh-CN" sz="1200" baseline="0" dirty="0">
                          <a:latin typeface="Huawei Sans" panose="020C0503030203020204" pitchFamily="34" charset="0"/>
                          <a:ea typeface="方正兰亭黑简体" panose="02000000000000000000" pitchFamily="2" charset="-122"/>
                        </a:rPr>
                        <a:t>Hadoop</a:t>
                      </a:r>
                      <a:r>
                        <a:rPr lang="zh-CN" altLang="en-US" sz="1200" baseline="0" dirty="0">
                          <a:latin typeface="Huawei Sans" panose="020C0503030203020204" pitchFamily="34" charset="0"/>
                          <a:ea typeface="方正兰亭黑简体" panose="02000000000000000000" pitchFamily="2" charset="-122"/>
                        </a:rPr>
                        <a:t>和</a:t>
                      </a:r>
                      <a:r>
                        <a:rPr lang="en-US" altLang="zh-CN" sz="1200" baseline="0" dirty="0">
                          <a:latin typeface="Huawei Sans" panose="020C0503030203020204" pitchFamily="34" charset="0"/>
                          <a:ea typeface="方正兰亭黑简体" panose="02000000000000000000" pitchFamily="2" charset="-122"/>
                        </a:rPr>
                        <a:t>Hive</a:t>
                      </a:r>
                      <a:r>
                        <a:rPr lang="zh-CN" altLang="en-US" sz="1200" baseline="0" dirty="0">
                          <a:latin typeface="Huawei Sans" panose="020C0503030203020204" pitchFamily="34" charset="0"/>
                          <a:ea typeface="方正兰亭黑简体" panose="02000000000000000000" pitchFamily="2" charset="-122"/>
                        </a:rPr>
                        <a:t>介绍。</a:t>
                      </a:r>
                      <a:endParaRPr lang="en-US" altLang="zh-CN" sz="120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购买</a:t>
                      </a:r>
                      <a:r>
                        <a:rPr lang="en-US" altLang="zh-CN" sz="1200" baseline="0" dirty="0">
                          <a:latin typeface="Huawei Sans" panose="020C0503030203020204" pitchFamily="34" charset="0"/>
                          <a:ea typeface="方正兰亭黑简体" panose="02000000000000000000" pitchFamily="2" charset="-122"/>
                        </a:rPr>
                        <a:t>ECS</a:t>
                      </a:r>
                      <a:endParaRPr lang="zh-CN" altLang="en-US" sz="1200" baseline="0" dirty="0">
                        <a:latin typeface="Huawei Sans" panose="020C0503030203020204" pitchFamily="34" charset="0"/>
                        <a:ea typeface="方正兰亭黑简体" panose="02000000000000000000" pitchFamily="2" charset="-122"/>
                      </a:endParaRPr>
                    </a:p>
                    <a:p>
                      <a:pPr marL="297815" indent="-285750">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部署</a:t>
                      </a:r>
                      <a:r>
                        <a:rPr lang="en-US" altLang="zh-CN" sz="1200" baseline="0" dirty="0">
                          <a:latin typeface="Huawei Sans" panose="020C0503030203020204" pitchFamily="34" charset="0"/>
                          <a:ea typeface="方正兰亭黑简体" panose="02000000000000000000" pitchFamily="2" charset="-122"/>
                        </a:rPr>
                        <a:t>MySQL</a:t>
                      </a:r>
                      <a:endParaRPr lang="zh-CN" altLang="en-US" sz="1200" baseline="0" dirty="0">
                        <a:latin typeface="Huawei Sans" panose="020C0503030203020204" pitchFamily="34" charset="0"/>
                        <a:ea typeface="方正兰亭黑简体" panose="02000000000000000000" pitchFamily="2" charset="-122"/>
                      </a:endParaRPr>
                    </a:p>
                    <a:p>
                      <a:pPr marL="297815" indent="-285750">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部署</a:t>
                      </a:r>
                      <a:r>
                        <a:rPr lang="en-US" altLang="zh-CN" sz="1200" baseline="0" dirty="0">
                          <a:latin typeface="Huawei Sans" panose="020C0503030203020204" pitchFamily="34" charset="0"/>
                          <a:ea typeface="方正兰亭黑简体" panose="02000000000000000000" pitchFamily="2" charset="-122"/>
                        </a:rPr>
                        <a:t>Nginx</a:t>
                      </a:r>
                      <a:endParaRPr lang="zh-CN" altLang="en-US" sz="1200" baseline="0" dirty="0">
                        <a:latin typeface="Huawei Sans" panose="020C0503030203020204" pitchFamily="34" charset="0"/>
                        <a:ea typeface="方正兰亭黑简体" panose="02000000000000000000" pitchFamily="2" charset="-122"/>
                      </a:endParaRPr>
                    </a:p>
                    <a:p>
                      <a:pPr marL="297815" indent="-285750">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部署</a:t>
                      </a:r>
                      <a:r>
                        <a:rPr lang="en-US" altLang="zh-CN" sz="1200" baseline="0" dirty="0">
                          <a:latin typeface="Huawei Sans" panose="020C0503030203020204" pitchFamily="34" charset="0"/>
                          <a:ea typeface="方正兰亭黑简体" panose="02000000000000000000" pitchFamily="2" charset="-122"/>
                        </a:rPr>
                        <a:t>Hadoop</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72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2</a:t>
                      </a:r>
                      <a:r>
                        <a:rPr lang="zh-CN" altLang="en-US" sz="1200" b="0" baseline="0" dirty="0">
                          <a:latin typeface="Huawei Sans" panose="020C0503030203020204" pitchFamily="34" charset="0"/>
                          <a:ea typeface="方正兰亭黑简体" panose="02000000000000000000" pitchFamily="2" charset="-122"/>
                        </a:rPr>
                        <a:t>：基于鲲鹏代码迁移工具的源码迁移</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软件迁移原理概述</a:t>
                      </a:r>
                      <a:endParaRPr lang="zh-CN" altLang="en-US" sz="120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软件迁移过程概述</a:t>
                      </a:r>
                      <a:endParaRPr lang="zh-CN" altLang="en-US" sz="120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鲲鹏迁移工具介绍</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完成鲲鹏代码迁移工具的部署</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使用鲲鹏代码迁移工具修改源码</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编译代码生成动态库</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72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3</a:t>
                      </a:r>
                      <a:r>
                        <a:rPr lang="zh-CN" altLang="en-US" sz="1200" b="0" baseline="0" dirty="0">
                          <a:latin typeface="Huawei Sans" panose="020C0503030203020204" pitchFamily="34" charset="0"/>
                          <a:ea typeface="方正兰亭黑简体" panose="02000000000000000000" pitchFamily="2" charset="-122"/>
                        </a:rPr>
                        <a:t>：实现并部署鲲鹏即时交流平台</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平台架构介绍；</a:t>
                      </a:r>
                      <a:endParaRPr lang="zh-CN" altLang="en-US" sz="120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实时聊天实现方案</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前端项目部署</a:t>
                      </a:r>
                      <a:endParaRPr lang="zh-CN" altLang="en-US" sz="1200" baseline="0" dirty="0">
                        <a:latin typeface="Huawei Sans" panose="020C0503030203020204" pitchFamily="34" charset="0"/>
                        <a:ea typeface="方正兰亭黑简体" panose="02000000000000000000" pitchFamily="2" charset="-122"/>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后端项目部署</a:t>
                      </a:r>
                      <a:endParaRPr lang="zh-CN" altLang="en-US" sz="1200" baseline="0" dirty="0">
                        <a:latin typeface="Huawei Sans" panose="020C0503030203020204" pitchFamily="34" charset="0"/>
                        <a:ea typeface="方正兰亭黑简体" panose="02000000000000000000" pitchFamily="2" charset="-122"/>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编译代码生成动态库</a:t>
                      </a:r>
                      <a:endParaRPr lang="en-US" altLang="zh-CN" sz="120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72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4</a:t>
                      </a:r>
                      <a:r>
                        <a:rPr lang="zh-CN" altLang="en-US" sz="1200" b="0" baseline="0" dirty="0">
                          <a:latin typeface="Huawei Sans" panose="020C0503030203020204" pitchFamily="34" charset="0"/>
                          <a:ea typeface="方正兰亭黑简体" panose="02000000000000000000" pitchFamily="2" charset="-122"/>
                        </a:rPr>
                        <a:t>：基于</a:t>
                      </a:r>
                      <a:r>
                        <a:rPr lang="en-US" altLang="zh-CN" sz="1200" b="0" baseline="0" dirty="0">
                          <a:latin typeface="Huawei Sans" panose="020C0503030203020204" pitchFamily="34" charset="0"/>
                          <a:ea typeface="方正兰亭黑简体" panose="02000000000000000000" pitchFamily="2" charset="-122"/>
                        </a:rPr>
                        <a:t>Hive</a:t>
                      </a:r>
                      <a:r>
                        <a:rPr lang="zh-CN" altLang="en-US" sz="1200" b="0" baseline="0" dirty="0">
                          <a:latin typeface="Huawei Sans" panose="020C0503030203020204" pitchFamily="34" charset="0"/>
                          <a:ea typeface="方正兰亭黑简体" panose="02000000000000000000" pitchFamily="2" charset="-122"/>
                        </a:rPr>
                        <a:t>的数据处理</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大数据性能调优思路</a:t>
                      </a:r>
                      <a:endParaRPr lang="zh-CN" altLang="en-US" sz="1200" b="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rPr>
                        <a:t>Devkit</a:t>
                      </a:r>
                      <a:r>
                        <a:rPr lang="zh-CN" altLang="en-US" sz="1200" b="0" baseline="0" dirty="0">
                          <a:latin typeface="Huawei Sans" panose="020C0503030203020204" pitchFamily="34" charset="0"/>
                          <a:ea typeface="方正兰亭黑简体" panose="02000000000000000000" pitchFamily="2" charset="-122"/>
                        </a:rPr>
                        <a:t>性能调优工具介绍</a:t>
                      </a:r>
                      <a:endParaRPr lang="zh-CN" altLang="en-US" sz="1200" b="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rPr>
                        <a:t>HQL</a:t>
                      </a:r>
                      <a:r>
                        <a:rPr lang="zh-CN" altLang="en-US" sz="1200" b="0" baseline="0" dirty="0">
                          <a:latin typeface="Huawei Sans" panose="020C0503030203020204" pitchFamily="34" charset="0"/>
                          <a:ea typeface="方正兰亭黑简体" panose="02000000000000000000" pitchFamily="2" charset="-122"/>
                        </a:rPr>
                        <a:t>介绍</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模拟数据导入；</a:t>
                      </a:r>
                      <a:endParaRPr lang="zh-CN" altLang="en-US" sz="1200" baseline="0" dirty="0">
                        <a:latin typeface="Huawei Sans" panose="020C0503030203020204" pitchFamily="34" charset="0"/>
                        <a:ea typeface="方正兰亭黑简体" panose="02000000000000000000" pitchFamily="2" charset="-122"/>
                      </a:endParaRPr>
                    </a:p>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实验</a:t>
                      </a:r>
                      <a:r>
                        <a:rPr lang="en-US" altLang="zh-CN" sz="1200" baseline="0" dirty="0">
                          <a:latin typeface="Huawei Sans" panose="020C0503030203020204" pitchFamily="34" charset="0"/>
                          <a:ea typeface="方正兰亭黑简体" panose="02000000000000000000" pitchFamily="2" charset="-122"/>
                        </a:rPr>
                        <a:t>HQL</a:t>
                      </a:r>
                      <a:r>
                        <a:rPr lang="zh-CN" altLang="en-US" sz="1200" baseline="0" dirty="0">
                          <a:latin typeface="Huawei Sans" panose="020C0503030203020204" pitchFamily="34" charset="0"/>
                          <a:ea typeface="方正兰亭黑简体" panose="02000000000000000000" pitchFamily="2" charset="-122"/>
                        </a:rPr>
                        <a:t>实现</a:t>
                      </a:r>
                      <a:r>
                        <a:rPr lang="en-US" altLang="zh-CN" sz="1200" baseline="0" dirty="0">
                          <a:latin typeface="Huawei Sans" panose="020C0503030203020204" pitchFamily="34" charset="0"/>
                          <a:ea typeface="方正兰亭黑简体" panose="02000000000000000000" pitchFamily="2" charset="-122"/>
                        </a:rPr>
                        <a:t>4</a:t>
                      </a:r>
                      <a:r>
                        <a:rPr lang="zh-CN" altLang="en-US" sz="1200" baseline="0" dirty="0">
                          <a:latin typeface="Huawei Sans" panose="020C0503030203020204" pitchFamily="34" charset="0"/>
                          <a:ea typeface="方正兰亭黑简体" panose="02000000000000000000" pitchFamily="2" charset="-122"/>
                        </a:rPr>
                        <a:t>个数据分析问题；</a:t>
                      </a:r>
                      <a:endParaRPr lang="zh-CN" altLang="en-US" sz="1200" baseline="0" dirty="0">
                        <a:latin typeface="Huawei Sans" panose="020C0503030203020204" pitchFamily="34" charset="0"/>
                        <a:ea typeface="方正兰亭黑简体" panose="02000000000000000000" pitchFamily="2" charset="-122"/>
                      </a:endParaRPr>
                    </a:p>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部署</a:t>
                      </a:r>
                      <a:r>
                        <a:rPr lang="en-US" altLang="zh-CN" sz="1200" baseline="0" dirty="0">
                          <a:latin typeface="Huawei Sans" panose="020C0503030203020204" pitchFamily="34" charset="0"/>
                          <a:ea typeface="方正兰亭黑简体" panose="02000000000000000000" pitchFamily="2" charset="-122"/>
                        </a:rPr>
                        <a:t>Kunpeng Hyper Tuner</a:t>
                      </a:r>
                      <a:r>
                        <a:rPr lang="zh-CN" altLang="en-US" sz="1200" baseline="0" dirty="0">
                          <a:latin typeface="Huawei Sans" panose="020C0503030203020204" pitchFamily="34" charset="0"/>
                          <a:ea typeface="方正兰亭黑简体" panose="02000000000000000000" pitchFamily="2" charset="-122"/>
                        </a:rPr>
                        <a:t>并优化大数据组件</a:t>
                      </a:r>
                      <a:endParaRPr lang="en-US" altLang="zh-CN" sz="120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8" name="图示 7"/>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390091" y="1080801"/>
          <a:ext cx="11329158" cy="2941955"/>
        </p:xfrm>
        <a:graphic>
          <a:graphicData uri="http://schemas.openxmlformats.org/drawingml/2006/table">
            <a:tbl>
              <a:tblPr/>
              <a:tblGrid>
                <a:gridCol w="414451"/>
                <a:gridCol w="1358396"/>
                <a:gridCol w="1926417"/>
                <a:gridCol w="435082"/>
                <a:gridCol w="3606849"/>
                <a:gridCol w="435082"/>
                <a:gridCol w="680819"/>
                <a:gridCol w="2472062"/>
              </a:tblGrid>
              <a:tr h="432000">
                <a:tc>
                  <a:txBody>
                    <a:bodyPr/>
                    <a:lstStyle/>
                    <a:p>
                      <a:pPr algn="ctr" rtl="0"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领域</a:t>
                      </a:r>
                      <a:endPar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课程包名称</a:t>
                      </a:r>
                      <a:endPar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理论知识点</a:t>
                      </a:r>
                      <a:endPar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建议</a:t>
                      </a:r>
                      <a:endParaRPr lang="en-US" altLang="zh-CN"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学时</a:t>
                      </a:r>
                      <a:endPar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实验知识点</a:t>
                      </a:r>
                      <a:endPar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建议</a:t>
                      </a:r>
                      <a:endParaRPr lang="en-US" altLang="zh-CN"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p>
                      <a:pPr algn="ctr"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学时</a:t>
                      </a:r>
                      <a:endParaRPr lang="zh-CN" altLang="en-US" sz="1200" b="1" i="0" u="none" strike="noStrike" kern="1200" baseline="0" dirty="0">
                        <a:solidFill>
                          <a:srgbClr val="000000"/>
                        </a:solidFill>
                        <a:effectLst/>
                        <a:latin typeface="Huawei Sans" panose="020C0503030203020204" pitchFamily="34" charset="0"/>
                        <a:ea typeface="方正兰亭黑简体" panose="02000000000000000000" pitchFamily="2" charset="-122"/>
                        <a:cs typeface="+mn-cs"/>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p>
                      <a:pPr algn="ctr" fontAlgn="ctr">
                        <a:buNone/>
                      </a:pPr>
                      <a:r>
                        <a:rPr lang="zh-CN" altLang="en-US" sz="1200" b="1" i="0" u="none" strike="noStrike" kern="1200" baseline="0" dirty="0">
                          <a:solidFill>
                            <a:srgbClr val="000000"/>
                          </a:solidFill>
                          <a:effectLst/>
                          <a:latin typeface="Huawei Sans" panose="020C0503030203020204" pitchFamily="34" charset="0"/>
                          <a:ea typeface="方正兰亭黑简体" panose="02000000000000000000" pitchFamily="2" charset="-122"/>
                          <a:cs typeface="+mn-cs"/>
                        </a:rPr>
                        <a:t>所需云资源时长（小时）</a:t>
                      </a:r>
                      <a:endParaRPr lang="zh-CN" altLang="en-US" sz="1200" b="1" i="0" u="none" strike="noStrike" kern="1200" baseline="0" dirty="0">
                        <a:solidFill>
                          <a:srgbClr val="000000"/>
                        </a:solidFill>
                        <a:effectLst/>
                        <a:latin typeface="Huawei Sans" panose="020C0503030203020204" pitchFamily="34" charset="0"/>
                        <a:ea typeface="方正兰亭黑简体" panose="02000000000000000000" pitchFamily="2" charset="-122"/>
                        <a:cs typeface="+mn-cs"/>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a:r>
                        <a:rPr lang="zh-CN" altLang="en-US" sz="1200" b="1"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创新实践课</a:t>
                      </a:r>
                      <a:endParaRPr lang="zh-CN" altLang="en-US" sz="1200" b="1"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992587">
                <a:tc rowSpan="4">
                  <a:txBody>
                    <a:bodyPr/>
                    <a:lstStyle/>
                    <a:p>
                      <a:pPr algn="ctr" rtl="0" fontAlgn="ct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鲲鹏</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计算机组成和结构</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ARM</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处理器工作模式、指令流水线、</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ARM</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架构发展史等</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4</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实验一</a:t>
                      </a: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Digiblock</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实验包括</a:t>
                      </a: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Digiblock</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概述、逻辑门基础、组合与时序逻辑、状态机、存储器、运算器、等</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8</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个子实验。实验二鲲鹏技术实验包括基于</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QEMU</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模拟器的鲲鹏</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920</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处理器开发环境搭建、鲲鹏</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920</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处理器的汇编代码优化等</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8</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个子实验</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36</a:t>
                      </a:r>
                      <a:endParaRPr 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p>
                      <a:pPr algn="ctr" fontAlgn="ctr">
                        <a:buNone/>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144</a:t>
                      </a:r>
                      <a:endParaRPr lang="en-US"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3">
                  <a:txBody>
                    <a:bodyPr/>
                    <a:lstStyle/>
                    <a:p>
                      <a:pPr algn="l"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1. </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基于鲲鹏的即时交流平台开发及调优（</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2</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天课程）</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algn="l"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2. </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水分子模拟计算加速实践课（</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2</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天课程）</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algn="l" fontAlgn="ctr"/>
                      <a:endParaRPr lang="en-US" sz="1200" b="0" i="0" u="none" strike="noStrike" baseline="0" dirty="0">
                        <a:solidFill>
                          <a:schemeClr val="accent3"/>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98843">
                <a:tc vMerge="1">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汇编与接口技术</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ARM</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及鲲鹏处理器体系结构、</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ARM</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指令、汇编语言和编译调试</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4</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基础代码示例程序、密码运算、利用鲲鹏处理器的流水线来优化汇编代码性能、</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Aarch64</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的增强型</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SIMD</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运算这</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4</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个实验</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12</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48</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34262">
                <a:tc vMerge="1">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高性能计与并行计算</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HPC</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面临挑战、基于</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ARM</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的</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HPC</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架构、鲲鹏</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HPC</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解决方案</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4</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HelloWorld</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、矩阵乘法、蒙特卡罗算法、快排、</a:t>
                      </a: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WordCount</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PageRank</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这</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6</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个实验</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14</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56</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684000">
                <a:tc vMerge="1">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数据库</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openGauss</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概述、客户端工具介绍、管理维护、日志管理、备份恢复、数据安全、内核二次开发等</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13</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本课程包含如下实验：</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marL="0" marR="0" lvl="0" indent="0" algn="l"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openGauss</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开源数据库）安装使用、开发、管理维护、安全、备份恢复、日志管理、场景化综合实验等</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15</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个实验</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a:solidFill>
                            <a:srgbClr val="000000"/>
                          </a:solidFill>
                          <a:effectLst/>
                          <a:latin typeface="Huawei Sans" panose="020C0503030203020204" pitchFamily="34" charset="0"/>
                          <a:ea typeface="方正兰亭黑简体" panose="02000000000000000000" pitchFamily="2" charset="-122"/>
                        </a:rPr>
                        <a:t>32</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128</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1. </a:t>
                      </a:r>
                      <a:r>
                        <a:rPr lang="en-US" sz="1200" b="0" i="0" u="none" strike="noStrike" baseline="0" dirty="0" err="1">
                          <a:solidFill>
                            <a:srgbClr val="000000"/>
                          </a:solidFill>
                          <a:effectLst/>
                          <a:latin typeface="Huawei Sans" panose="020C0503030203020204" pitchFamily="34" charset="0"/>
                          <a:ea typeface="方正兰亭黑简体" panose="02000000000000000000" pitchFamily="2" charset="-122"/>
                        </a:rPr>
                        <a:t>openGauss</a:t>
                      </a:r>
                      <a:r>
                        <a:rPr 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 AI</a:t>
                      </a:r>
                      <a:r>
                        <a:rPr lang="zh-TW"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特性创新实践课（</a:t>
                      </a:r>
                      <a:r>
                        <a:rPr lang="en-US" altLang="zh-TW" sz="1200" b="0" i="0" u="none" strike="noStrike" baseline="0" dirty="0">
                          <a:solidFill>
                            <a:srgbClr val="000000"/>
                          </a:solidFill>
                          <a:effectLst/>
                          <a:latin typeface="Huawei Sans" panose="020C0503030203020204" pitchFamily="34" charset="0"/>
                          <a:ea typeface="方正兰亭黑简体" panose="02000000000000000000" pitchFamily="2" charset="-122"/>
                        </a:rPr>
                        <a:t>2</a:t>
                      </a:r>
                      <a:r>
                        <a:rPr lang="zh-TW"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天课程）</a:t>
                      </a:r>
                      <a:endParaRPr lang="zh-TW"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algn="l" fontAlgn="ctr"/>
                      <a:r>
                        <a:rPr lang="en-US" altLang="zh-TW" sz="1200" b="0" i="0" u="none" strike="noStrike" baseline="0" dirty="0">
                          <a:solidFill>
                            <a:srgbClr val="000000"/>
                          </a:solidFill>
                          <a:effectLst/>
                          <a:latin typeface="Huawei Sans" panose="020C0503030203020204" pitchFamily="34" charset="0"/>
                          <a:ea typeface="方正兰亭黑简体" panose="02000000000000000000" pitchFamily="2" charset="-122"/>
                        </a:rPr>
                        <a:t>2. </a:t>
                      </a:r>
                      <a:r>
                        <a:rPr lang="en-US" sz="1200" b="0" i="0" u="none" strike="noStrike" baseline="0" dirty="0" err="1">
                          <a:solidFill>
                            <a:srgbClr val="000000"/>
                          </a:solidFill>
                          <a:effectLst/>
                          <a:latin typeface="Huawei Sans" panose="020C0503030203020204" pitchFamily="34" charset="0"/>
                          <a:ea typeface="方正兰亭黑简体" panose="02000000000000000000" pitchFamily="2" charset="-122"/>
                        </a:rPr>
                        <a:t>openGauss</a:t>
                      </a:r>
                      <a:r>
                        <a:rPr 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 </a:t>
                      </a:r>
                      <a:r>
                        <a:rPr lang="zh-TW"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安全体系实践课（</a:t>
                      </a:r>
                      <a:r>
                        <a:rPr lang="en-US" altLang="zh-TW" sz="1200" b="0" i="0" u="none" strike="noStrike" baseline="0" dirty="0">
                          <a:solidFill>
                            <a:srgbClr val="000000"/>
                          </a:solidFill>
                          <a:effectLst/>
                          <a:latin typeface="Huawei Sans" panose="020C0503030203020204" pitchFamily="34" charset="0"/>
                          <a:ea typeface="方正兰亭黑简体" panose="02000000000000000000" pitchFamily="2" charset="-122"/>
                        </a:rPr>
                        <a:t>2</a:t>
                      </a:r>
                      <a:r>
                        <a:rPr lang="zh-TW"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天课程）</a:t>
                      </a:r>
                      <a:endParaRPr 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bl>
          </a:graphicData>
        </a:graphic>
      </p:graphicFrame>
      <p:sp>
        <p:nvSpPr>
          <p:cNvPr id="7" name="副标题 6"/>
          <p:cNvSpPr>
            <a:spLocks noGrp="1"/>
          </p:cNvSpPr>
          <p:nvPr>
            <p:ph type="subTitle" idx="1"/>
          </p:nvPr>
        </p:nvSpPr>
        <p:spPr>
          <a:xfrm>
            <a:off x="474138" y="456134"/>
            <a:ext cx="10740640" cy="488429"/>
          </a:xfrm>
        </p:spPr>
        <p:txBody>
          <a:bodyPr/>
          <a:lstStyle/>
          <a:p>
            <a:pPr>
              <a:lnSpc>
                <a:spcPts val="3440"/>
              </a:lnSpc>
              <a:spcBef>
                <a:spcPct val="0"/>
              </a:spcBef>
            </a:pPr>
            <a:r>
              <a:rPr lang="zh-CN" altLang="en-US" sz="2600" b="1" dirty="0">
                <a:solidFill>
                  <a:srgbClr val="C00000"/>
                </a:solidFill>
                <a:latin typeface="Huawei Sans" panose="020C0503030203020204" pitchFamily="34" charset="0"/>
                <a:ea typeface="方正兰亭黑简体" panose="02000000000000000000" pitchFamily="2" charset="-122"/>
                <a:cs typeface="+mj-cs"/>
              </a:rPr>
              <a:t>鲲鹏课程包知识点、实验和创新实践课 一览（</a:t>
            </a:r>
            <a:r>
              <a:rPr lang="en-US" altLang="zh-CN" sz="2600" b="1" dirty="0">
                <a:solidFill>
                  <a:srgbClr val="C00000"/>
                </a:solidFill>
                <a:latin typeface="Huawei Sans" panose="020C0503030203020204" pitchFamily="34" charset="0"/>
                <a:ea typeface="方正兰亭黑简体" panose="02000000000000000000" pitchFamily="2" charset="-122"/>
                <a:cs typeface="+mj-cs"/>
              </a:rPr>
              <a:t>1</a:t>
            </a:r>
            <a:r>
              <a:rPr lang="zh-CN" altLang="en-US" sz="2600" b="1" dirty="0">
                <a:solidFill>
                  <a:srgbClr val="C00000"/>
                </a:solidFill>
                <a:latin typeface="Huawei Sans" panose="020C0503030203020204" pitchFamily="34" charset="0"/>
                <a:ea typeface="方正兰亭黑简体" panose="02000000000000000000" pitchFamily="2" charset="-122"/>
                <a:cs typeface="+mj-cs"/>
              </a:rPr>
              <a:t>）-摘要</a:t>
            </a:r>
            <a:endParaRPr lang="zh-CN" altLang="en-US" sz="2600" b="1" dirty="0">
              <a:solidFill>
                <a:srgbClr val="C00000"/>
              </a:solidFill>
              <a:latin typeface="Huawei Sans" panose="020C0503030203020204" pitchFamily="34" charset="0"/>
              <a:ea typeface="方正兰亭黑简体" panose="02000000000000000000" pitchFamily="2" charset="-122"/>
              <a:cs typeface="+mj-cs"/>
            </a:endParaRPr>
          </a:p>
        </p:txBody>
      </p:sp>
      <p:sp>
        <p:nvSpPr>
          <p:cNvPr id="5" name="文本框 4"/>
          <p:cNvSpPr txBox="1"/>
          <p:nvPr/>
        </p:nvSpPr>
        <p:spPr>
          <a:xfrm>
            <a:off x="509654" y="5571272"/>
            <a:ext cx="7041503" cy="184666"/>
          </a:xfrm>
          <a:prstGeom prst="rect">
            <a:avLst/>
          </a:prstGeom>
          <a:noFill/>
        </p:spPr>
        <p:txBody>
          <a:bodyPr wrap="square" lIns="0" tIns="0" rIns="0" bIns="0" rtlCol="0">
            <a:spAutoFit/>
          </a:bodyPr>
          <a:lstStyle/>
          <a:p>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说明：以表中</a:t>
            </a:r>
            <a:r>
              <a:rPr kumimoji="1" lang="zh-CN" altLang="en-US" sz="1200" dirty="0">
                <a:solidFill>
                  <a:schemeClr val="accent3"/>
                </a:solidFill>
                <a:latin typeface="Huawei Sans" panose="020C0503030203020204" pitchFamily="34" charset="0"/>
                <a:ea typeface="方正兰亭黑简体" panose="02000000000000000000" pitchFamily="2" charset="-122"/>
                <a:cs typeface="Huawei Sans" panose="020C0503030203020204" pitchFamily="34" charset="0"/>
              </a:rPr>
              <a:t>橙色</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字体代表未开发待增补内容，</a:t>
            </a:r>
            <a:r>
              <a:rPr kumimoji="1" lang="zh-CN" altLang="en-US" sz="120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rPr>
              <a:t>蓝色</a:t>
            </a:r>
            <a:r>
              <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字体代表待优化还没有上架的内容。</a:t>
            </a:r>
            <a:endParaRPr kumimoji="1" lang="zh-CN" altLang="en-US" sz="1200" dirty="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水分子模拟计算加速实践课</a:t>
            </a:r>
            <a:endParaRPr lang="zh-CN" altLang="en-US" dirty="0"/>
          </a:p>
        </p:txBody>
      </p:sp>
      <p:sp>
        <p:nvSpPr>
          <p:cNvPr id="5" name="文本框 4"/>
          <p:cNvSpPr txBox="1"/>
          <p:nvPr/>
        </p:nvSpPr>
        <p:spPr>
          <a:xfrm>
            <a:off x="444061" y="1146808"/>
            <a:ext cx="11301587" cy="3304366"/>
          </a:xfrm>
          <a:prstGeom prst="rect">
            <a:avLst/>
          </a:prstGeom>
          <a:solidFill>
            <a:schemeClr val="tx1">
              <a:lumMod val="10000"/>
              <a:lumOff val="90000"/>
            </a:schemeClr>
          </a:solidFill>
        </p:spPr>
        <p:txBody>
          <a:bodyPr wrap="square" rtlCol="0">
            <a:spAutoFit/>
          </a:bodyPr>
          <a:lstStyle/>
          <a:p>
            <a:pPr defTabSz="913765">
              <a:lnSpc>
                <a:spcPts val="2100"/>
              </a:lnSpc>
            </a:pP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加速库是结合计算机体系结构，通过改变软件代码的数据结构和算法，充分发挥专有芯片高性能的特点，提升基础软件库计算效率的加速技术。在成本等条件的约束下，纯粹的提升硬件计算能力并不能达到快速解决问题的目的，必须通过加速库将硬件的最佳性能体现出来，提供更好的服务，才能真正的提升计算速度。</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1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课程简介：</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本创新训练营，将介绍鲲鹏平台软硬件结合的加速技术，着重介绍鲲鹏数学库的使用和优势；通过对比实验操作，掌握鲲鹏数学库的使用及其在模拟软件</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CP2K</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中体现出的性能优势。</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1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提升学生对于加速库的概念理解，并且通过实战活动提升学生对鲲鹏数学库的理解以及掌握</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CP2K</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软件的使用。</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1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创新训练营共分两个阶段，包括</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5</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天的课前学习以及</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天的开发实战活动，同时学生可以在课后持续进行创新。</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1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涉及产品及服务：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华为云</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ECS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 OS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）服务、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鲲鹏应用使能套件</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BoostKit</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sym typeface="Huawei Sans" panose="020C0503030203020204" pitchFamily="34" charset="0"/>
              </a:rPr>
              <a:t>、</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鲲鹏数学库</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KML</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1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大二以上计算机科学、软件工程学生</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1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能力要求：</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建议具备至少一门编程语言的使用能力（最好有</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c/c++</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学校项目经验）、具备线性代数基本知识、具备</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linux</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操作系统使用能力、数学基础好</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defTabSz="913765">
              <a:lnSpc>
                <a:spcPts val="21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16</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学时）</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
        <p:nvSpPr>
          <p:cNvPr id="30" name="右箭头 10"/>
          <p:cNvSpPr/>
          <p:nvPr/>
        </p:nvSpPr>
        <p:spPr bwMode="auto">
          <a:xfrm>
            <a:off x="439646" y="5089744"/>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sym typeface="Lucida Grande" charset="0"/>
            </a:endParaRPr>
          </a:p>
        </p:txBody>
      </p:sp>
      <p:sp>
        <p:nvSpPr>
          <p:cNvPr id="33" name="TextBox 10"/>
          <p:cNvSpPr txBox="1"/>
          <p:nvPr/>
        </p:nvSpPr>
        <p:spPr>
          <a:xfrm>
            <a:off x="2115110" y="4736785"/>
            <a:ext cx="859530"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34" name="文本框 33"/>
          <p:cNvSpPr txBox="1"/>
          <p:nvPr/>
        </p:nvSpPr>
        <p:spPr>
          <a:xfrm>
            <a:off x="1700095" y="5269750"/>
            <a:ext cx="1689559"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1</a:t>
            </a:r>
            <a:r>
              <a:rPr lang="zh-CN" altLang="en-US" sz="1200" b="1" dirty="0">
                <a:latin typeface="Huawei Sans" panose="020C0503030203020204" pitchFamily="34" charset="0"/>
                <a:ea typeface="方正兰亭黑简体" panose="02000000000000000000" pitchFamily="2" charset="-122"/>
              </a:rPr>
              <a:t>：</a:t>
            </a:r>
            <a:r>
              <a:rPr lang="en-US" altLang="zh-CN" sz="1200" dirty="0">
                <a:latin typeface="Huawei Sans" panose="020C0503030203020204" pitchFamily="34" charset="0"/>
                <a:ea typeface="方正兰亭黑简体" panose="02000000000000000000" pitchFamily="2" charset="-122"/>
                <a:cs typeface="+mn-ea"/>
                <a:sym typeface="+mn-lt"/>
              </a:rPr>
              <a:t>Boostkit</a:t>
            </a:r>
            <a:r>
              <a:rPr lang="zh-CN" altLang="en-US" sz="1200" dirty="0">
                <a:latin typeface="Huawei Sans" panose="020C0503030203020204" pitchFamily="34" charset="0"/>
                <a:ea typeface="方正兰亭黑简体" panose="02000000000000000000" pitchFamily="2" charset="-122"/>
                <a:cs typeface="+mn-ea"/>
                <a:sym typeface="+mn-lt"/>
              </a:rPr>
              <a:t>与数学库</a:t>
            </a:r>
            <a:endParaRPr lang="zh-CN" altLang="en-US" sz="1200" dirty="0">
              <a:latin typeface="Huawei Sans" panose="020C0503030203020204" pitchFamily="34" charset="0"/>
              <a:ea typeface="方正兰亭黑简体" panose="02000000000000000000" pitchFamily="2" charset="-122"/>
            </a:endParaRPr>
          </a:p>
        </p:txBody>
      </p:sp>
      <p:sp>
        <p:nvSpPr>
          <p:cNvPr id="35" name="椭圆 34"/>
          <p:cNvSpPr/>
          <p:nvPr/>
        </p:nvSpPr>
        <p:spPr>
          <a:xfrm>
            <a:off x="2467475" y="5057055"/>
            <a:ext cx="154800" cy="154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36" name="TextBox 10"/>
          <p:cNvSpPr txBox="1"/>
          <p:nvPr/>
        </p:nvSpPr>
        <p:spPr>
          <a:xfrm>
            <a:off x="4053488" y="4755005"/>
            <a:ext cx="859531"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37" name="文本框 36"/>
          <p:cNvSpPr txBox="1"/>
          <p:nvPr/>
        </p:nvSpPr>
        <p:spPr>
          <a:xfrm>
            <a:off x="5397751" y="5267516"/>
            <a:ext cx="1867783"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3</a:t>
            </a:r>
            <a:r>
              <a:rPr lang="zh-CN" altLang="en-US" sz="1200" b="1" dirty="0">
                <a:latin typeface="Huawei Sans" panose="020C0503030203020204" pitchFamily="34" charset="0"/>
                <a:ea typeface="方正兰亭黑简体" panose="02000000000000000000" pitchFamily="2" charset="-122"/>
              </a:rPr>
              <a:t>：</a:t>
            </a:r>
            <a:r>
              <a:rPr lang="en-US" altLang="zh-CN" sz="1200" dirty="0">
                <a:latin typeface="Huawei Sans" panose="020C0503030203020204" pitchFamily="34" charset="0"/>
                <a:ea typeface="方正兰亭黑简体" panose="02000000000000000000" pitchFamily="2" charset="-122"/>
                <a:cs typeface="+mn-ea"/>
                <a:sym typeface="+mn-lt"/>
              </a:rPr>
              <a:t>HPC</a:t>
            </a:r>
            <a:r>
              <a:rPr lang="zh-CN" altLang="en-US" sz="1200" dirty="0">
                <a:latin typeface="Huawei Sans" panose="020C0503030203020204" pitchFamily="34" charset="0"/>
                <a:ea typeface="方正兰亭黑简体" panose="02000000000000000000" pitchFamily="2" charset="-122"/>
                <a:cs typeface="+mn-ea"/>
                <a:sym typeface="+mn-lt"/>
              </a:rPr>
              <a:t>软件及安装使用</a:t>
            </a:r>
            <a:endParaRPr lang="en-US" altLang="zh-CN" sz="1200" dirty="0">
              <a:latin typeface="Huawei Sans" panose="020C0503030203020204" pitchFamily="34" charset="0"/>
              <a:ea typeface="方正兰亭黑简体" panose="02000000000000000000" pitchFamily="2" charset="-122"/>
            </a:endParaRPr>
          </a:p>
        </p:txBody>
      </p:sp>
      <p:sp>
        <p:nvSpPr>
          <p:cNvPr id="38" name="椭圆 37"/>
          <p:cNvSpPr/>
          <p:nvPr/>
        </p:nvSpPr>
        <p:spPr>
          <a:xfrm>
            <a:off x="4405853" y="5054322"/>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39" name="TextBox 10"/>
          <p:cNvSpPr txBox="1"/>
          <p:nvPr/>
        </p:nvSpPr>
        <p:spPr>
          <a:xfrm>
            <a:off x="5850863" y="4767067"/>
            <a:ext cx="859531"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0" name="文本框 39"/>
          <p:cNvSpPr txBox="1"/>
          <p:nvPr/>
        </p:nvSpPr>
        <p:spPr>
          <a:xfrm>
            <a:off x="3509162" y="5274184"/>
            <a:ext cx="1960273" cy="276999"/>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2</a:t>
            </a:r>
            <a:r>
              <a:rPr lang="zh-CN" altLang="en-US" sz="1200" b="1" dirty="0">
                <a:latin typeface="Huawei Sans" panose="020C0503030203020204" pitchFamily="34" charset="0"/>
                <a:ea typeface="方正兰亭黑简体" panose="02000000000000000000" pitchFamily="2" charset="-122"/>
              </a:rPr>
              <a:t>：</a:t>
            </a:r>
            <a:r>
              <a:rPr lang="zh-CN" altLang="en-US" sz="1200" dirty="0">
                <a:latin typeface="Huawei Sans" panose="020C0503030203020204" pitchFamily="34" charset="0"/>
                <a:ea typeface="方正兰亭黑简体" panose="02000000000000000000" pitchFamily="2" charset="-122"/>
              </a:rPr>
              <a:t>鲲鹏数学库实践</a:t>
            </a:r>
            <a:endParaRPr lang="en-US" altLang="zh-CN" sz="1200" dirty="0">
              <a:latin typeface="Huawei Sans" panose="020C0503030203020204" pitchFamily="34" charset="0"/>
              <a:ea typeface="方正兰亭黑简体" panose="02000000000000000000" pitchFamily="2" charset="-122"/>
            </a:endParaRPr>
          </a:p>
        </p:txBody>
      </p:sp>
      <p:sp>
        <p:nvSpPr>
          <p:cNvPr id="41" name="椭圆 40"/>
          <p:cNvSpPr/>
          <p:nvPr/>
        </p:nvSpPr>
        <p:spPr>
          <a:xfrm>
            <a:off x="6204212" y="5054322"/>
            <a:ext cx="152831" cy="15681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grpSp>
        <p:nvGrpSpPr>
          <p:cNvPr id="42" name="组合 41"/>
          <p:cNvGrpSpPr/>
          <p:nvPr/>
        </p:nvGrpSpPr>
        <p:grpSpPr>
          <a:xfrm>
            <a:off x="9814544" y="4578540"/>
            <a:ext cx="1000914" cy="511204"/>
            <a:chOff x="-1654186" y="5732579"/>
            <a:chExt cx="1000914" cy="511204"/>
          </a:xfrm>
        </p:grpSpPr>
        <p:sp>
          <p:nvSpPr>
            <p:cNvPr id="43" name="等腰三角形 42"/>
            <p:cNvSpPr/>
            <p:nvPr/>
          </p:nvSpPr>
          <p:spPr>
            <a:xfrm rot="10800000">
              <a:off x="-1206598" y="6054582"/>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44" name="文本框 43"/>
            <p:cNvSpPr txBox="1"/>
            <p:nvPr/>
          </p:nvSpPr>
          <p:spPr>
            <a:xfrm>
              <a:off x="-1654186" y="5732579"/>
              <a:ext cx="1000914"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结班</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45" name="文本框 44"/>
          <p:cNvSpPr txBox="1"/>
          <p:nvPr/>
        </p:nvSpPr>
        <p:spPr>
          <a:xfrm>
            <a:off x="7358024" y="5257372"/>
            <a:ext cx="2125867"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cs typeface="+mn-ea"/>
                <a:sym typeface="+mn-lt"/>
              </a:rPr>
              <a:t>关卡</a:t>
            </a:r>
            <a:r>
              <a:rPr lang="en-US" altLang="zh-CN" sz="1200" b="1" dirty="0">
                <a:latin typeface="Huawei Sans" panose="020C0503030203020204" pitchFamily="34" charset="0"/>
                <a:ea typeface="方正兰亭黑简体" panose="02000000000000000000" pitchFamily="2" charset="-122"/>
                <a:cs typeface="+mn-ea"/>
                <a:sym typeface="+mn-lt"/>
              </a:rPr>
              <a:t>4</a:t>
            </a:r>
            <a:r>
              <a:rPr lang="zh-CN" altLang="en-US" sz="1200" b="1" dirty="0">
                <a:latin typeface="Huawei Sans" panose="020C0503030203020204" pitchFamily="34" charset="0"/>
                <a:ea typeface="方正兰亭黑简体" panose="02000000000000000000" pitchFamily="2" charset="-122"/>
                <a:cs typeface="+mn-ea"/>
                <a:sym typeface="+mn-lt"/>
              </a:rPr>
              <a:t>：</a:t>
            </a:r>
            <a:r>
              <a:rPr lang="zh-CN" altLang="en-US" sz="1200" dirty="0">
                <a:latin typeface="Huawei Sans" panose="020C0503030203020204" pitchFamily="34" charset="0"/>
                <a:ea typeface="方正兰亭黑简体" panose="02000000000000000000" pitchFamily="2" charset="-122"/>
                <a:cs typeface="+mn-ea"/>
                <a:sym typeface="+mn-lt"/>
              </a:rPr>
              <a:t>鲲鹏数学库的应用与优化点分析</a:t>
            </a:r>
            <a:endParaRPr lang="en-US" altLang="zh-CN" sz="1200" dirty="0">
              <a:latin typeface="Huawei Sans" panose="020C0503030203020204" pitchFamily="34" charset="0"/>
              <a:ea typeface="方正兰亭黑简体" panose="02000000000000000000" pitchFamily="2" charset="-122"/>
              <a:cs typeface="+mn-ea"/>
            </a:endParaRPr>
          </a:p>
        </p:txBody>
      </p:sp>
      <p:sp>
        <p:nvSpPr>
          <p:cNvPr id="46" name="TextBox 10"/>
          <p:cNvSpPr txBox="1"/>
          <p:nvPr/>
        </p:nvSpPr>
        <p:spPr>
          <a:xfrm>
            <a:off x="7883746" y="4746545"/>
            <a:ext cx="859531"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7" name="椭圆 46"/>
          <p:cNvSpPr/>
          <p:nvPr/>
        </p:nvSpPr>
        <p:spPr>
          <a:xfrm>
            <a:off x="8237095" y="5055312"/>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graphicFrame>
        <p:nvGraphicFramePr>
          <p:cNvPr id="23" name="图示 22"/>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4" name="文本框 23"/>
          <p:cNvSpPr txBox="1"/>
          <p:nvPr/>
        </p:nvSpPr>
        <p:spPr>
          <a:xfrm>
            <a:off x="391670" y="5214289"/>
            <a:ext cx="1259070" cy="1200329"/>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在线慕课学习：</a:t>
            </a:r>
            <a:endParaRPr lang="en-US" altLang="zh-CN" sz="1200" b="1" dirty="0">
              <a:latin typeface="Huawei Sans" panose="020C0503030203020204" pitchFamily="34" charset="0"/>
              <a:ea typeface="方正兰亭黑简体" panose="02000000000000000000" pitchFamily="2" charset="-122"/>
            </a:endParaRPr>
          </a:p>
          <a:p>
            <a:r>
              <a:rPr lang="zh-CN" altLang="en-US" sz="1200" b="1" dirty="0">
                <a:latin typeface="Huawei Sans" panose="020C0503030203020204" pitchFamily="34" charset="0"/>
                <a:ea typeface="方正兰亭黑简体" panose="02000000000000000000" pitchFamily="2" charset="-122"/>
              </a:rPr>
              <a:t>（大约</a:t>
            </a:r>
            <a:r>
              <a:rPr lang="en-US" altLang="zh-CN" sz="1200" b="1" dirty="0">
                <a:latin typeface="Huawei Sans" panose="020C0503030203020204" pitchFamily="34" charset="0"/>
                <a:ea typeface="方正兰亭黑简体" panose="02000000000000000000" pitchFamily="2" charset="-122"/>
              </a:rPr>
              <a:t>5</a:t>
            </a:r>
            <a:r>
              <a:rPr lang="zh-CN" altLang="en-US" sz="1200" b="1" dirty="0">
                <a:latin typeface="Huawei Sans" panose="020C0503030203020204" pitchFamily="34" charset="0"/>
                <a:ea typeface="方正兰亭黑简体" panose="02000000000000000000" pitchFamily="2" charset="-122"/>
              </a:rPr>
              <a:t>小时）</a:t>
            </a:r>
            <a:endParaRPr lang="en-US" altLang="zh-CN" sz="1200" b="1" dirty="0">
              <a:latin typeface="Huawei Sans" panose="020C0503030203020204" pitchFamily="34" charset="0"/>
              <a:ea typeface="方正兰亭黑简体" panose="02000000000000000000" pitchFamily="2" charset="-122"/>
            </a:endParaRPr>
          </a:p>
          <a:p>
            <a:r>
              <a:rPr lang="en-US" altLang="zh-CN" sz="1200" dirty="0">
                <a:latin typeface="Huawei Sans" panose="020C0503030203020204" pitchFamily="34" charset="0"/>
                <a:ea typeface="方正兰亭黑简体" panose="02000000000000000000" pitchFamily="2" charset="-122"/>
              </a:rPr>
              <a:t>Linux</a:t>
            </a:r>
            <a:r>
              <a:rPr lang="zh-CN" altLang="en-US" sz="1200" dirty="0">
                <a:latin typeface="Huawei Sans" panose="020C0503030203020204" pitchFamily="34" charset="0"/>
                <a:ea typeface="方正兰亭黑简体" panose="02000000000000000000" pitchFamily="2" charset="-122"/>
              </a:rPr>
              <a:t>基础知识</a:t>
            </a:r>
            <a:endParaRPr lang="en-US" altLang="zh-CN" sz="120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rPr>
              <a:t>C/C++</a:t>
            </a:r>
            <a:r>
              <a:rPr lang="zh-CN" altLang="en-US" sz="1200" baseline="0" dirty="0">
                <a:latin typeface="Huawei Sans" panose="020C0503030203020204" pitchFamily="34" charset="0"/>
                <a:ea typeface="方正兰亭黑简体" panose="02000000000000000000" pitchFamily="2" charset="-122"/>
              </a:rPr>
              <a:t>基础（语法及编译）</a:t>
            </a:r>
            <a:endParaRPr lang="en-US" altLang="zh-CN" sz="120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向量的基础知识</a:t>
            </a:r>
            <a:endParaRPr lang="en-US" altLang="zh-CN" sz="1200" baseline="0" dirty="0">
              <a:latin typeface="Huawei Sans" panose="020C0503030203020204" pitchFamily="34" charset="0"/>
              <a:ea typeface="方正兰亭黑简体" panose="02000000000000000000" pitchFamily="2" charset="-122"/>
            </a:endParaRPr>
          </a:p>
        </p:txBody>
      </p:sp>
      <p:grpSp>
        <p:nvGrpSpPr>
          <p:cNvPr id="25" name="组合 24"/>
          <p:cNvGrpSpPr/>
          <p:nvPr/>
        </p:nvGrpSpPr>
        <p:grpSpPr>
          <a:xfrm>
            <a:off x="402205" y="4614260"/>
            <a:ext cx="1134390" cy="473923"/>
            <a:chOff x="6632" y="3861324"/>
            <a:chExt cx="1134390" cy="473923"/>
          </a:xfrm>
        </p:grpSpPr>
        <p:sp>
          <p:nvSpPr>
            <p:cNvPr id="26" name="等腰三角形 25"/>
            <p:cNvSpPr/>
            <p:nvPr/>
          </p:nvSpPr>
          <p:spPr>
            <a:xfrm rot="10800000">
              <a:off x="482246" y="4146046"/>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27" name="文本框 26"/>
            <p:cNvSpPr txBox="1"/>
            <p:nvPr/>
          </p:nvSpPr>
          <p:spPr>
            <a:xfrm>
              <a:off x="6632" y="3861324"/>
              <a:ext cx="1134390"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开课前</a:t>
              </a:r>
              <a:r>
                <a:rPr lang="en-US" altLang="zh-CN" sz="1400" b="1" dirty="0">
                  <a:solidFill>
                    <a:srgbClr val="FFC000"/>
                  </a:solidFill>
                  <a:latin typeface="Huawei Sans" panose="020C0503030203020204" pitchFamily="34" charset="0"/>
                  <a:ea typeface="方正兰亭黑简体" panose="02000000000000000000" pitchFamily="2" charset="-122"/>
                </a:rPr>
                <a:t>5</a:t>
              </a:r>
              <a:r>
                <a:rPr lang="zh-CN" altLang="en-US" sz="1400" b="1" dirty="0">
                  <a:solidFill>
                    <a:srgbClr val="FFC000"/>
                  </a:solidFill>
                  <a:latin typeface="Huawei Sans" panose="020C0503030203020204" pitchFamily="34" charset="0"/>
                  <a:ea typeface="方正兰亭黑简体" panose="02000000000000000000" pitchFamily="2" charset="-122"/>
                </a:rPr>
                <a:t>天</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实践课：理论精讲</a:t>
            </a:r>
            <a:r>
              <a:rPr lang="en-US" altLang="zh-CN" dirty="0"/>
              <a:t>+</a:t>
            </a:r>
            <a:r>
              <a:rPr lang="zh-CN" altLang="en-US" dirty="0"/>
              <a:t>实践课</a:t>
            </a:r>
            <a:endParaRPr lang="zh-CN" altLang="en-US" dirty="0"/>
          </a:p>
        </p:txBody>
      </p:sp>
      <p:graphicFrame>
        <p:nvGraphicFramePr>
          <p:cNvPr id="30" name="表格 29"/>
          <p:cNvGraphicFramePr>
            <a:graphicFrameLocks noGrp="1"/>
          </p:cNvGraphicFramePr>
          <p:nvPr/>
        </p:nvGraphicFramePr>
        <p:xfrm>
          <a:off x="732125" y="1092271"/>
          <a:ext cx="10744321" cy="1482780"/>
        </p:xfrm>
        <a:graphic>
          <a:graphicData uri="http://schemas.openxmlformats.org/drawingml/2006/table">
            <a:tbl>
              <a:tblPr firstRow="1" bandRow="1"/>
              <a:tblGrid>
                <a:gridCol w="8858442"/>
                <a:gridCol w="1885879"/>
              </a:tblGrid>
              <a:tr h="370695">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latin typeface="Huawei Sans" panose="020C0503030203020204" pitchFamily="34" charset="0"/>
                          <a:ea typeface="方正兰亭黑简体" panose="02000000000000000000" pitchFamily="2" charset="-122"/>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37069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Linux</a:t>
                      </a:r>
                      <a:r>
                        <a:rPr lang="zh-CN" altLang="en-US" sz="1400" baseline="0" dirty="0">
                          <a:latin typeface="Huawei Sans" panose="020C0503030203020204" pitchFamily="34" charset="0"/>
                          <a:ea typeface="方正兰亭黑简体" panose="02000000000000000000" pitchFamily="2" charset="-122"/>
                        </a:rPr>
                        <a:t>基础知识</a:t>
                      </a:r>
                      <a:endParaRPr lang="en-US" altLang="zh-CN" sz="1400" baseline="0" dirty="0">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rPr>
                        <a:t>2</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69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C/C++</a:t>
                      </a:r>
                      <a:r>
                        <a:rPr lang="zh-CN" altLang="en-US" sz="1400" baseline="0" dirty="0">
                          <a:latin typeface="Huawei Sans" panose="020C0503030203020204" pitchFamily="34" charset="0"/>
                          <a:ea typeface="方正兰亭黑简体" panose="02000000000000000000" pitchFamily="2" charset="-122"/>
                        </a:rPr>
                        <a:t>基础（语法及编译）</a:t>
                      </a:r>
                      <a:endParaRPr lang="en-US" altLang="zh-CN" sz="1400" baseline="0" dirty="0">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2</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695">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400" baseline="0" dirty="0">
                          <a:latin typeface="Huawei Sans" panose="020C0503030203020204" pitchFamily="34" charset="0"/>
                          <a:ea typeface="方正兰亭黑简体" panose="02000000000000000000" pitchFamily="2" charset="-122"/>
                        </a:rPr>
                        <a:t>向量的基础知识</a:t>
                      </a:r>
                      <a:endParaRPr lang="en-US" altLang="zh-CN" sz="1400" baseline="0" dirty="0">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1</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31" name="表格 30"/>
          <p:cNvGraphicFramePr>
            <a:graphicFrameLocks noGrp="1"/>
          </p:cNvGraphicFramePr>
          <p:nvPr/>
        </p:nvGraphicFramePr>
        <p:xfrm>
          <a:off x="732125" y="2782909"/>
          <a:ext cx="10778087" cy="3705774"/>
        </p:xfrm>
        <a:graphic>
          <a:graphicData uri="http://schemas.openxmlformats.org/drawingml/2006/table">
            <a:tbl>
              <a:tblPr firstRow="1" bandRow="1"/>
              <a:tblGrid>
                <a:gridCol w="2661148"/>
                <a:gridCol w="3730032"/>
                <a:gridCol w="2468880"/>
                <a:gridCol w="1918027"/>
              </a:tblGrid>
              <a:tr h="414363">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集中实践课</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主要知识点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实验要点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822639">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关卡</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1</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sym typeface="+mn-lt"/>
                        </a:rPr>
                        <a:t>Boostkit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sym typeface="+mn-lt"/>
                        </a:rPr>
                        <a:t>与数学库</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Booskit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功能、使用场景以及特点；</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Booskit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中基于</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KAE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的硬加速库内容及其特点、使用场景；</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Booskit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中软加速库的模块内容及其特点、使用场景；</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无实验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51086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2</a:t>
                      </a:r>
                      <a:r>
                        <a:rPr lang="zh-CN" altLang="en-US" sz="1200" b="0" baseline="0" dirty="0">
                          <a:latin typeface="Huawei Sans" panose="020C0503030203020204" pitchFamily="34" charset="0"/>
                          <a:ea typeface="方正兰亭黑简体" panose="02000000000000000000" pitchFamily="2" charset="-122"/>
                        </a:rPr>
                        <a:t>：</a:t>
                      </a:r>
                      <a:r>
                        <a:rPr lang="zh-CN" altLang="en-US" sz="1200" baseline="0" dirty="0">
                          <a:latin typeface="Huawei Sans" panose="020C0503030203020204" pitchFamily="34" charset="0"/>
                          <a:ea typeface="方正兰亭黑简体" panose="02000000000000000000" pitchFamily="2" charset="-122"/>
                        </a:rPr>
                        <a:t>鲲鹏数学库实践</a:t>
                      </a:r>
                      <a:endParaRPr lang="en-US" altLang="zh-CN" sz="1200" baseline="0" dirty="0">
                        <a:latin typeface="Huawei Sans" panose="020C0503030203020204" pitchFamily="34" charset="0"/>
                        <a:ea typeface="方正兰亭黑简体" panose="02000000000000000000" pitchFamily="2" charset="-122"/>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KML</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中具体模块内容及其特点、使用场景；</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sym typeface="微软雅黑" panose="020B0503020204020204" pitchFamily="34" charset="-122"/>
                        </a:rPr>
                        <a:t>鲲鹏数学库的环境安装编译流程</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sym typeface="微软雅黑" panose="020B0503020204020204" pitchFamily="34" charset="-122"/>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sym typeface="微软雅黑" panose="020B0503020204020204" pitchFamily="34" charset="-122"/>
                        </a:rPr>
                        <a:t>鲲鹏数学库的性能测试过程，对比</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sym typeface="微软雅黑" panose="020B0503020204020204" pitchFamily="34" charset="-122"/>
                        </a:rPr>
                        <a:t>KML</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sym typeface="微软雅黑" panose="020B0503020204020204" pitchFamily="34" charset="-122"/>
                        </a:rPr>
                        <a:t>优化前后的性能</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822639">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关卡</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3</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sym typeface="+mn-lt"/>
                        </a:rPr>
                        <a:t>HPC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sym typeface="+mn-lt"/>
                        </a:rPr>
                        <a:t>软件及安装使用</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HPC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的定义及其使用场景；</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CP2K</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软件包的使用场景；</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配置</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CP2K</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编译环境</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CP2K</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软件包编译安装以及运行和验证</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75570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4</a:t>
                      </a:r>
                      <a:r>
                        <a:rPr lang="zh-CN" altLang="en-US" sz="1200" b="0" baseline="0" dirty="0">
                          <a:latin typeface="Huawei Sans" panose="020C0503030203020204" pitchFamily="34" charset="0"/>
                          <a:ea typeface="方正兰亭黑简体" panose="02000000000000000000" pitchFamily="2" charset="-122"/>
                        </a:rPr>
                        <a:t>：</a:t>
                      </a:r>
                      <a:r>
                        <a:rPr lang="zh-CN" altLang="en-US" sz="1200" baseline="0" dirty="0">
                          <a:latin typeface="Huawei Sans" panose="020C0503030203020204" pitchFamily="34" charset="0"/>
                          <a:ea typeface="方正兰亭黑简体" panose="02000000000000000000" pitchFamily="2" charset="-122"/>
                          <a:cs typeface="+mn-ea"/>
                          <a:sym typeface="+mn-lt"/>
                        </a:rPr>
                        <a:t>鲲鹏数学库的应用与优化点分析</a:t>
                      </a:r>
                      <a:endParaRPr lang="en-US" altLang="zh-CN" sz="1200" baseline="0" dirty="0">
                        <a:latin typeface="Huawei Sans" panose="020C0503030203020204" pitchFamily="34" charset="0"/>
                        <a:ea typeface="方正兰亭黑简体" panose="02000000000000000000" pitchFamily="2" charset="-122"/>
                        <a:cs typeface="+mn-ea"/>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KML_BLAS</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的优化特点（向量化）；</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lgn="l" defTabSz="913765" rtl="0" eaLnBrk="1" latinLnBrk="0" hangingPunct="1">
                        <a:buFont typeface="Arial" panose="020B0604020202020204" pitchFamily="34" charset="0"/>
                        <a:buChar cha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应用</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sym typeface="+mn-lt"/>
                        </a:rPr>
                        <a:t>CP2K</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sym typeface="+mn-lt"/>
                        </a:rPr>
                        <a:t>软件中的</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sym typeface="+mn-lt"/>
                        </a:rPr>
                        <a:t>refblas</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sym typeface="+mn-lt"/>
                        </a:rPr>
                        <a:t>数学库对测试用例进行矩阵运算</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sym typeface="+mn-lt"/>
                      </a:endParaRPr>
                    </a:p>
                    <a:p>
                      <a:pPr marL="263525" indent="-263525" algn="l" defTabSz="913765" rtl="0" eaLnBrk="1" latinLnBrk="0" hangingPunct="1">
                        <a:buFont typeface="Arial" panose="020B0604020202020204" pitchFamily="34" charset="0"/>
                        <a:buChar cha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用鲲鹏数学库替换</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refblas</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，运行后对比计算效果</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7" name="图示 6"/>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Huawei Sans" panose="020C0503030203020204" pitchFamily="34" charset="0"/>
                <a:ea typeface="方正兰亭黑简体" panose="02000000000000000000" pitchFamily="2" charset="-122"/>
              </a:rPr>
              <a:t>openEuler</a:t>
            </a:r>
            <a:r>
              <a:rPr lang="zh-CN" altLang="en-US" dirty="0">
                <a:latin typeface="Huawei Sans" panose="020C0503030203020204" pitchFamily="34" charset="0"/>
                <a:ea typeface="方正兰亭黑简体" panose="02000000000000000000" pitchFamily="2" charset="-122"/>
              </a:rPr>
              <a:t>开源创新实践课</a:t>
            </a:r>
            <a:endParaRPr lang="zh-CN" altLang="en-US" dirty="0">
              <a:latin typeface="Huawei Sans" panose="020C0503030203020204" pitchFamily="34" charset="0"/>
              <a:ea typeface="方正兰亭黑简体" panose="02000000000000000000" pitchFamily="2" charset="-122"/>
            </a:endParaRPr>
          </a:p>
        </p:txBody>
      </p:sp>
      <p:sp>
        <p:nvSpPr>
          <p:cNvPr id="37" name="右箭头 10"/>
          <p:cNvSpPr/>
          <p:nvPr/>
        </p:nvSpPr>
        <p:spPr bwMode="auto">
          <a:xfrm>
            <a:off x="678641" y="4590068"/>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14400"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sym typeface="Lucida Grande" charset="0"/>
            </a:endParaRPr>
          </a:p>
        </p:txBody>
      </p:sp>
      <p:grpSp>
        <p:nvGrpSpPr>
          <p:cNvPr id="38" name="组合 37"/>
          <p:cNvGrpSpPr/>
          <p:nvPr/>
        </p:nvGrpSpPr>
        <p:grpSpPr>
          <a:xfrm>
            <a:off x="841060" y="4077966"/>
            <a:ext cx="1134390" cy="512412"/>
            <a:chOff x="6632" y="3822835"/>
            <a:chExt cx="1134390" cy="512412"/>
          </a:xfrm>
        </p:grpSpPr>
        <p:sp>
          <p:nvSpPr>
            <p:cNvPr id="39" name="等腰三角形 38"/>
            <p:cNvSpPr/>
            <p:nvPr/>
          </p:nvSpPr>
          <p:spPr>
            <a:xfrm rot="10800000">
              <a:off x="482246" y="4146046"/>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40" name="文本框 39"/>
            <p:cNvSpPr txBox="1"/>
            <p:nvPr/>
          </p:nvSpPr>
          <p:spPr>
            <a:xfrm>
              <a:off x="6632" y="3822835"/>
              <a:ext cx="1134390"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开课前</a:t>
              </a:r>
              <a:r>
                <a:rPr lang="en-US" altLang="zh-CN" sz="1400" b="1" dirty="0">
                  <a:solidFill>
                    <a:srgbClr val="FFC000"/>
                  </a:solidFill>
                  <a:latin typeface="Huawei Sans" panose="020C0503030203020204" pitchFamily="34" charset="0"/>
                  <a:ea typeface="方正兰亭黑简体" panose="02000000000000000000" pitchFamily="2" charset="-122"/>
                </a:rPr>
                <a:t>7</a:t>
              </a:r>
              <a:r>
                <a:rPr lang="zh-CN" altLang="en-US" sz="1400" b="1" dirty="0">
                  <a:solidFill>
                    <a:srgbClr val="FFC000"/>
                  </a:solidFill>
                  <a:latin typeface="Huawei Sans" panose="020C0503030203020204" pitchFamily="34" charset="0"/>
                  <a:ea typeface="方正兰亭黑简体" panose="02000000000000000000" pitchFamily="2" charset="-122"/>
                </a:rPr>
                <a:t>天</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41" name="文本框 40"/>
          <p:cNvSpPr txBox="1"/>
          <p:nvPr/>
        </p:nvSpPr>
        <p:spPr>
          <a:xfrm>
            <a:off x="604714" y="4695081"/>
            <a:ext cx="1817370" cy="1569660"/>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课前准备：</a:t>
            </a:r>
            <a:endParaRPr lang="en-US" altLang="zh-CN" sz="1200" b="1" dirty="0">
              <a:latin typeface="Huawei Sans" panose="020C0503030203020204" pitchFamily="34" charset="0"/>
              <a:ea typeface="方正兰亭黑简体" panose="02000000000000000000" pitchFamily="2" charset="-122"/>
            </a:endParaRPr>
          </a:p>
          <a:p>
            <a:r>
              <a:rPr lang="en-US" altLang="zh-CN" sz="1200" dirty="0">
                <a:latin typeface="Huawei Sans" panose="020C0503030203020204" pitchFamily="34" charset="0"/>
                <a:ea typeface="方正兰亭黑简体" panose="02000000000000000000" pitchFamily="2" charset="-122"/>
              </a:rPr>
              <a:t>openEuler</a:t>
            </a:r>
            <a:r>
              <a:rPr lang="zh-CN" altLang="en-US" sz="1200" dirty="0">
                <a:latin typeface="Huawei Sans" panose="020C0503030203020204" pitchFamily="34" charset="0"/>
                <a:ea typeface="方正兰亭黑简体" panose="02000000000000000000" pitchFamily="2" charset="-122"/>
              </a:rPr>
              <a:t>操作系统的了解和使用；</a:t>
            </a:r>
            <a:r>
              <a:rPr lang="en-US" altLang="zh-CN" sz="1200" dirty="0">
                <a:latin typeface="Huawei Sans" panose="020C0503030203020204" pitchFamily="34" charset="0"/>
                <a:ea typeface="方正兰亭黑简体" panose="02000000000000000000" pitchFamily="2" charset="-122"/>
              </a:rPr>
              <a:t>GCC</a:t>
            </a:r>
            <a:r>
              <a:rPr lang="zh-CN" altLang="en-US" sz="1200" dirty="0">
                <a:latin typeface="Huawei Sans" panose="020C0503030203020204" pitchFamily="34" charset="0"/>
                <a:ea typeface="方正兰亭黑简体" panose="02000000000000000000" pitchFamily="2" charset="-122"/>
              </a:rPr>
              <a:t>和</a:t>
            </a:r>
            <a:r>
              <a:rPr lang="en-US" altLang="zh-CN" sz="1200" dirty="0">
                <a:latin typeface="Huawei Sans" panose="020C0503030203020204" pitchFamily="34" charset="0"/>
                <a:ea typeface="方正兰亭黑简体" panose="02000000000000000000" pitchFamily="2" charset="-122"/>
              </a:rPr>
              <a:t>Makefile</a:t>
            </a:r>
            <a:r>
              <a:rPr lang="zh-CN" altLang="en-US" sz="1200" dirty="0">
                <a:latin typeface="Huawei Sans" panose="020C0503030203020204" pitchFamily="34" charset="0"/>
                <a:ea typeface="方正兰亭黑简体" panose="02000000000000000000" pitchFamily="2" charset="-122"/>
              </a:rPr>
              <a:t>；如何给软件打</a:t>
            </a:r>
            <a:r>
              <a:rPr lang="en-US" altLang="zh-CN" sz="1200" dirty="0">
                <a:latin typeface="Huawei Sans" panose="020C0503030203020204" pitchFamily="34" charset="0"/>
                <a:ea typeface="方正兰亭黑简体" panose="02000000000000000000" pitchFamily="2" charset="-122"/>
              </a:rPr>
              <a:t>patch</a:t>
            </a:r>
            <a:r>
              <a:rPr lang="zh-CN" altLang="en-US" sz="1200" dirty="0">
                <a:latin typeface="Huawei Sans" panose="020C0503030203020204" pitchFamily="34" charset="0"/>
                <a:ea typeface="方正兰亭黑简体" panose="02000000000000000000" pitchFamily="2" charset="-122"/>
              </a:rPr>
              <a:t>；</a:t>
            </a:r>
            <a:r>
              <a:rPr lang="en-US" altLang="zh-CN" sz="1200" dirty="0">
                <a:latin typeface="Huawei Sans" panose="020C0503030203020204" pitchFamily="34" charset="0"/>
                <a:ea typeface="方正兰亭黑简体" panose="02000000000000000000" pitchFamily="2" charset="-122"/>
              </a:rPr>
              <a:t>Linux Shell</a:t>
            </a:r>
            <a:r>
              <a:rPr lang="zh-CN" altLang="en-US" sz="1200" dirty="0">
                <a:latin typeface="Huawei Sans" panose="020C0503030203020204" pitchFamily="34" charset="0"/>
                <a:ea typeface="方正兰亭黑简体" panose="02000000000000000000" pitchFamily="2" charset="-122"/>
              </a:rPr>
              <a:t>编程；</a:t>
            </a:r>
            <a:r>
              <a:rPr lang="en-US" altLang="zh-CN" sz="1200" dirty="0">
                <a:latin typeface="Huawei Sans" panose="020C0503030203020204" pitchFamily="34" charset="0"/>
                <a:ea typeface="方正兰亭黑简体" panose="02000000000000000000" pitchFamily="2" charset="-122"/>
              </a:rPr>
              <a:t>Linux</a:t>
            </a:r>
            <a:r>
              <a:rPr lang="zh-CN" altLang="en-US" sz="1200" dirty="0">
                <a:latin typeface="Huawei Sans" panose="020C0503030203020204" pitchFamily="34" charset="0"/>
                <a:ea typeface="方正兰亭黑简体" panose="02000000000000000000" pitchFamily="2" charset="-122"/>
              </a:rPr>
              <a:t>内核编译及引导过程；</a:t>
            </a:r>
            <a:r>
              <a:rPr lang="en-US" altLang="zh-CN" sz="1200" dirty="0">
                <a:latin typeface="Huawei Sans" panose="020C0503030203020204" pitchFamily="34" charset="0"/>
                <a:ea typeface="方正兰亭黑简体" panose="02000000000000000000" pitchFamily="2" charset="-122"/>
              </a:rPr>
              <a:t>LFS</a:t>
            </a:r>
            <a:r>
              <a:rPr lang="zh-CN" altLang="en-US" sz="1200" dirty="0">
                <a:latin typeface="Huawei Sans" panose="020C0503030203020204" pitchFamily="34" charset="0"/>
                <a:ea typeface="方正兰亭黑简体" panose="02000000000000000000" pitchFamily="2" charset="-122"/>
              </a:rPr>
              <a:t>指导手册、实验环境准备。</a:t>
            </a:r>
            <a:endParaRPr lang="en-US" altLang="zh-CN" sz="1200" dirty="0">
              <a:latin typeface="Huawei Sans" panose="020C0503030203020204" pitchFamily="34" charset="0"/>
              <a:ea typeface="方正兰亭黑简体" panose="02000000000000000000" pitchFamily="2" charset="-122"/>
            </a:endParaRPr>
          </a:p>
        </p:txBody>
      </p:sp>
      <p:sp>
        <p:nvSpPr>
          <p:cNvPr id="43" name="TextBox 10"/>
          <p:cNvSpPr txBox="1"/>
          <p:nvPr/>
        </p:nvSpPr>
        <p:spPr>
          <a:xfrm>
            <a:off x="2629310" y="4237110"/>
            <a:ext cx="970137"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0.25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4" name="文本框 43"/>
          <p:cNvSpPr txBox="1"/>
          <p:nvPr/>
        </p:nvSpPr>
        <p:spPr>
          <a:xfrm>
            <a:off x="2409215" y="4747589"/>
            <a:ext cx="1510738" cy="646331"/>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磨刀不误砍柴工：</a:t>
            </a:r>
            <a:r>
              <a:rPr lang="en-US" altLang="zh-CN" sz="1200" dirty="0">
                <a:latin typeface="Huawei Sans" panose="020C0503030203020204" pitchFamily="34" charset="0"/>
                <a:ea typeface="方正兰亭黑简体" panose="02000000000000000000" pitchFamily="2" charset="-122"/>
              </a:rPr>
              <a:t>openEuler</a:t>
            </a:r>
            <a:r>
              <a:rPr lang="zh-CN" altLang="en-US" sz="1200" dirty="0">
                <a:latin typeface="Huawei Sans" panose="020C0503030203020204" pitchFamily="34" charset="0"/>
                <a:ea typeface="方正兰亭黑简体" panose="02000000000000000000" pitchFamily="2" charset="-122"/>
              </a:rPr>
              <a:t>简介、</a:t>
            </a:r>
            <a:r>
              <a:rPr lang="en-US" altLang="zh-CN" sz="1200" dirty="0">
                <a:latin typeface="Huawei Sans" panose="020C0503030203020204" pitchFamily="34" charset="0"/>
                <a:ea typeface="方正兰亭黑简体" panose="02000000000000000000" pitchFamily="2" charset="-122"/>
              </a:rPr>
              <a:t>LFS</a:t>
            </a:r>
            <a:r>
              <a:rPr lang="zh-CN" altLang="en-US" sz="1200" dirty="0">
                <a:latin typeface="Huawei Sans" panose="020C0503030203020204" pitchFamily="34" charset="0"/>
                <a:ea typeface="方正兰亭黑简体" panose="02000000000000000000" pitchFamily="2" charset="-122"/>
              </a:rPr>
              <a:t>原理、环境准备</a:t>
            </a:r>
            <a:endParaRPr lang="zh-CN" altLang="en-US" sz="1200" dirty="0">
              <a:latin typeface="Huawei Sans" panose="020C0503030203020204" pitchFamily="34" charset="0"/>
              <a:ea typeface="方正兰亭黑简体" panose="02000000000000000000" pitchFamily="2" charset="-122"/>
            </a:endParaRPr>
          </a:p>
        </p:txBody>
      </p:sp>
      <p:sp>
        <p:nvSpPr>
          <p:cNvPr id="45" name="椭圆 44"/>
          <p:cNvSpPr/>
          <p:nvPr/>
        </p:nvSpPr>
        <p:spPr>
          <a:xfrm>
            <a:off x="3034668" y="4557731"/>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46" name="TextBox 10"/>
          <p:cNvSpPr txBox="1"/>
          <p:nvPr/>
        </p:nvSpPr>
        <p:spPr>
          <a:xfrm>
            <a:off x="4440380" y="4255329"/>
            <a:ext cx="970137"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0.75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7" name="文本框 46"/>
          <p:cNvSpPr txBox="1"/>
          <p:nvPr/>
        </p:nvSpPr>
        <p:spPr>
          <a:xfrm>
            <a:off x="5677932" y="4765395"/>
            <a:ext cx="1900109" cy="276999"/>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2</a:t>
            </a:r>
            <a:r>
              <a:rPr lang="zh-CN" altLang="en-US" sz="1200" b="1" dirty="0">
                <a:latin typeface="Huawei Sans" panose="020C0503030203020204" pitchFamily="34" charset="0"/>
                <a:ea typeface="方正兰亭黑简体" panose="02000000000000000000" pitchFamily="2" charset="-122"/>
              </a:rPr>
              <a:t>：</a:t>
            </a:r>
            <a:r>
              <a:rPr lang="zh-CN" altLang="en-US" sz="1200" dirty="0">
                <a:latin typeface="Huawei Sans" panose="020C0503030203020204" pitchFamily="34" charset="0"/>
                <a:ea typeface="方正兰亭黑简体" panose="02000000000000000000" pitchFamily="2" charset="-122"/>
              </a:rPr>
              <a:t>构建</a:t>
            </a:r>
            <a:r>
              <a:rPr lang="en-US" altLang="zh-CN" sz="1200" dirty="0">
                <a:latin typeface="Huawei Sans" panose="020C0503030203020204" pitchFamily="34" charset="0"/>
                <a:ea typeface="方正兰亭黑简体" panose="02000000000000000000" pitchFamily="2" charset="-122"/>
              </a:rPr>
              <a:t>LFS</a:t>
            </a:r>
            <a:r>
              <a:rPr lang="zh-CN" altLang="en-US" sz="1200" dirty="0">
                <a:latin typeface="Huawei Sans" panose="020C0503030203020204" pitchFamily="34" charset="0"/>
                <a:ea typeface="方正兰亭黑简体" panose="02000000000000000000" pitchFamily="2" charset="-122"/>
              </a:rPr>
              <a:t>目标系统</a:t>
            </a:r>
            <a:endParaRPr lang="en-US" altLang="zh-CN" sz="1200" dirty="0">
              <a:latin typeface="Huawei Sans" panose="020C0503030203020204" pitchFamily="34" charset="0"/>
              <a:ea typeface="方正兰亭黑简体" panose="02000000000000000000" pitchFamily="2" charset="-122"/>
            </a:endParaRPr>
          </a:p>
        </p:txBody>
      </p:sp>
      <p:sp>
        <p:nvSpPr>
          <p:cNvPr id="48" name="椭圆 47"/>
          <p:cNvSpPr/>
          <p:nvPr/>
        </p:nvSpPr>
        <p:spPr>
          <a:xfrm>
            <a:off x="4849032" y="4557556"/>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49" name="TextBox 10"/>
          <p:cNvSpPr txBox="1"/>
          <p:nvPr/>
        </p:nvSpPr>
        <p:spPr>
          <a:xfrm>
            <a:off x="6100595" y="4267391"/>
            <a:ext cx="970137"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0.75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50" name="文本框 49"/>
          <p:cNvSpPr txBox="1"/>
          <p:nvPr/>
        </p:nvSpPr>
        <p:spPr>
          <a:xfrm>
            <a:off x="3945310" y="4887455"/>
            <a:ext cx="1960273" cy="276999"/>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1</a:t>
            </a:r>
            <a:r>
              <a:rPr lang="zh-CN" altLang="en-US" sz="1200" b="1" dirty="0">
                <a:latin typeface="Huawei Sans" panose="020C0503030203020204" pitchFamily="34" charset="0"/>
                <a:ea typeface="方正兰亭黑简体" panose="02000000000000000000" pitchFamily="2" charset="-122"/>
              </a:rPr>
              <a:t>：</a:t>
            </a:r>
            <a:r>
              <a:rPr lang="zh-CN" altLang="en-US" sz="1200" dirty="0">
                <a:latin typeface="Huawei Sans" panose="020C0503030203020204" pitchFamily="34" charset="0"/>
                <a:ea typeface="方正兰亭黑简体" panose="02000000000000000000" pitchFamily="2" charset="-122"/>
              </a:rPr>
              <a:t>创建临时工具链</a:t>
            </a:r>
            <a:endParaRPr lang="en-US" altLang="zh-CN" sz="1200" dirty="0">
              <a:latin typeface="Huawei Sans" panose="020C0503030203020204" pitchFamily="34" charset="0"/>
              <a:ea typeface="方正兰亭黑简体" panose="02000000000000000000" pitchFamily="2" charset="-122"/>
            </a:endParaRPr>
          </a:p>
        </p:txBody>
      </p:sp>
      <p:sp>
        <p:nvSpPr>
          <p:cNvPr id="51" name="椭圆 50"/>
          <p:cNvSpPr/>
          <p:nvPr/>
        </p:nvSpPr>
        <p:spPr>
          <a:xfrm>
            <a:off x="6504319" y="4560211"/>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grpSp>
        <p:nvGrpSpPr>
          <p:cNvPr id="52" name="组合 51"/>
          <p:cNvGrpSpPr/>
          <p:nvPr/>
        </p:nvGrpSpPr>
        <p:grpSpPr>
          <a:xfrm>
            <a:off x="11048843" y="4107860"/>
            <a:ext cx="1000914" cy="482208"/>
            <a:chOff x="-1965775" y="3870852"/>
            <a:chExt cx="1000914" cy="482208"/>
          </a:xfrm>
        </p:grpSpPr>
        <p:sp>
          <p:nvSpPr>
            <p:cNvPr id="53" name="等腰三角形 52"/>
            <p:cNvSpPr/>
            <p:nvPr/>
          </p:nvSpPr>
          <p:spPr>
            <a:xfrm rot="10800000">
              <a:off x="-1548521" y="4163859"/>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54" name="文本框 53"/>
            <p:cNvSpPr txBox="1"/>
            <p:nvPr/>
          </p:nvSpPr>
          <p:spPr>
            <a:xfrm>
              <a:off x="-1965775" y="3870852"/>
              <a:ext cx="1000914"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结班</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59" name="椭圆 58"/>
          <p:cNvSpPr/>
          <p:nvPr/>
        </p:nvSpPr>
        <p:spPr>
          <a:xfrm>
            <a:off x="10212139" y="4548804"/>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63" name="文本框 62"/>
          <p:cNvSpPr txBox="1"/>
          <p:nvPr/>
        </p:nvSpPr>
        <p:spPr>
          <a:xfrm>
            <a:off x="7523304" y="4836801"/>
            <a:ext cx="1812717"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3</a:t>
            </a:r>
            <a:r>
              <a:rPr lang="zh-CN" altLang="en-US" sz="1200" b="1" dirty="0">
                <a:latin typeface="Huawei Sans" panose="020C0503030203020204" pitchFamily="34" charset="0"/>
                <a:ea typeface="方正兰亭黑简体" panose="02000000000000000000" pitchFamily="2" charset="-122"/>
              </a:rPr>
              <a:t>：</a:t>
            </a:r>
            <a:r>
              <a:rPr lang="zh-CN" altLang="en-US" sz="1200" dirty="0">
                <a:latin typeface="Huawei Sans" panose="020C0503030203020204" pitchFamily="34" charset="0"/>
                <a:ea typeface="方正兰亭黑简体" panose="02000000000000000000" pitchFamily="2" charset="-122"/>
              </a:rPr>
              <a:t>让新系统可引导</a:t>
            </a:r>
            <a:endParaRPr lang="zh-CN" altLang="en-US" sz="1200" dirty="0">
              <a:latin typeface="Huawei Sans" panose="020C0503030203020204" pitchFamily="34" charset="0"/>
              <a:ea typeface="方正兰亭黑简体" panose="02000000000000000000" pitchFamily="2" charset="-122"/>
            </a:endParaRPr>
          </a:p>
          <a:p>
            <a:r>
              <a:rPr lang="zh-CN" altLang="en-US" sz="1200" dirty="0">
                <a:latin typeface="Huawei Sans" panose="020C0503030203020204" pitchFamily="34" charset="0"/>
                <a:ea typeface="方正兰亭黑简体" panose="02000000000000000000" pitchFamily="2" charset="-122"/>
              </a:rPr>
              <a:t>课程总结</a:t>
            </a:r>
            <a:endParaRPr lang="zh-CN" altLang="en-US" sz="1200" dirty="0">
              <a:latin typeface="Huawei Sans" panose="020C0503030203020204" pitchFamily="34" charset="0"/>
              <a:ea typeface="方正兰亭黑简体" panose="02000000000000000000" pitchFamily="2" charset="-122"/>
            </a:endParaRPr>
          </a:p>
        </p:txBody>
      </p:sp>
      <p:sp>
        <p:nvSpPr>
          <p:cNvPr id="64" name="TextBox 10"/>
          <p:cNvSpPr txBox="1"/>
          <p:nvPr/>
        </p:nvSpPr>
        <p:spPr>
          <a:xfrm>
            <a:off x="7820789" y="4246869"/>
            <a:ext cx="970137"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0.25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65" name="椭圆 64"/>
          <p:cNvSpPr/>
          <p:nvPr/>
        </p:nvSpPr>
        <p:spPr>
          <a:xfrm>
            <a:off x="8209962" y="4557731"/>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70" name="文本框 69"/>
          <p:cNvSpPr txBox="1"/>
          <p:nvPr/>
        </p:nvSpPr>
        <p:spPr>
          <a:xfrm>
            <a:off x="654550" y="1003179"/>
            <a:ext cx="11268000" cy="2999740"/>
          </a:xfrm>
          <a:prstGeom prst="rect">
            <a:avLst/>
          </a:prstGeom>
          <a:solidFill>
            <a:schemeClr val="tx1">
              <a:lumMod val="10000"/>
              <a:lumOff val="90000"/>
            </a:schemeClr>
          </a:solidFill>
        </p:spPr>
        <p:txBody>
          <a:bodyPr wrap="square" rtlCol="0">
            <a:spAutoFit/>
          </a:bodyPr>
          <a:lstStyle/>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课程内容：</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本课程旨在让学生融入</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（openeuler.org）开源社区，以</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操作系统为开发环境，从</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0</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到</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1</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构建出一个属于自己的</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Linux</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操作系统。</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学习掌握操作系统内核、基础库、工具链等的编译安装、文件系统构成及启动引导流程，培养学生动手实践能力；进入开源社区学习、开发，了解开源软件开发理念。</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创新实践课共分三个阶段，包括总计</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7</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天的课前准备学习，</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3</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个关卡的课堂开发实战活动以及</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天课后总结及作业提交；后期学生可以自主创新地完成进阶内容。</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涉及的产品及服务：</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操作系统、虚拟机安装、</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Linux From Scratch</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（linuxfromscratch.org）指导手册解读</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大二及以上具备</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C</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语言、操作系统和</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Linux</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基本操作技能的学生</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 （</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16</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学时）</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sp>
        <p:nvSpPr>
          <p:cNvPr id="71" name="文本框 70"/>
          <p:cNvSpPr txBox="1"/>
          <p:nvPr/>
        </p:nvSpPr>
        <p:spPr>
          <a:xfrm>
            <a:off x="9336021" y="4750396"/>
            <a:ext cx="2047904" cy="1015663"/>
          </a:xfrm>
          <a:prstGeom prst="rect">
            <a:avLst/>
          </a:prstGeom>
          <a:noFill/>
        </p:spPr>
        <p:txBody>
          <a:bodyPr wrap="square" rtlCol="0">
            <a:spAutoFit/>
          </a:bodyPr>
          <a:lstStyle/>
          <a:p>
            <a:pPr marL="171450" indent="-171450">
              <a:buFont typeface="Arial" panose="020B0604020202020204" pitchFamily="34" charset="0"/>
              <a:buChar char="•"/>
            </a:pPr>
            <a:r>
              <a:rPr lang="zh-CN" altLang="en-US" sz="1200" dirty="0">
                <a:latin typeface="Huawei Sans" panose="020C0503030203020204" pitchFamily="34" charset="0"/>
                <a:ea typeface="方正兰亭黑简体" panose="02000000000000000000" pitchFamily="2" charset="-122"/>
              </a:rPr>
              <a:t>作业以</a:t>
            </a:r>
            <a:r>
              <a:rPr lang="en-US" altLang="zh-CN" sz="1200" dirty="0">
                <a:latin typeface="Huawei Sans" panose="020C0503030203020204" pitchFamily="34" charset="0"/>
                <a:ea typeface="方正兰亭黑简体" panose="02000000000000000000" pitchFamily="2" charset="-122"/>
              </a:rPr>
              <a:t>PR</a:t>
            </a:r>
            <a:r>
              <a:rPr lang="zh-CN" altLang="en-US" sz="1200" dirty="0">
                <a:latin typeface="Huawei Sans" panose="020C0503030203020204" pitchFamily="34" charset="0"/>
                <a:ea typeface="方正兰亭黑简体" panose="02000000000000000000" pitchFamily="2" charset="-122"/>
              </a:rPr>
              <a:t>形式提交至</a:t>
            </a:r>
            <a:r>
              <a:rPr lang="en-US" altLang="zh-CN" sz="1200" dirty="0">
                <a:latin typeface="Huawei Sans" panose="020C0503030203020204" pitchFamily="34" charset="0"/>
                <a:ea typeface="方正兰亭黑简体" panose="02000000000000000000" pitchFamily="2" charset="-122"/>
              </a:rPr>
              <a:t>openEuler</a:t>
            </a:r>
            <a:r>
              <a:rPr lang="zh-CN" altLang="en-US" sz="1200" dirty="0">
                <a:latin typeface="Huawei Sans" panose="020C0503030203020204" pitchFamily="34" charset="0"/>
                <a:ea typeface="方正兰亭黑简体" panose="02000000000000000000" pitchFamily="2" charset="-122"/>
              </a:rPr>
              <a:t>社区仓库；</a:t>
            </a:r>
            <a:endParaRPr lang="en-US" altLang="zh-CN" sz="1200" dirty="0">
              <a:latin typeface="Huawei Sans" panose="020C0503030203020204" pitchFamily="34" charset="0"/>
              <a:ea typeface="方正兰亭黑简体" panose="02000000000000000000" pitchFamily="2" charset="-122"/>
            </a:endParaRPr>
          </a:p>
          <a:p>
            <a:pPr marL="171450" indent="-171450">
              <a:buFont typeface="Arial" panose="020B0604020202020204" pitchFamily="34" charset="0"/>
              <a:buChar char="•"/>
            </a:pPr>
            <a:r>
              <a:rPr lang="zh-CN" altLang="en-US" sz="1200" b="1" dirty="0">
                <a:latin typeface="Huawei Sans" panose="020C0503030203020204" pitchFamily="34" charset="0"/>
                <a:ea typeface="方正兰亭黑简体" panose="02000000000000000000" pitchFamily="2" charset="-122"/>
              </a:rPr>
              <a:t>可选课题：</a:t>
            </a:r>
            <a:r>
              <a:rPr lang="zh-CN" altLang="en-US" sz="1200" dirty="0">
                <a:latin typeface="Huawei Sans" panose="020C0503030203020204" pitchFamily="34" charset="0"/>
                <a:ea typeface="方正兰亭黑简体" panose="02000000000000000000" pitchFamily="2" charset="-122"/>
              </a:rPr>
              <a:t>进阶任务挑战</a:t>
            </a:r>
            <a:endParaRPr lang="zh-CN" altLang="en-US" sz="1200" dirty="0">
              <a:latin typeface="Huawei Sans" panose="020C0503030203020204" pitchFamily="34" charset="0"/>
              <a:ea typeface="方正兰亭黑简体" panose="02000000000000000000" pitchFamily="2" charset="-122"/>
            </a:endParaRPr>
          </a:p>
          <a:p>
            <a:r>
              <a:rPr lang="zh-CN" altLang="en-US" sz="1200" dirty="0">
                <a:latin typeface="Huawei Sans" panose="020C0503030203020204" pitchFamily="34" charset="0"/>
                <a:ea typeface="方正兰亭黑简体" panose="02000000000000000000" pitchFamily="2" charset="-122"/>
              </a:rPr>
              <a:t>（提交作业应尽量在课堂完成，也可在课后完成）</a:t>
            </a:r>
            <a:endParaRPr lang="zh-CN" altLang="en-US" sz="1200" dirty="0">
              <a:latin typeface="Huawei Sans" panose="020C0503030203020204" pitchFamily="34" charset="0"/>
              <a:ea typeface="方正兰亭黑简体" panose="02000000000000000000" pitchFamily="2" charset="-122"/>
            </a:endParaRPr>
          </a:p>
        </p:txBody>
      </p:sp>
      <p:graphicFrame>
        <p:nvGraphicFramePr>
          <p:cNvPr id="31" name="图示 30"/>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7" name="TextBox 10"/>
          <p:cNvSpPr txBox="1"/>
          <p:nvPr/>
        </p:nvSpPr>
        <p:spPr>
          <a:xfrm>
            <a:off x="9837148" y="4225966"/>
            <a:ext cx="902811" cy="307777"/>
          </a:xfrm>
          <a:prstGeom prst="rect">
            <a:avLst/>
          </a:prstGeom>
          <a:noFill/>
        </p:spPr>
        <p:txBody>
          <a:bodyPr wrap="non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作业提交</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实践课：理论精讲</a:t>
            </a:r>
            <a:r>
              <a:rPr lang="en-US" altLang="zh-CN" dirty="0"/>
              <a:t>+</a:t>
            </a:r>
            <a:r>
              <a:rPr lang="zh-CN" altLang="en-US" dirty="0"/>
              <a:t>实践课</a:t>
            </a:r>
            <a:endParaRPr lang="zh-CN" altLang="en-US" dirty="0"/>
          </a:p>
        </p:txBody>
      </p:sp>
      <p:graphicFrame>
        <p:nvGraphicFramePr>
          <p:cNvPr id="9" name="表格 8"/>
          <p:cNvGraphicFramePr>
            <a:graphicFrameLocks noGrp="1"/>
          </p:cNvGraphicFramePr>
          <p:nvPr/>
        </p:nvGraphicFramePr>
        <p:xfrm>
          <a:off x="732125" y="1114828"/>
          <a:ext cx="10752062" cy="1483360"/>
        </p:xfrm>
        <a:graphic>
          <a:graphicData uri="http://schemas.openxmlformats.org/drawingml/2006/table">
            <a:tbl>
              <a:tblPr firstRow="1" bandRow="1"/>
              <a:tblGrid>
                <a:gridCol w="8628062"/>
                <a:gridCol w="2124000"/>
              </a:tblGrid>
              <a:tr h="370840">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latin typeface="Huawei Sans" panose="020C0503030203020204" pitchFamily="34" charset="0"/>
                          <a:ea typeface="方正兰亭黑简体" panose="02000000000000000000" pitchFamily="2" charset="-122"/>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rPr>
                        <a:t>openEuler</a:t>
                      </a:r>
                      <a:r>
                        <a:rPr lang="zh-CN" altLang="en-US" sz="1400" baseline="0" dirty="0">
                          <a:latin typeface="Huawei Sans" panose="020C0503030203020204" pitchFamily="34" charset="0"/>
                          <a:ea typeface="方正兰亭黑简体" panose="02000000000000000000" pitchFamily="2" charset="-122"/>
                        </a:rPr>
                        <a:t>操作系统的了解和使用、</a:t>
                      </a:r>
                      <a:r>
                        <a:rPr lang="en-US" altLang="zh-CN" sz="1400" baseline="0" dirty="0">
                          <a:latin typeface="Huawei Sans" panose="020C0503030203020204" pitchFamily="34" charset="0"/>
                          <a:ea typeface="方正兰亭黑简体" panose="02000000000000000000" pitchFamily="2" charset="-122"/>
                        </a:rPr>
                        <a:t>GCC</a:t>
                      </a:r>
                      <a:r>
                        <a:rPr lang="zh-CN" altLang="en-US" sz="1400" baseline="0" dirty="0">
                          <a:latin typeface="Huawei Sans" panose="020C0503030203020204" pitchFamily="34" charset="0"/>
                          <a:ea typeface="方正兰亭黑简体" panose="02000000000000000000" pitchFamily="2" charset="-122"/>
                        </a:rPr>
                        <a:t>和</a:t>
                      </a:r>
                      <a:r>
                        <a:rPr lang="en-US" altLang="zh-CN" sz="1400" baseline="0" dirty="0">
                          <a:latin typeface="Huawei Sans" panose="020C0503030203020204" pitchFamily="34" charset="0"/>
                          <a:ea typeface="方正兰亭黑简体" panose="02000000000000000000" pitchFamily="2" charset="-122"/>
                        </a:rPr>
                        <a:t>Makefile</a:t>
                      </a:r>
                      <a:r>
                        <a:rPr lang="zh-CN" altLang="en-US" sz="1400" baseline="0" dirty="0">
                          <a:latin typeface="Huawei Sans" panose="020C0503030203020204" pitchFamily="34" charset="0"/>
                          <a:ea typeface="方正兰亭黑简体" panose="02000000000000000000" pitchFamily="2" charset="-122"/>
                        </a:rPr>
                        <a:t>、如何给软件打</a:t>
                      </a:r>
                      <a:r>
                        <a:rPr lang="en-US" altLang="zh-CN" sz="1400" baseline="0" dirty="0">
                          <a:latin typeface="Huawei Sans" panose="020C0503030203020204" pitchFamily="34" charset="0"/>
                          <a:ea typeface="方正兰亭黑简体" panose="02000000000000000000" pitchFamily="2" charset="-122"/>
                        </a:rPr>
                        <a:t>patch</a:t>
                      </a:r>
                      <a:r>
                        <a:rPr lang="zh-CN" altLang="en-US" sz="1400" baseline="0" dirty="0">
                          <a:latin typeface="Huawei Sans" panose="020C0503030203020204" pitchFamily="34" charset="0"/>
                          <a:ea typeface="方正兰亭黑简体" panose="02000000000000000000" pitchFamily="2" charset="-122"/>
                        </a:rPr>
                        <a:t>、</a:t>
                      </a:r>
                      <a:r>
                        <a:rPr lang="en-US" altLang="zh-CN" sz="1400" baseline="0" dirty="0">
                          <a:latin typeface="Huawei Sans" panose="020C0503030203020204" pitchFamily="34" charset="0"/>
                          <a:ea typeface="方正兰亭黑简体" panose="02000000000000000000" pitchFamily="2" charset="-122"/>
                        </a:rPr>
                        <a:t>Linux Shell</a:t>
                      </a:r>
                      <a:r>
                        <a:rPr lang="zh-CN" altLang="en-US" sz="1400" baseline="0" dirty="0">
                          <a:latin typeface="Huawei Sans" panose="020C0503030203020204" pitchFamily="34" charset="0"/>
                          <a:ea typeface="方正兰亭黑简体" panose="02000000000000000000" pitchFamily="2" charset="-122"/>
                        </a:rPr>
                        <a:t>编程</a:t>
                      </a:r>
                      <a:endParaRPr lang="zh-CN" altLang="en-US" sz="140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rPr>
                        <a:t>3</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Linux</a:t>
                      </a:r>
                      <a:r>
                        <a:rPr lang="zh-CN" altLang="en-US" sz="1400" baseline="0" dirty="0">
                          <a:latin typeface="Huawei Sans" panose="020C0503030203020204" pitchFamily="34" charset="0"/>
                          <a:ea typeface="方正兰亭黑简体" panose="02000000000000000000" pitchFamily="2" charset="-122"/>
                        </a:rPr>
                        <a:t>内核编译及引导过程、</a:t>
                      </a:r>
                      <a:r>
                        <a:rPr lang="en-US" altLang="zh-CN" sz="1400" baseline="0" dirty="0">
                          <a:latin typeface="Huawei Sans" panose="020C0503030203020204" pitchFamily="34" charset="0"/>
                          <a:ea typeface="方正兰亭黑简体" panose="02000000000000000000" pitchFamily="2" charset="-122"/>
                        </a:rPr>
                        <a:t>LFS</a:t>
                      </a:r>
                      <a:r>
                        <a:rPr lang="zh-CN" altLang="en-US" sz="1400" baseline="0" dirty="0">
                          <a:latin typeface="Huawei Sans" panose="020C0503030203020204" pitchFamily="34" charset="0"/>
                          <a:ea typeface="方正兰亭黑简体" panose="02000000000000000000" pitchFamily="2" charset="-122"/>
                        </a:rPr>
                        <a:t>指导手册</a:t>
                      </a:r>
                      <a:endParaRPr lang="zh-CN" altLang="en-US" sz="140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2</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400" baseline="0" dirty="0">
                          <a:latin typeface="Huawei Sans" panose="020C0503030203020204" pitchFamily="34" charset="0"/>
                          <a:ea typeface="方正兰亭黑简体" panose="02000000000000000000" pitchFamily="2" charset="-122"/>
                        </a:rPr>
                        <a:t>根据实验手册准备实验环境（包括虚拟机安装和</a:t>
                      </a:r>
                      <a:r>
                        <a:rPr lang="en-US" altLang="zh-CN" sz="1400" baseline="0" dirty="0">
                          <a:latin typeface="Huawei Sans" panose="020C0503030203020204" pitchFamily="34" charset="0"/>
                          <a:ea typeface="方正兰亭黑简体" panose="02000000000000000000" pitchFamily="2" charset="-122"/>
                        </a:rPr>
                        <a:t>openEuler</a:t>
                      </a:r>
                      <a:r>
                        <a:rPr lang="zh-CN" altLang="en-US" sz="1400" baseline="0" dirty="0">
                          <a:latin typeface="Huawei Sans" panose="020C0503030203020204" pitchFamily="34" charset="0"/>
                          <a:ea typeface="方正兰亭黑简体" panose="02000000000000000000" pitchFamily="2" charset="-122"/>
                        </a:rPr>
                        <a:t>操作系统的安装）</a:t>
                      </a:r>
                      <a:endParaRPr lang="zh-CN" altLang="en-US" sz="140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2</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10" name="表格 9"/>
          <p:cNvGraphicFramePr>
            <a:graphicFrameLocks noGrp="1"/>
          </p:cNvGraphicFramePr>
          <p:nvPr>
            <p:custDataLst>
              <p:tags r:id="rId1"/>
            </p:custDataLst>
          </p:nvPr>
        </p:nvGraphicFramePr>
        <p:xfrm>
          <a:off x="732127" y="2762135"/>
          <a:ext cx="10760527" cy="3759200"/>
        </p:xfrm>
        <a:graphic>
          <a:graphicData uri="http://schemas.openxmlformats.org/drawingml/2006/table">
            <a:tbl>
              <a:tblPr firstRow="1" bandRow="1"/>
              <a:tblGrid>
                <a:gridCol w="2318184"/>
                <a:gridCol w="2789438"/>
                <a:gridCol w="3528905"/>
                <a:gridCol w="2124000"/>
              </a:tblGrid>
              <a:tr h="370840">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集中实践课</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主要知识点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实验要点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392088">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磨刀不误砍柴工</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rPr>
                        <a:t>openEuler</a:t>
                      </a:r>
                      <a:r>
                        <a:rPr lang="zh-CN" altLang="en-US" sz="1200" b="0" baseline="0" dirty="0">
                          <a:latin typeface="Huawei Sans" panose="020C0503030203020204" pitchFamily="34" charset="0"/>
                          <a:ea typeface="方正兰亭黑简体" panose="02000000000000000000" pitchFamily="2" charset="-122"/>
                        </a:rPr>
                        <a:t>简介、</a:t>
                      </a:r>
                      <a:r>
                        <a:rPr lang="en-US" altLang="zh-CN" sz="1200" b="0" baseline="0" dirty="0">
                          <a:latin typeface="Huawei Sans" panose="020C0503030203020204" pitchFamily="34" charset="0"/>
                          <a:ea typeface="方正兰亭黑简体" panose="02000000000000000000" pitchFamily="2" charset="-122"/>
                        </a:rPr>
                        <a:t>LFS</a:t>
                      </a:r>
                      <a:r>
                        <a:rPr lang="zh-CN" altLang="en-US" sz="1200" b="0" baseline="0" dirty="0">
                          <a:latin typeface="Huawei Sans" panose="020C0503030203020204" pitchFamily="34" charset="0"/>
                          <a:ea typeface="方正兰亭黑简体" panose="02000000000000000000" pitchFamily="2" charset="-122"/>
                        </a:rPr>
                        <a:t>原理、环境准备</a:t>
                      </a:r>
                      <a:endParaRPr lang="en-US" altLang="zh-CN"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en-US" altLang="zh-CN" sz="1200" baseline="0" dirty="0">
                          <a:latin typeface="Huawei Sans" panose="020C0503030203020204" pitchFamily="34" charset="0"/>
                          <a:ea typeface="方正兰亭黑简体" panose="02000000000000000000" pitchFamily="2" charset="-122"/>
                        </a:rPr>
                        <a:t>openEuler</a:t>
                      </a:r>
                      <a:r>
                        <a:rPr lang="zh-CN" altLang="en-US" sz="1200" baseline="0" dirty="0">
                          <a:latin typeface="Huawei Sans" panose="020C0503030203020204" pitchFamily="34" charset="0"/>
                          <a:ea typeface="方正兰亭黑简体" panose="02000000000000000000" pitchFamily="2" charset="-122"/>
                        </a:rPr>
                        <a:t>操作系统初始环境的确认</a:t>
                      </a:r>
                      <a:endParaRPr lang="en-US" altLang="zh-CN" sz="1200" baseline="0" dirty="0">
                        <a:latin typeface="Huawei Sans" panose="020C0503030203020204" pitchFamily="34" charset="0"/>
                        <a:ea typeface="方正兰亭黑简体" panose="02000000000000000000" pitchFamily="2" charset="-122"/>
                      </a:endParaRPr>
                    </a:p>
                    <a:p>
                      <a:pPr marL="297815" indent="-285750">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在</a:t>
                      </a:r>
                      <a:r>
                        <a:rPr lang="en-US" altLang="zh-CN" sz="1200" baseline="0" dirty="0">
                          <a:latin typeface="Huawei Sans" panose="020C0503030203020204" pitchFamily="34" charset="0"/>
                          <a:ea typeface="方正兰亭黑简体" panose="02000000000000000000" pitchFamily="2" charset="-122"/>
                        </a:rPr>
                        <a:t>openEuler</a:t>
                      </a:r>
                      <a:r>
                        <a:rPr lang="zh-CN" altLang="en-US" sz="1200" baseline="0" dirty="0">
                          <a:latin typeface="Huawei Sans" panose="020C0503030203020204" pitchFamily="34" charset="0"/>
                          <a:ea typeface="方正兰亭黑简体" panose="02000000000000000000" pitchFamily="2" charset="-122"/>
                        </a:rPr>
                        <a:t>操作系统中准备开发工具</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0.25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1</a:t>
                      </a:r>
                      <a:r>
                        <a:rPr lang="zh-CN" altLang="en-US" sz="1200" b="0" baseline="0" dirty="0">
                          <a:latin typeface="Huawei Sans" panose="020C0503030203020204" pitchFamily="34" charset="0"/>
                          <a:ea typeface="方正兰亭黑简体" panose="02000000000000000000" pitchFamily="2" charset="-122"/>
                        </a:rPr>
                        <a:t>：创建临时工具链</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创建临时工具链的方法和原理</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en-US" altLang="zh-CN" sz="1200" baseline="0" dirty="0">
                          <a:latin typeface="Huawei Sans" panose="020C0503030203020204" pitchFamily="34" charset="0"/>
                          <a:ea typeface="方正兰亭黑简体" panose="02000000000000000000" pitchFamily="2" charset="-122"/>
                        </a:rPr>
                        <a:t>LFS</a:t>
                      </a:r>
                      <a:r>
                        <a:rPr lang="zh-CN" altLang="en-US" sz="1200" baseline="0" dirty="0">
                          <a:latin typeface="Huawei Sans" panose="020C0503030203020204" pitchFamily="34" charset="0"/>
                          <a:ea typeface="方正兰亭黑简体" panose="02000000000000000000" pitchFamily="2" charset="-122"/>
                        </a:rPr>
                        <a:t>系统的构建创建出临时工具链</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0.75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2</a:t>
                      </a:r>
                      <a:r>
                        <a:rPr lang="zh-CN" altLang="en-US" sz="1200" b="0" baseline="0" dirty="0">
                          <a:latin typeface="Huawei Sans" panose="020C0503030203020204" pitchFamily="34" charset="0"/>
                          <a:ea typeface="方正兰亭黑简体" panose="02000000000000000000" pitchFamily="2" charset="-122"/>
                        </a:rPr>
                        <a:t>：构建</a:t>
                      </a:r>
                      <a:r>
                        <a:rPr lang="en-US" altLang="zh-CN" sz="1200" b="0" baseline="0" dirty="0">
                          <a:latin typeface="Huawei Sans" panose="020C0503030203020204" pitchFamily="34" charset="0"/>
                          <a:ea typeface="方正兰亭黑简体" panose="02000000000000000000" pitchFamily="2" charset="-122"/>
                        </a:rPr>
                        <a:t>LFS</a:t>
                      </a:r>
                      <a:r>
                        <a:rPr lang="zh-CN" altLang="en-US" sz="1200" b="0" baseline="0" dirty="0">
                          <a:latin typeface="Huawei Sans" panose="020C0503030203020204" pitchFamily="34" charset="0"/>
                          <a:ea typeface="方正兰亭黑简体" panose="02000000000000000000" pitchFamily="2" charset="-122"/>
                        </a:rPr>
                        <a:t>目标系统</a:t>
                      </a:r>
                      <a:endParaRPr lang="zh-CN" altLang="en-US"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在临时工具链的基础上真正地构建您的</a:t>
                      </a:r>
                      <a:r>
                        <a:rPr lang="en-US" altLang="zh-CN" sz="1200" baseline="0" dirty="0">
                          <a:latin typeface="Huawei Sans" panose="020C0503030203020204" pitchFamily="34" charset="0"/>
                          <a:ea typeface="方正兰亭黑简体" panose="02000000000000000000" pitchFamily="2" charset="-122"/>
                        </a:rPr>
                        <a:t>Linux</a:t>
                      </a:r>
                      <a:r>
                        <a:rPr lang="zh-CN" altLang="en-US" sz="1200" baseline="0" dirty="0">
                          <a:latin typeface="Huawei Sans" panose="020C0503030203020204" pitchFamily="34" charset="0"/>
                          <a:ea typeface="方正兰亭黑简体" panose="02000000000000000000" pitchFamily="2" charset="-122"/>
                        </a:rPr>
                        <a:t>新系统。</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利用先前编译好的临时工具链，在</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chroot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环境下以</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root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用户身份构建新系统</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0.75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3</a:t>
                      </a:r>
                      <a:r>
                        <a:rPr lang="zh-CN" altLang="en-US" sz="1200" b="0" baseline="0" dirty="0">
                          <a:latin typeface="Huawei Sans" panose="020C0503030203020204" pitchFamily="34" charset="0"/>
                          <a:ea typeface="方正兰亭黑简体" panose="02000000000000000000" pitchFamily="2" charset="-122"/>
                        </a:rPr>
                        <a:t>：让新系统可引导</a:t>
                      </a:r>
                      <a:endParaRPr lang="zh-CN" altLang="en-US"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介绍</a:t>
                      </a:r>
                      <a:r>
                        <a:rPr lang="en-US" altLang="zh-CN" sz="1200" baseline="0" dirty="0">
                          <a:latin typeface="Huawei Sans" panose="020C0503030203020204" pitchFamily="34" charset="0"/>
                          <a:ea typeface="方正兰亭黑简体" panose="02000000000000000000" pitchFamily="2" charset="-122"/>
                        </a:rPr>
                        <a:t>Linux</a:t>
                      </a:r>
                      <a:r>
                        <a:rPr lang="zh-CN" altLang="en-US" sz="1200" baseline="0" dirty="0">
                          <a:latin typeface="Huawei Sans" panose="020C0503030203020204" pitchFamily="34" charset="0"/>
                          <a:ea typeface="方正兰亭黑简体" panose="02000000000000000000" pitchFamily="2" charset="-122"/>
                        </a:rPr>
                        <a:t>系统的引导过程</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使得构建完的新系统可以从系统启动菜单引导</a:t>
                      </a:r>
                      <a:endParaRPr lang="zh-CN" altLang="en-US" sz="1200" baseline="0" dirty="0">
                        <a:latin typeface="Huawei Sans" panose="020C0503030203020204" pitchFamily="34" charset="0"/>
                        <a:ea typeface="方正兰亭黑简体" panose="02000000000000000000" pitchFamily="2" charset="-122"/>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课程总结</a:t>
                      </a:r>
                      <a:endParaRPr lang="zh-CN" altLang="en-US"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0.25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课程总结及作业提交</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开源社区开发方式、</a:t>
                      </a:r>
                      <a:r>
                        <a:rPr lang="en-US" altLang="zh-CN" sz="1200" b="0" baseline="0" dirty="0">
                          <a:latin typeface="Huawei Sans" panose="020C0503030203020204" pitchFamily="34" charset="0"/>
                          <a:ea typeface="方正兰亭黑简体" panose="02000000000000000000" pitchFamily="2" charset="-122"/>
                        </a:rPr>
                        <a:t>Git</a:t>
                      </a:r>
                      <a:r>
                        <a:rPr lang="zh-CN" altLang="en-US" sz="1200" b="0" baseline="0" dirty="0">
                          <a:latin typeface="Huawei Sans" panose="020C0503030203020204" pitchFamily="34" charset="0"/>
                          <a:ea typeface="方正兰亭黑简体" panose="02000000000000000000" pitchFamily="2" charset="-122"/>
                        </a:rPr>
                        <a:t>简介、</a:t>
                      </a:r>
                      <a:r>
                        <a:rPr lang="en-US" altLang="zh-CN" sz="1200" b="0" baseline="0" dirty="0">
                          <a:latin typeface="Huawei Sans" panose="020C0503030203020204" pitchFamily="34" charset="0"/>
                          <a:ea typeface="方正兰亭黑简体" panose="02000000000000000000" pitchFamily="2" charset="-122"/>
                        </a:rPr>
                        <a:t>PR</a:t>
                      </a:r>
                      <a:r>
                        <a:rPr lang="zh-CN" altLang="en-US" sz="1200" b="0" baseline="0" dirty="0">
                          <a:latin typeface="Huawei Sans" panose="020C0503030203020204" pitchFamily="34" charset="0"/>
                          <a:ea typeface="方正兰亭黑简体" panose="02000000000000000000" pitchFamily="2" charset="-122"/>
                        </a:rPr>
                        <a:t>（</a:t>
                      </a:r>
                      <a:r>
                        <a:rPr lang="en-US" altLang="zh-CN" sz="1200" b="0" baseline="0" dirty="0">
                          <a:latin typeface="Huawei Sans" panose="020C0503030203020204" pitchFamily="34" charset="0"/>
                          <a:ea typeface="方正兰亭黑简体" panose="02000000000000000000" pitchFamily="2" charset="-122"/>
                        </a:rPr>
                        <a:t>Pull Request</a:t>
                      </a:r>
                      <a:r>
                        <a:rPr lang="zh-CN" altLang="en-US" sz="1200" b="0" baseline="0" dirty="0">
                          <a:latin typeface="Huawei Sans" panose="020C0503030203020204" pitchFamily="34" charset="0"/>
                          <a:ea typeface="方正兰亭黑简体" panose="02000000000000000000" pitchFamily="2" charset="-122"/>
                        </a:rPr>
                        <a:t>）开发流程。</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将课程总结并发表博客至主流技术论坛；</a:t>
                      </a:r>
                      <a:endParaRPr lang="en-US" altLang="zh-CN" sz="1200" baseline="0" dirty="0">
                        <a:latin typeface="Huawei Sans" panose="020C0503030203020204" pitchFamily="34" charset="0"/>
                        <a:ea typeface="方正兰亭黑简体" panose="02000000000000000000" pitchFamily="2" charset="-122"/>
                      </a:endParaRPr>
                    </a:p>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签署</a:t>
                      </a:r>
                      <a:r>
                        <a:rPr lang="en-US" altLang="zh-CN" sz="1200" baseline="0" dirty="0">
                          <a:latin typeface="Huawei Sans" panose="020C0503030203020204" pitchFamily="34" charset="0"/>
                          <a:ea typeface="方正兰亭黑简体" panose="02000000000000000000" pitchFamily="2" charset="-122"/>
                        </a:rPr>
                        <a:t>CLA, </a:t>
                      </a:r>
                      <a:r>
                        <a:rPr lang="zh-CN" altLang="en-US" sz="1200" baseline="0" dirty="0">
                          <a:latin typeface="Huawei Sans" panose="020C0503030203020204" pitchFamily="34" charset="0"/>
                          <a:ea typeface="方正兰亭黑简体" panose="02000000000000000000" pitchFamily="2" charset="-122"/>
                        </a:rPr>
                        <a:t>了解开源贡献合规要求；</a:t>
                      </a:r>
                      <a:endParaRPr lang="en-US" altLang="zh-CN" sz="1200" baseline="0" dirty="0">
                        <a:latin typeface="Huawei Sans" panose="020C0503030203020204" pitchFamily="34" charset="0"/>
                        <a:ea typeface="方正兰亭黑简体" panose="02000000000000000000" pitchFamily="2" charset="-122"/>
                      </a:endParaRPr>
                    </a:p>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通过</a:t>
                      </a:r>
                      <a:r>
                        <a:rPr lang="en-US" altLang="zh-CN" sz="1200" baseline="0" dirty="0">
                          <a:latin typeface="Huawei Sans" panose="020C0503030203020204" pitchFamily="34" charset="0"/>
                          <a:ea typeface="方正兰亭黑简体" panose="02000000000000000000" pitchFamily="2" charset="-122"/>
                        </a:rPr>
                        <a:t>PR</a:t>
                      </a:r>
                      <a:r>
                        <a:rPr lang="zh-CN" altLang="en-US" sz="1200" baseline="0" dirty="0">
                          <a:latin typeface="Huawei Sans" panose="020C0503030203020204" pitchFamily="34" charset="0"/>
                          <a:ea typeface="方正兰亭黑简体" panose="02000000000000000000" pitchFamily="2" charset="-122"/>
                        </a:rPr>
                        <a:t>（</a:t>
                      </a:r>
                      <a:r>
                        <a:rPr lang="en-US" altLang="zh-CN" sz="1200" baseline="0" dirty="0">
                          <a:latin typeface="Huawei Sans" panose="020C0503030203020204" pitchFamily="34" charset="0"/>
                          <a:ea typeface="方正兰亭黑简体" panose="02000000000000000000" pitchFamily="2" charset="-122"/>
                        </a:rPr>
                        <a:t>Pull Request</a:t>
                      </a:r>
                      <a:r>
                        <a:rPr lang="zh-CN" altLang="en-US" sz="1200" baseline="0" dirty="0">
                          <a:latin typeface="Huawei Sans" panose="020C0503030203020204" pitchFamily="34" charset="0"/>
                          <a:ea typeface="方正兰亭黑简体" panose="02000000000000000000" pitchFamily="2" charset="-122"/>
                        </a:rPr>
                        <a:t>）形式提交作业至</a:t>
                      </a:r>
                      <a:r>
                        <a:rPr lang="en-US" altLang="zh-CN" sz="1200" baseline="0" dirty="0">
                          <a:latin typeface="Huawei Sans" panose="020C0503030203020204" pitchFamily="34" charset="0"/>
                          <a:ea typeface="方正兰亭黑简体" panose="02000000000000000000" pitchFamily="2" charset="-122"/>
                        </a:rPr>
                        <a:t>openEuler</a:t>
                      </a:r>
                      <a:r>
                        <a:rPr lang="zh-CN" altLang="en-US" sz="1200" baseline="0" dirty="0">
                          <a:latin typeface="Huawei Sans" panose="020C0503030203020204" pitchFamily="34" charset="0"/>
                          <a:ea typeface="方正兰亭黑简体" panose="02000000000000000000" pitchFamily="2" charset="-122"/>
                        </a:rPr>
                        <a:t>开源社区，掌握开源社区开发流程。</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sym typeface="+mn-ea"/>
                        </a:rPr>
                        <a:t>实践</a:t>
                      </a:r>
                      <a:r>
                        <a:rPr lang="zh-CN" sz="1200" baseline="0" dirty="0">
                          <a:latin typeface="Huawei Sans" panose="020C0503030203020204" pitchFamily="34" charset="0"/>
                          <a:ea typeface="方正兰亭黑简体" panose="02000000000000000000" pitchFamily="2" charset="-122"/>
                          <a:sym typeface="+mn-ea"/>
                        </a:rPr>
                        <a:t>（课堂或课后完成）</a:t>
                      </a:r>
                      <a:endParaRPr lang="zh-CN"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可选课题：进阶任务说明</a:t>
                      </a:r>
                      <a:endParaRPr lang="zh-CN" altLang="en-US"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网络配置原理、</a:t>
                      </a:r>
                      <a:r>
                        <a:rPr lang="en-US" altLang="zh-CN" sz="1200" baseline="0" dirty="0">
                          <a:latin typeface="Huawei Sans" panose="020C0503030203020204" pitchFamily="34" charset="0"/>
                          <a:ea typeface="方正兰亭黑简体" panose="02000000000000000000" pitchFamily="2" charset="-122"/>
                        </a:rPr>
                        <a:t>C</a:t>
                      </a:r>
                      <a:r>
                        <a:rPr lang="zh-CN" altLang="en-US" sz="1200" baseline="0" dirty="0">
                          <a:latin typeface="Huawei Sans" panose="020C0503030203020204" pitchFamily="34" charset="0"/>
                          <a:ea typeface="方正兰亭黑简体" panose="02000000000000000000" pitchFamily="2" charset="-122"/>
                        </a:rPr>
                        <a:t>语言开发环境介绍、</a:t>
                      </a:r>
                      <a:r>
                        <a:rPr lang="en-US" altLang="zh-CN" sz="1200" baseline="0" dirty="0">
                          <a:latin typeface="Huawei Sans" panose="020C0503030203020204" pitchFamily="34" charset="0"/>
                          <a:ea typeface="方正兰亭黑简体" panose="02000000000000000000" pitchFamily="2" charset="-122"/>
                        </a:rPr>
                        <a:t>Web</a:t>
                      </a:r>
                      <a:r>
                        <a:rPr lang="zh-CN" altLang="en-US" sz="1200" baseline="0" dirty="0">
                          <a:latin typeface="Huawei Sans" panose="020C0503030203020204" pitchFamily="34" charset="0"/>
                          <a:ea typeface="方正兰亭黑简体" panose="02000000000000000000" pitchFamily="2" charset="-122"/>
                        </a:rPr>
                        <a:t>服务器</a:t>
                      </a:r>
                      <a:r>
                        <a:rPr lang="zh-CN" altLang="en-US" sz="1200" baseline="0">
                          <a:latin typeface="Huawei Sans" panose="020C0503030203020204" pitchFamily="34" charset="0"/>
                          <a:ea typeface="方正兰亭黑简体" panose="02000000000000000000" pitchFamily="2" charset="-122"/>
                        </a:rPr>
                        <a:t>的原理。</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对</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LFS</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目标系统进行进一步的网络配置和</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C</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语言开发环境配置。</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97815" indent="-285750">
                        <a:buFont typeface="Arial" panose="020B0604020202020204" pitchFamily="34" charset="0"/>
                        <a:buChar cha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在</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LFS</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目标系统上实现一个</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Web</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服务器，提供静态和动态网页服务。</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此进阶任务课后进行</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13" name="图示 12"/>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latin typeface="Huawei Sans" panose="020C0503030203020204" pitchFamily="34" charset="0"/>
                <a:ea typeface="方正兰亭黑简体" panose="02000000000000000000" pitchFamily="2" charset="-122"/>
              </a:rPr>
              <a:t>openEuler</a:t>
            </a:r>
            <a:r>
              <a:rPr lang="zh-CN" altLang="en-US" dirty="0">
                <a:latin typeface="Huawei Sans" panose="020C0503030203020204" pitchFamily="34" charset="0"/>
                <a:ea typeface="方正兰亭黑简体" panose="02000000000000000000" pitchFamily="2" charset="-122"/>
              </a:rPr>
              <a:t>智能调优创新实践课（</a:t>
            </a:r>
            <a:r>
              <a:rPr lang="en-US" altLang="zh-CN" dirty="0">
                <a:latin typeface="Huawei Sans" panose="020C0503030203020204" pitchFamily="34" charset="0"/>
                <a:ea typeface="方正兰亭黑简体" panose="02000000000000000000" pitchFamily="2" charset="-122"/>
              </a:rPr>
              <a:t>A-Tune</a:t>
            </a:r>
            <a:r>
              <a:rPr lang="zh-CN" altLang="en-US" dirty="0">
                <a:latin typeface="Huawei Sans" panose="020C0503030203020204" pitchFamily="34" charset="0"/>
                <a:ea typeface="方正兰亭黑简体" panose="02000000000000000000" pitchFamily="2" charset="-122"/>
              </a:rPr>
              <a:t>）</a:t>
            </a:r>
            <a:endParaRPr lang="zh-CN" altLang="en-US" dirty="0">
              <a:latin typeface="Huawei Sans" panose="020C0503030203020204" pitchFamily="34" charset="0"/>
              <a:ea typeface="方正兰亭黑简体" panose="02000000000000000000" pitchFamily="2" charset="-122"/>
            </a:endParaRPr>
          </a:p>
        </p:txBody>
      </p:sp>
      <p:sp>
        <p:nvSpPr>
          <p:cNvPr id="70" name="文本框 69"/>
          <p:cNvSpPr txBox="1"/>
          <p:nvPr/>
        </p:nvSpPr>
        <p:spPr>
          <a:xfrm>
            <a:off x="576580" y="1181898"/>
            <a:ext cx="11268000" cy="2321469"/>
          </a:xfrm>
          <a:prstGeom prst="rect">
            <a:avLst/>
          </a:prstGeom>
          <a:solidFill>
            <a:schemeClr val="tx1">
              <a:lumMod val="10000"/>
              <a:lumOff val="90000"/>
            </a:schemeClr>
          </a:solidFill>
        </p:spPr>
        <p:txBody>
          <a:bodyPr wrap="square" rtlCol="0">
            <a:spAutoFit/>
          </a:bodyPr>
          <a:lstStyle/>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课程内容：</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本课程旨在让学生了解</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智能调优引擎</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——A-Tune</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的原理以及调优过程。</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 </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A-Tune</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利用</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技术，使操作系统“懂”业务，简化</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IT</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系统调优工作的同时，让应用程序发挥出色性能。本课程详细介绍</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A-Tune</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的架构、工作流程等相关知识，并通过运行调优实例培养学生的创新实践能力。</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创新实践课共分三个阶段，包括总计</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7</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天的课前准备学习，</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5</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个关卡的课堂开发实战活动以及</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天课后总结及作业提交。</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涉及的产品及服务：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鲲鹏云</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ECS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操作系统、</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A-Tune</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智能调优引擎、</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MySQL</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数据库、</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sysbench</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压测工具</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大二及以上具备</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Linux</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基本技能以及对智能调优感兴趣的学生</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 （</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16</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学时）</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4" name="组合 3"/>
          <p:cNvGrpSpPr/>
          <p:nvPr/>
        </p:nvGrpSpPr>
        <p:grpSpPr>
          <a:xfrm>
            <a:off x="635837" y="3804337"/>
            <a:ext cx="11306745" cy="1871765"/>
            <a:chOff x="635837" y="3909144"/>
            <a:chExt cx="11306745" cy="1871765"/>
          </a:xfrm>
        </p:grpSpPr>
        <p:sp>
          <p:nvSpPr>
            <p:cNvPr id="37" name="右箭头 10"/>
            <p:cNvSpPr/>
            <p:nvPr/>
          </p:nvSpPr>
          <p:spPr bwMode="auto">
            <a:xfrm>
              <a:off x="636580" y="4426131"/>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14400"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sym typeface="Lucida Grande" charset="0"/>
              </a:endParaRPr>
            </a:p>
          </p:txBody>
        </p:sp>
        <p:grpSp>
          <p:nvGrpSpPr>
            <p:cNvPr id="38" name="组合 37"/>
            <p:cNvGrpSpPr/>
            <p:nvPr/>
          </p:nvGrpSpPr>
          <p:grpSpPr>
            <a:xfrm>
              <a:off x="755900" y="3909144"/>
              <a:ext cx="1134390" cy="512412"/>
              <a:chOff x="6632" y="3822835"/>
              <a:chExt cx="1134390" cy="512412"/>
            </a:xfrm>
          </p:grpSpPr>
          <p:sp>
            <p:nvSpPr>
              <p:cNvPr id="39" name="等腰三角形 38"/>
              <p:cNvSpPr/>
              <p:nvPr/>
            </p:nvSpPr>
            <p:spPr>
              <a:xfrm rot="10800000">
                <a:off x="482246" y="4146046"/>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40" name="文本框 39"/>
              <p:cNvSpPr txBox="1"/>
              <p:nvPr/>
            </p:nvSpPr>
            <p:spPr>
              <a:xfrm>
                <a:off x="6632" y="3822835"/>
                <a:ext cx="1134390"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开课前</a:t>
                </a:r>
                <a:r>
                  <a:rPr lang="en-US" altLang="zh-CN" sz="1400" b="1" dirty="0">
                    <a:solidFill>
                      <a:srgbClr val="FFC000"/>
                    </a:solidFill>
                    <a:latin typeface="Huawei Sans" panose="020C0503030203020204" pitchFamily="34" charset="0"/>
                    <a:ea typeface="方正兰亭黑简体" panose="02000000000000000000" pitchFamily="2" charset="-122"/>
                  </a:rPr>
                  <a:t>7</a:t>
                </a:r>
                <a:r>
                  <a:rPr lang="zh-CN" altLang="en-US" sz="1400" b="1" dirty="0">
                    <a:solidFill>
                      <a:srgbClr val="FFC000"/>
                    </a:solidFill>
                    <a:latin typeface="Huawei Sans" panose="020C0503030203020204" pitchFamily="34" charset="0"/>
                    <a:ea typeface="方正兰亭黑简体" panose="02000000000000000000" pitchFamily="2" charset="-122"/>
                  </a:rPr>
                  <a:t>天</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41" name="文本框 40"/>
            <p:cNvSpPr txBox="1"/>
            <p:nvPr/>
          </p:nvSpPr>
          <p:spPr>
            <a:xfrm>
              <a:off x="635837" y="4528555"/>
              <a:ext cx="1817370" cy="1200329"/>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课前准备：</a:t>
              </a:r>
              <a:endParaRPr lang="en-US" altLang="zh-CN" sz="1200" b="1" dirty="0">
                <a:latin typeface="Huawei Sans" panose="020C0503030203020204" pitchFamily="34" charset="0"/>
                <a:ea typeface="方正兰亭黑简体" panose="02000000000000000000" pitchFamily="2" charset="-122"/>
              </a:endParaRPr>
            </a:p>
            <a:p>
              <a:r>
                <a:rPr lang="en-US" altLang="zh-CN" sz="1200" dirty="0">
                  <a:latin typeface="Huawei Sans" panose="020C0503030203020204" pitchFamily="34" charset="0"/>
                  <a:ea typeface="方正兰亭黑简体" panose="02000000000000000000" pitchFamily="2" charset="-122"/>
                </a:rPr>
                <a:t>openEuler</a:t>
              </a:r>
              <a:r>
                <a:rPr lang="zh-CN" altLang="en-US" sz="1200" dirty="0">
                  <a:latin typeface="Huawei Sans" panose="020C0503030203020204" pitchFamily="34" charset="0"/>
                  <a:ea typeface="方正兰亭黑简体" panose="02000000000000000000" pitchFamily="2" charset="-122"/>
                </a:rPr>
                <a:t>操作系统的了解和使用；</a:t>
              </a:r>
              <a:r>
                <a:rPr lang="en-US" altLang="zh-CN" sz="1200" dirty="0">
                  <a:latin typeface="Huawei Sans" panose="020C0503030203020204" pitchFamily="34" charset="0"/>
                  <a:ea typeface="方正兰亭黑简体" panose="02000000000000000000" pitchFamily="2" charset="-122"/>
                </a:rPr>
                <a:t>Shell</a:t>
              </a:r>
              <a:r>
                <a:rPr lang="zh-CN" altLang="en-US" sz="1200" dirty="0">
                  <a:latin typeface="Huawei Sans" panose="020C0503030203020204" pitchFamily="34" charset="0"/>
                  <a:ea typeface="方正兰亭黑简体" panose="02000000000000000000" pitchFamily="2" charset="-122"/>
                </a:rPr>
                <a:t>编程、</a:t>
              </a:r>
              <a:r>
                <a:rPr lang="en-US" altLang="zh-CN" sz="1200" dirty="0">
                  <a:latin typeface="Huawei Sans" panose="020C0503030203020204" pitchFamily="34" charset="0"/>
                  <a:ea typeface="方正兰亭黑简体" panose="02000000000000000000" pitchFamily="2" charset="-122"/>
                </a:rPr>
                <a:t>Python</a:t>
              </a:r>
              <a:r>
                <a:rPr lang="zh-CN" altLang="en-US" sz="1200" dirty="0">
                  <a:latin typeface="Huawei Sans" panose="020C0503030203020204" pitchFamily="34" charset="0"/>
                  <a:ea typeface="方正兰亭黑简体" panose="02000000000000000000" pitchFamily="2" charset="-122"/>
                </a:rPr>
                <a:t>编程、</a:t>
              </a:r>
              <a:r>
                <a:rPr lang="en-US" altLang="zh-CN" sz="1200" dirty="0">
                  <a:latin typeface="Huawei Sans" panose="020C0503030203020204" pitchFamily="34" charset="0"/>
                  <a:ea typeface="方正兰亭黑简体" panose="02000000000000000000" pitchFamily="2" charset="-122"/>
                </a:rPr>
                <a:t>Go</a:t>
              </a:r>
              <a:r>
                <a:rPr lang="zh-CN" altLang="en-US" sz="1200" dirty="0">
                  <a:latin typeface="Huawei Sans" panose="020C0503030203020204" pitchFamily="34" charset="0"/>
                  <a:ea typeface="方正兰亭黑简体" panose="02000000000000000000" pitchFamily="2" charset="-122"/>
                </a:rPr>
                <a:t>语言编程、</a:t>
              </a:r>
              <a:r>
                <a:rPr lang="en-US" altLang="zh-CN" sz="1200" dirty="0">
                  <a:latin typeface="Huawei Sans" panose="020C0503030203020204" pitchFamily="34" charset="0"/>
                  <a:ea typeface="方正兰亭黑简体" panose="02000000000000000000" pitchFamily="2" charset="-122"/>
                </a:rPr>
                <a:t>yaml</a:t>
              </a:r>
              <a:r>
                <a:rPr lang="zh-CN" altLang="en-US" sz="1200" dirty="0">
                  <a:latin typeface="Huawei Sans" panose="020C0503030203020204" pitchFamily="34" charset="0"/>
                  <a:ea typeface="方正兰亭黑简体" panose="02000000000000000000" pitchFamily="2" charset="-122"/>
                </a:rPr>
                <a:t>配置文件编写、智能调优基本知识。</a:t>
              </a:r>
              <a:endParaRPr lang="en-US" altLang="zh-CN" sz="1200" dirty="0">
                <a:latin typeface="Huawei Sans" panose="020C0503030203020204" pitchFamily="34" charset="0"/>
                <a:ea typeface="方正兰亭黑简体" panose="02000000000000000000" pitchFamily="2" charset="-122"/>
              </a:endParaRPr>
            </a:p>
          </p:txBody>
        </p:sp>
        <p:sp>
          <p:nvSpPr>
            <p:cNvPr id="43" name="TextBox 10"/>
            <p:cNvSpPr txBox="1"/>
            <p:nvPr/>
          </p:nvSpPr>
          <p:spPr>
            <a:xfrm>
              <a:off x="2661015" y="4079027"/>
              <a:ext cx="829073"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4" name="文本框 43"/>
            <p:cNvSpPr txBox="1"/>
            <p:nvPr/>
          </p:nvSpPr>
          <p:spPr>
            <a:xfrm>
              <a:off x="2480485" y="4606138"/>
              <a:ext cx="1391648" cy="646331"/>
            </a:xfrm>
            <a:prstGeom prst="rect">
              <a:avLst/>
            </a:prstGeom>
            <a:noFill/>
          </p:spPr>
          <p:txBody>
            <a:bodyPr wrap="square" rtlCol="0">
              <a:spAutoFit/>
            </a:bodyPr>
            <a:lstStyle/>
            <a:p>
              <a:r>
                <a:rPr lang="en-US" altLang="zh-CN" sz="1200" dirty="0">
                  <a:latin typeface="Huawei Sans" panose="020C0503030203020204" pitchFamily="34" charset="0"/>
                  <a:ea typeface="方正兰亭黑简体" panose="02000000000000000000" pitchFamily="2" charset="-122"/>
                </a:rPr>
                <a:t>openEuler</a:t>
              </a:r>
              <a:r>
                <a:rPr lang="zh-CN" altLang="en-US" sz="1200" dirty="0">
                  <a:latin typeface="Huawei Sans" panose="020C0503030203020204" pitchFamily="34" charset="0"/>
                  <a:ea typeface="方正兰亭黑简体" panose="02000000000000000000" pitchFamily="2" charset="-122"/>
                </a:rPr>
                <a:t>操作系统介绍、</a:t>
              </a:r>
              <a:r>
                <a:rPr lang="en-US" altLang="zh-CN" sz="1200" dirty="0">
                  <a:latin typeface="Huawei Sans" panose="020C0503030203020204" pitchFamily="34" charset="0"/>
                  <a:ea typeface="方正兰亭黑简体" panose="02000000000000000000" pitchFamily="2" charset="-122"/>
                </a:rPr>
                <a:t>A-Tune</a:t>
              </a:r>
              <a:r>
                <a:rPr lang="zh-CN" altLang="en-US" sz="1200" dirty="0">
                  <a:latin typeface="Huawei Sans" panose="020C0503030203020204" pitchFamily="34" charset="0"/>
                  <a:ea typeface="方正兰亭黑简体" panose="02000000000000000000" pitchFamily="2" charset="-122"/>
                </a:rPr>
                <a:t>介绍</a:t>
              </a:r>
              <a:endParaRPr lang="en-US" altLang="zh-CN" sz="1200" dirty="0">
                <a:latin typeface="Huawei Sans" panose="020C0503030203020204" pitchFamily="34" charset="0"/>
                <a:ea typeface="方正兰亭黑简体" panose="02000000000000000000" pitchFamily="2" charset="-122"/>
              </a:endParaRPr>
            </a:p>
          </p:txBody>
        </p:sp>
        <p:sp>
          <p:nvSpPr>
            <p:cNvPr id="45" name="椭圆 44"/>
            <p:cNvSpPr/>
            <p:nvPr/>
          </p:nvSpPr>
          <p:spPr>
            <a:xfrm>
              <a:off x="2995901" y="4400285"/>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46" name="TextBox 10"/>
            <p:cNvSpPr txBox="1"/>
            <p:nvPr/>
          </p:nvSpPr>
          <p:spPr>
            <a:xfrm>
              <a:off x="4466768" y="4082962"/>
              <a:ext cx="829073"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7" name="文本框 46"/>
            <p:cNvSpPr txBox="1"/>
            <p:nvPr/>
          </p:nvSpPr>
          <p:spPr>
            <a:xfrm>
              <a:off x="5886982" y="4574325"/>
              <a:ext cx="1766182"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4</a:t>
              </a:r>
              <a:r>
                <a:rPr lang="zh-CN" altLang="en-US" sz="1200" b="1" dirty="0">
                  <a:latin typeface="Huawei Sans" panose="020C0503030203020204" pitchFamily="34" charset="0"/>
                  <a:ea typeface="方正兰亭黑简体" panose="02000000000000000000" pitchFamily="2" charset="-122"/>
                </a:rPr>
                <a:t>：</a:t>
              </a:r>
              <a:r>
                <a:rPr lang="zh-CN" altLang="en-US" sz="1200" dirty="0">
                  <a:latin typeface="Huawei Sans" panose="020C0503030203020204" pitchFamily="34" charset="0"/>
                  <a:ea typeface="方正兰亭黑简体" panose="02000000000000000000" pitchFamily="2" charset="-122"/>
                </a:rPr>
                <a:t>手动调优</a:t>
              </a:r>
              <a:r>
                <a:rPr lang="en-US" altLang="zh-CN" sz="1200" dirty="0">
                  <a:latin typeface="Huawei Sans" panose="020C0503030203020204" pitchFamily="34" charset="0"/>
                  <a:ea typeface="方正兰亭黑简体" panose="02000000000000000000" pitchFamily="2" charset="-122"/>
                </a:rPr>
                <a:t>MySQL</a:t>
              </a:r>
              <a:r>
                <a:rPr lang="zh-CN" altLang="en-US" sz="1200" dirty="0">
                  <a:latin typeface="Huawei Sans" panose="020C0503030203020204" pitchFamily="34" charset="0"/>
                  <a:ea typeface="方正兰亭黑简体" panose="02000000000000000000" pitchFamily="2" charset="-122"/>
                </a:rPr>
                <a:t>数据库</a:t>
              </a:r>
              <a:endParaRPr lang="en-US" altLang="zh-CN" sz="1200" dirty="0">
                <a:latin typeface="Huawei Sans" panose="020C0503030203020204" pitchFamily="34" charset="0"/>
                <a:ea typeface="方正兰亭黑简体" panose="02000000000000000000" pitchFamily="2" charset="-122"/>
              </a:endParaRPr>
            </a:p>
          </p:txBody>
        </p:sp>
        <p:sp>
          <p:nvSpPr>
            <p:cNvPr id="48" name="椭圆 47"/>
            <p:cNvSpPr/>
            <p:nvPr/>
          </p:nvSpPr>
          <p:spPr>
            <a:xfrm>
              <a:off x="4806971" y="4401290"/>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49" name="TextBox 10"/>
            <p:cNvSpPr txBox="1"/>
            <p:nvPr/>
          </p:nvSpPr>
          <p:spPr>
            <a:xfrm>
              <a:off x="6122802" y="4082658"/>
              <a:ext cx="829073"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50" name="文本框 49"/>
            <p:cNvSpPr txBox="1"/>
            <p:nvPr/>
          </p:nvSpPr>
          <p:spPr>
            <a:xfrm>
              <a:off x="3914194" y="4580580"/>
              <a:ext cx="1960273" cy="1200329"/>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1</a:t>
              </a:r>
              <a:r>
                <a:rPr lang="zh-CN" altLang="en-US" sz="1200" b="1" dirty="0">
                  <a:latin typeface="Huawei Sans" panose="020C0503030203020204" pitchFamily="34" charset="0"/>
                  <a:ea typeface="方正兰亭黑简体" panose="02000000000000000000" pitchFamily="2" charset="-122"/>
                </a:rPr>
                <a:t>：</a:t>
              </a:r>
              <a:r>
                <a:rPr lang="en-US" altLang="zh-CN" sz="1200" dirty="0">
                  <a:latin typeface="Huawei Sans" panose="020C0503030203020204" pitchFamily="34" charset="0"/>
                  <a:ea typeface="方正兰亭黑简体" panose="02000000000000000000" pitchFamily="2" charset="-122"/>
                </a:rPr>
                <a:t>A-Tune</a:t>
              </a:r>
              <a:r>
                <a:rPr lang="zh-CN" altLang="en-US" sz="1200" dirty="0">
                  <a:latin typeface="Huawei Sans" panose="020C0503030203020204" pitchFamily="34" charset="0"/>
                  <a:ea typeface="方正兰亭黑简体" panose="02000000000000000000" pitchFamily="2" charset="-122"/>
                </a:rPr>
                <a:t>的安装及基本操作</a:t>
              </a:r>
              <a:endParaRPr lang="en-US" altLang="zh-CN" sz="1200" dirty="0">
                <a:latin typeface="Huawei Sans" panose="020C0503030203020204" pitchFamily="34" charset="0"/>
                <a:ea typeface="方正兰亭黑简体" panose="02000000000000000000" pitchFamily="2" charset="-122"/>
              </a:endParaRPr>
            </a:p>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2</a:t>
              </a:r>
              <a:r>
                <a:rPr lang="zh-CN" altLang="en-US" sz="1200" b="1" dirty="0">
                  <a:latin typeface="Huawei Sans" panose="020C0503030203020204" pitchFamily="34" charset="0"/>
                  <a:ea typeface="方正兰亭黑简体" panose="02000000000000000000" pitchFamily="2" charset="-122"/>
                </a:rPr>
                <a:t>：</a:t>
              </a:r>
              <a:r>
                <a:rPr lang="en-US" altLang="zh-CN" sz="1200" dirty="0">
                  <a:latin typeface="Huawei Sans" panose="020C0503030203020204" pitchFamily="34" charset="0"/>
                  <a:ea typeface="方正兰亭黑简体" panose="02000000000000000000" pitchFamily="2" charset="-122"/>
                </a:rPr>
                <a:t>MySQL</a:t>
              </a:r>
              <a:r>
                <a:rPr lang="zh-CN" altLang="en-US" sz="1200" dirty="0">
                  <a:latin typeface="Huawei Sans" panose="020C0503030203020204" pitchFamily="34" charset="0"/>
                  <a:ea typeface="方正兰亭黑简体" panose="02000000000000000000" pitchFamily="2" charset="-122"/>
                </a:rPr>
                <a:t>数据库安装及修改配置</a:t>
              </a:r>
              <a:endParaRPr lang="zh-CN" altLang="en-US" sz="1200" dirty="0">
                <a:latin typeface="Huawei Sans" panose="020C0503030203020204" pitchFamily="34" charset="0"/>
                <a:ea typeface="方正兰亭黑简体" panose="02000000000000000000" pitchFamily="2" charset="-122"/>
              </a:endParaRPr>
            </a:p>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3</a:t>
              </a:r>
              <a:r>
                <a:rPr lang="zh-CN" altLang="en-US" sz="1200" b="1" dirty="0">
                  <a:latin typeface="Huawei Sans" panose="020C0503030203020204" pitchFamily="34" charset="0"/>
                  <a:ea typeface="方正兰亭黑简体" panose="02000000000000000000" pitchFamily="2" charset="-122"/>
                </a:rPr>
                <a:t>：</a:t>
              </a:r>
              <a:r>
                <a:rPr lang="en-US" altLang="zh-CN" sz="1200" dirty="0">
                  <a:latin typeface="Huawei Sans" panose="020C0503030203020204" pitchFamily="34" charset="0"/>
                  <a:ea typeface="方正兰亭黑简体" panose="02000000000000000000" pitchFamily="2" charset="-122"/>
                </a:rPr>
                <a:t>sysbench</a:t>
              </a:r>
              <a:r>
                <a:rPr lang="zh-CN" altLang="en-US" sz="1200" dirty="0">
                  <a:latin typeface="Huawei Sans" panose="020C0503030203020204" pitchFamily="34" charset="0"/>
                  <a:ea typeface="方正兰亭黑简体" panose="02000000000000000000" pitchFamily="2" charset="-122"/>
                </a:rPr>
                <a:t>压测工具安装及使用方法</a:t>
              </a:r>
              <a:endParaRPr lang="zh-CN" altLang="en-US" sz="1200" dirty="0">
                <a:latin typeface="Huawei Sans" panose="020C0503030203020204" pitchFamily="34" charset="0"/>
                <a:ea typeface="方正兰亭黑简体" panose="02000000000000000000" pitchFamily="2" charset="-122"/>
              </a:endParaRPr>
            </a:p>
          </p:txBody>
        </p:sp>
        <p:sp>
          <p:nvSpPr>
            <p:cNvPr id="51" name="椭圆 50"/>
            <p:cNvSpPr/>
            <p:nvPr/>
          </p:nvSpPr>
          <p:spPr>
            <a:xfrm>
              <a:off x="6465210" y="4399169"/>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grpSp>
          <p:nvGrpSpPr>
            <p:cNvPr id="52" name="组合 51"/>
            <p:cNvGrpSpPr/>
            <p:nvPr/>
          </p:nvGrpSpPr>
          <p:grpSpPr>
            <a:xfrm>
              <a:off x="10857926" y="3956463"/>
              <a:ext cx="1000914" cy="482208"/>
              <a:chOff x="-1965775" y="3870852"/>
              <a:chExt cx="1000914" cy="482208"/>
            </a:xfrm>
          </p:grpSpPr>
          <p:sp>
            <p:nvSpPr>
              <p:cNvPr id="53" name="等腰三角形 52"/>
              <p:cNvSpPr/>
              <p:nvPr/>
            </p:nvSpPr>
            <p:spPr>
              <a:xfrm rot="10800000">
                <a:off x="-1548521" y="4163859"/>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54" name="文本框 53"/>
              <p:cNvSpPr txBox="1"/>
              <p:nvPr/>
            </p:nvSpPr>
            <p:spPr>
              <a:xfrm>
                <a:off x="-1965775" y="3870852"/>
                <a:ext cx="1000914"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结班</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59" name="椭圆 58"/>
            <p:cNvSpPr/>
            <p:nvPr/>
          </p:nvSpPr>
          <p:spPr>
            <a:xfrm>
              <a:off x="10100524" y="4390709"/>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63" name="文本框 62"/>
            <p:cNvSpPr txBox="1"/>
            <p:nvPr/>
          </p:nvSpPr>
          <p:spPr>
            <a:xfrm>
              <a:off x="7494002" y="4559292"/>
              <a:ext cx="1689949" cy="646331"/>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5</a:t>
              </a:r>
              <a:r>
                <a:rPr lang="zh-CN" altLang="en-US" sz="1200" b="1" dirty="0">
                  <a:latin typeface="Huawei Sans" panose="020C0503030203020204" pitchFamily="34" charset="0"/>
                  <a:ea typeface="方正兰亭黑简体" panose="02000000000000000000" pitchFamily="2" charset="-122"/>
                </a:rPr>
                <a:t>：</a:t>
              </a:r>
              <a:r>
                <a:rPr lang="zh-CN" altLang="en-US" sz="1200" dirty="0">
                  <a:latin typeface="Huawei Sans" panose="020C0503030203020204" pitchFamily="34" charset="0"/>
                  <a:ea typeface="方正兰亭黑简体" panose="02000000000000000000" pitchFamily="2" charset="-122"/>
                </a:rPr>
                <a:t>使用</a:t>
              </a:r>
              <a:r>
                <a:rPr lang="en-US" altLang="zh-CN" sz="1200" dirty="0">
                  <a:latin typeface="Huawei Sans" panose="020C0503030203020204" pitchFamily="34" charset="0"/>
                  <a:ea typeface="方正兰亭黑简体" panose="02000000000000000000" pitchFamily="2" charset="-122"/>
                </a:rPr>
                <a:t>A-Tune</a:t>
              </a:r>
              <a:r>
                <a:rPr lang="zh-CN" altLang="en-US" sz="1200" dirty="0">
                  <a:latin typeface="Huawei Sans" panose="020C0503030203020204" pitchFamily="34" charset="0"/>
                  <a:ea typeface="方正兰亭黑简体" panose="02000000000000000000" pitchFamily="2" charset="-122"/>
                </a:rPr>
                <a:t>智能调优工具调优</a:t>
              </a:r>
              <a:r>
                <a:rPr lang="en-US" altLang="zh-CN" sz="1200" dirty="0">
                  <a:latin typeface="Huawei Sans" panose="020C0503030203020204" pitchFamily="34" charset="0"/>
                  <a:ea typeface="方正兰亭黑简体" panose="02000000000000000000" pitchFamily="2" charset="-122"/>
                </a:rPr>
                <a:t>MySQL</a:t>
              </a:r>
              <a:endParaRPr lang="zh-CN" altLang="en-US" sz="1200" dirty="0">
                <a:latin typeface="Huawei Sans" panose="020C0503030203020204" pitchFamily="34" charset="0"/>
                <a:ea typeface="方正兰亭黑简体" panose="02000000000000000000" pitchFamily="2" charset="-122"/>
              </a:endParaRPr>
            </a:p>
          </p:txBody>
        </p:sp>
        <p:sp>
          <p:nvSpPr>
            <p:cNvPr id="64" name="TextBox 10"/>
            <p:cNvSpPr txBox="1"/>
            <p:nvPr/>
          </p:nvSpPr>
          <p:spPr>
            <a:xfrm>
              <a:off x="7837379" y="4077685"/>
              <a:ext cx="829073"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65" name="椭圆 64"/>
            <p:cNvSpPr/>
            <p:nvPr/>
          </p:nvSpPr>
          <p:spPr>
            <a:xfrm>
              <a:off x="8175501" y="4393790"/>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71" name="文本框 70"/>
            <p:cNvSpPr txBox="1"/>
            <p:nvPr/>
          </p:nvSpPr>
          <p:spPr>
            <a:xfrm>
              <a:off x="9230165" y="4606130"/>
              <a:ext cx="1856619" cy="461665"/>
            </a:xfrm>
            <a:prstGeom prst="rect">
              <a:avLst/>
            </a:prstGeom>
            <a:noFill/>
          </p:spPr>
          <p:txBody>
            <a:bodyPr wrap="square" rtlCol="0">
              <a:spAutoFit/>
            </a:bodyPr>
            <a:lstStyle/>
            <a:p>
              <a:pPr marL="171450" indent="-171450">
                <a:buFont typeface="Arial" panose="020B0604020202020204" pitchFamily="34" charset="0"/>
                <a:buChar char="•"/>
              </a:pPr>
              <a:r>
                <a:rPr lang="zh-CN" altLang="en-US" sz="1200" dirty="0">
                  <a:latin typeface="Huawei Sans" panose="020C0503030203020204" pitchFamily="34" charset="0"/>
                  <a:ea typeface="方正兰亭黑简体" panose="02000000000000000000" pitchFamily="2" charset="-122"/>
                </a:rPr>
                <a:t>课堂总结以及提交作业</a:t>
              </a:r>
              <a:endParaRPr lang="zh-CN" altLang="en-US" sz="1200" dirty="0">
                <a:latin typeface="Huawei Sans" panose="020C0503030203020204" pitchFamily="34" charset="0"/>
                <a:ea typeface="方正兰亭黑简体" panose="02000000000000000000" pitchFamily="2" charset="-122"/>
              </a:endParaRPr>
            </a:p>
          </p:txBody>
        </p:sp>
      </p:grpSp>
      <p:graphicFrame>
        <p:nvGraphicFramePr>
          <p:cNvPr id="31" name="图示 30"/>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8" name="TextBox 10"/>
          <p:cNvSpPr txBox="1"/>
          <p:nvPr/>
        </p:nvSpPr>
        <p:spPr>
          <a:xfrm>
            <a:off x="9707068" y="3984289"/>
            <a:ext cx="902811" cy="307777"/>
          </a:xfrm>
          <a:prstGeom prst="rect">
            <a:avLst/>
          </a:prstGeom>
          <a:noFill/>
        </p:spPr>
        <p:txBody>
          <a:bodyPr wrap="non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作业提交</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实践课：理论精讲</a:t>
            </a:r>
            <a:r>
              <a:rPr lang="en-US" altLang="zh-CN" dirty="0"/>
              <a:t>+</a:t>
            </a:r>
            <a:r>
              <a:rPr lang="zh-CN" altLang="en-US" dirty="0"/>
              <a:t>实践课</a:t>
            </a:r>
            <a:endParaRPr lang="zh-CN" altLang="en-US" dirty="0"/>
          </a:p>
        </p:txBody>
      </p:sp>
      <p:graphicFrame>
        <p:nvGraphicFramePr>
          <p:cNvPr id="9" name="表格 8"/>
          <p:cNvGraphicFramePr>
            <a:graphicFrameLocks noGrp="1"/>
          </p:cNvGraphicFramePr>
          <p:nvPr/>
        </p:nvGraphicFramePr>
        <p:xfrm>
          <a:off x="732125" y="1163313"/>
          <a:ext cx="10752062" cy="1450840"/>
        </p:xfrm>
        <a:graphic>
          <a:graphicData uri="http://schemas.openxmlformats.org/drawingml/2006/table">
            <a:tbl>
              <a:tblPr firstRow="1" bandRow="1"/>
              <a:tblGrid>
                <a:gridCol w="8628062"/>
                <a:gridCol w="2124000"/>
              </a:tblGrid>
              <a:tr h="370840">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latin typeface="Huawei Sans" panose="020C0503030203020204" pitchFamily="34" charset="0"/>
                          <a:ea typeface="方正兰亭黑简体" panose="02000000000000000000" pitchFamily="2" charset="-122"/>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36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rPr>
                        <a:t>openEuler</a:t>
                      </a:r>
                      <a:r>
                        <a:rPr lang="zh-TW" altLang="en-US" sz="1400" baseline="0" dirty="0">
                          <a:latin typeface="Huawei Sans" panose="020C0503030203020204" pitchFamily="34" charset="0"/>
                          <a:ea typeface="方正兰亭黑简体" panose="02000000000000000000" pitchFamily="2" charset="-122"/>
                        </a:rPr>
                        <a:t>操作系统的了解和使用；</a:t>
                      </a:r>
                      <a:r>
                        <a:rPr lang="en-US" altLang="zh-CN" sz="1400" baseline="0" dirty="0">
                          <a:latin typeface="Huawei Sans" panose="020C0503030203020204" pitchFamily="34" charset="0"/>
                          <a:ea typeface="方正兰亭黑简体" panose="02000000000000000000" pitchFamily="2" charset="-122"/>
                        </a:rPr>
                        <a:t>Shell</a:t>
                      </a:r>
                      <a:r>
                        <a:rPr lang="zh-TW" altLang="en-US" sz="1400" baseline="0" dirty="0">
                          <a:latin typeface="Huawei Sans" panose="020C0503030203020204" pitchFamily="34" charset="0"/>
                          <a:ea typeface="方正兰亭黑简体" panose="02000000000000000000" pitchFamily="2" charset="-122"/>
                        </a:rPr>
                        <a:t>编程</a:t>
                      </a:r>
                      <a:r>
                        <a:rPr lang="zh-CN" altLang="en-US" sz="1400" baseline="0" dirty="0">
                          <a:latin typeface="Huawei Sans" panose="020C0503030203020204" pitchFamily="34" charset="0"/>
                          <a:ea typeface="方正兰亭黑简体" panose="02000000000000000000" pitchFamily="2" charset="-122"/>
                        </a:rPr>
                        <a:t>。</a:t>
                      </a:r>
                      <a:endParaRPr lang="zh-CN" altLang="en-US" sz="140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rPr>
                        <a:t>3</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6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Python</a:t>
                      </a:r>
                      <a:r>
                        <a:rPr lang="zh-CN" altLang="en-US" sz="1400" baseline="0" dirty="0">
                          <a:latin typeface="Huawei Sans" panose="020C0503030203020204" pitchFamily="34" charset="0"/>
                          <a:ea typeface="方正兰亭黑简体" panose="02000000000000000000" pitchFamily="2" charset="-122"/>
                        </a:rPr>
                        <a:t>编程、</a:t>
                      </a:r>
                      <a:r>
                        <a:rPr lang="en-US" altLang="zh-CN" sz="1400" baseline="0" dirty="0">
                          <a:latin typeface="Huawei Sans" panose="020C0503030203020204" pitchFamily="34" charset="0"/>
                          <a:ea typeface="方正兰亭黑简体" panose="02000000000000000000" pitchFamily="2" charset="-122"/>
                        </a:rPr>
                        <a:t>Go</a:t>
                      </a:r>
                      <a:r>
                        <a:rPr lang="zh-CN" altLang="en-US" sz="1400" baseline="0" dirty="0">
                          <a:latin typeface="Huawei Sans" panose="020C0503030203020204" pitchFamily="34" charset="0"/>
                          <a:ea typeface="方正兰亭黑简体" panose="02000000000000000000" pitchFamily="2" charset="-122"/>
                        </a:rPr>
                        <a:t>语言编程、</a:t>
                      </a:r>
                      <a:r>
                        <a:rPr lang="en-US" altLang="zh-CN" sz="1400" baseline="0" dirty="0">
                          <a:latin typeface="Huawei Sans" panose="020C0503030203020204" pitchFamily="34" charset="0"/>
                          <a:ea typeface="方正兰亭黑简体" panose="02000000000000000000" pitchFamily="2" charset="-122"/>
                        </a:rPr>
                        <a:t>yaml</a:t>
                      </a:r>
                      <a:r>
                        <a:rPr lang="zh-CN" altLang="en-US" sz="1400" baseline="0" dirty="0">
                          <a:latin typeface="Huawei Sans" panose="020C0503030203020204" pitchFamily="34" charset="0"/>
                          <a:ea typeface="方正兰亭黑简体" panose="02000000000000000000" pitchFamily="2" charset="-122"/>
                        </a:rPr>
                        <a:t>配置文件的编写及使用。</a:t>
                      </a:r>
                      <a:endParaRPr lang="zh-CN" altLang="en-US" sz="140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2</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6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400" baseline="0" dirty="0">
                          <a:latin typeface="Huawei Sans" panose="020C0503030203020204" pitchFamily="34" charset="0"/>
                          <a:ea typeface="方正兰亭黑简体" panose="02000000000000000000" pitchFamily="2" charset="-122"/>
                        </a:rPr>
                        <a:t>智能调优基本知识。</a:t>
                      </a:r>
                      <a:endParaRPr lang="zh-CN" altLang="en-US" sz="140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2</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10" name="表格 9"/>
          <p:cNvGraphicFramePr>
            <a:graphicFrameLocks noGrp="1"/>
          </p:cNvGraphicFramePr>
          <p:nvPr>
            <p:custDataLst>
              <p:tags r:id="rId1"/>
            </p:custDataLst>
          </p:nvPr>
        </p:nvGraphicFramePr>
        <p:xfrm>
          <a:off x="732127" y="3055196"/>
          <a:ext cx="10760527" cy="3503560"/>
        </p:xfrm>
        <a:graphic>
          <a:graphicData uri="http://schemas.openxmlformats.org/drawingml/2006/table">
            <a:tbl>
              <a:tblPr firstRow="1" bandRow="1"/>
              <a:tblGrid>
                <a:gridCol w="2542946"/>
                <a:gridCol w="2662334"/>
                <a:gridCol w="3431247"/>
                <a:gridCol w="2124000"/>
              </a:tblGrid>
              <a:tr h="370840">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集中实践课</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主要知识点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实验要点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468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rPr>
                        <a:t>A-Tune</a:t>
                      </a:r>
                      <a:r>
                        <a:rPr lang="zh-CN" altLang="en-US" sz="1200" b="0" baseline="0" dirty="0">
                          <a:latin typeface="Huawei Sans" panose="020C0503030203020204" pitchFamily="34" charset="0"/>
                          <a:ea typeface="方正兰亭黑简体" panose="02000000000000000000" pitchFamily="2" charset="-122"/>
                        </a:rPr>
                        <a:t>创新实践课理论介绍</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rPr>
                        <a:t>openEuler</a:t>
                      </a:r>
                      <a:r>
                        <a:rPr lang="zh-TW" altLang="en-US" sz="1200" b="0" baseline="0" dirty="0">
                          <a:latin typeface="Huawei Sans" panose="020C0503030203020204" pitchFamily="34" charset="0"/>
                          <a:ea typeface="方正兰亭黑简体" panose="02000000000000000000" pitchFamily="2" charset="-122"/>
                        </a:rPr>
                        <a:t>与性能优化简介</a:t>
                      </a:r>
                      <a:r>
                        <a:rPr lang="zh-CN" altLang="en-US" sz="1200" b="0" baseline="0" dirty="0">
                          <a:latin typeface="Huawei Sans" panose="020C0503030203020204" pitchFamily="34" charset="0"/>
                          <a:ea typeface="方正兰亭黑简体" panose="02000000000000000000" pitchFamily="2" charset="-122"/>
                        </a:rPr>
                        <a:t>、</a:t>
                      </a:r>
                      <a:r>
                        <a:rPr lang="en-US" altLang="zh-CN" sz="1200" b="0" baseline="0" dirty="0">
                          <a:latin typeface="Huawei Sans" panose="020C0503030203020204" pitchFamily="34" charset="0"/>
                          <a:ea typeface="方正兰亭黑简体" panose="02000000000000000000" pitchFamily="2" charset="-122"/>
                        </a:rPr>
                        <a:t>A-Tune</a:t>
                      </a:r>
                      <a:r>
                        <a:rPr lang="zh-CN" altLang="en-US" sz="1200" b="0" baseline="0" dirty="0">
                          <a:latin typeface="Huawei Sans" panose="020C0503030203020204" pitchFamily="34" charset="0"/>
                          <a:ea typeface="方正兰亭黑简体" panose="02000000000000000000" pitchFamily="2" charset="-122"/>
                        </a:rPr>
                        <a:t>介绍</a:t>
                      </a:r>
                      <a:endParaRPr lang="en-US" altLang="zh-CN"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200" b="0" baseline="0" dirty="0">
                          <a:latin typeface="Huawei Sans" panose="020C0503030203020204" pitchFamily="34" charset="0"/>
                          <a:ea typeface="方正兰亭黑简体" panose="02000000000000000000" pitchFamily="2" charset="-122"/>
                        </a:rPr>
                        <a:t>理论精讲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关卡一：</a:t>
                      </a:r>
                      <a:r>
                        <a:rPr lang="en-US" altLang="zh-CN" sz="1200" b="0" baseline="0" dirty="0">
                          <a:latin typeface="Huawei Sans" panose="020C0503030203020204" pitchFamily="34" charset="0"/>
                          <a:ea typeface="方正兰亭黑简体" panose="02000000000000000000" pitchFamily="2" charset="-122"/>
                        </a:rPr>
                        <a:t>A-Tune</a:t>
                      </a:r>
                      <a:r>
                        <a:rPr lang="zh-CN" altLang="en-US" sz="1200" b="0" baseline="0" dirty="0">
                          <a:latin typeface="Huawei Sans" panose="020C0503030203020204" pitchFamily="34" charset="0"/>
                          <a:ea typeface="方正兰亭黑简体" panose="02000000000000000000" pitchFamily="2" charset="-122"/>
                        </a:rPr>
                        <a:t>的安装及基本操作</a:t>
                      </a:r>
                      <a:endParaRPr lang="zh-CN" altLang="en-US" sz="1200" b="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关卡二：</a:t>
                      </a:r>
                      <a:r>
                        <a:rPr lang="en-US" altLang="zh-CN" sz="1200" b="0" baseline="0" dirty="0">
                          <a:latin typeface="Huawei Sans" panose="020C0503030203020204" pitchFamily="34" charset="0"/>
                          <a:ea typeface="方正兰亭黑简体" panose="02000000000000000000" pitchFamily="2" charset="-122"/>
                        </a:rPr>
                        <a:t>MySQL</a:t>
                      </a:r>
                      <a:r>
                        <a:rPr lang="zh-CN" altLang="en-US" sz="1200" b="0" baseline="0" dirty="0">
                          <a:latin typeface="Huawei Sans" panose="020C0503030203020204" pitchFamily="34" charset="0"/>
                          <a:ea typeface="方正兰亭黑简体" panose="02000000000000000000" pitchFamily="2" charset="-122"/>
                        </a:rPr>
                        <a:t>数据库安装及修改配置</a:t>
                      </a:r>
                      <a:endParaRPr lang="zh-CN" altLang="en-US" sz="1200" b="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关卡三： </a:t>
                      </a:r>
                      <a:r>
                        <a:rPr lang="en-US" altLang="zh-CN" sz="1200" b="0" baseline="0" dirty="0">
                          <a:latin typeface="Huawei Sans" panose="020C0503030203020204" pitchFamily="34" charset="0"/>
                          <a:ea typeface="方正兰亭黑简体" panose="02000000000000000000" pitchFamily="2" charset="-122"/>
                        </a:rPr>
                        <a:t>sysbench</a:t>
                      </a:r>
                      <a:r>
                        <a:rPr lang="zh-CN" altLang="en-US" sz="1200" b="0" baseline="0" dirty="0">
                          <a:latin typeface="Huawei Sans" panose="020C0503030203020204" pitchFamily="34" charset="0"/>
                          <a:ea typeface="方正兰亭黑简体" panose="02000000000000000000" pitchFamily="2" charset="-122"/>
                        </a:rPr>
                        <a:t>压测工具安装及使用方法</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rPr>
                        <a:t>A-Tune</a:t>
                      </a:r>
                      <a:r>
                        <a:rPr lang="zh-CN" altLang="en-US" sz="1200" baseline="0" dirty="0">
                          <a:latin typeface="Huawei Sans" panose="020C0503030203020204" pitchFamily="34" charset="0"/>
                          <a:ea typeface="方正兰亭黑简体" panose="02000000000000000000" pitchFamily="2" charset="-122"/>
                        </a:rPr>
                        <a:t>的安装方法、</a:t>
                      </a:r>
                      <a:r>
                        <a:rPr lang="en-US" altLang="zh-CN" sz="1200" baseline="0" dirty="0">
                          <a:latin typeface="Huawei Sans" panose="020C0503030203020204" pitchFamily="34" charset="0"/>
                          <a:ea typeface="方正兰亭黑简体" panose="02000000000000000000" pitchFamily="2" charset="-122"/>
                        </a:rPr>
                        <a:t>MySQL</a:t>
                      </a:r>
                      <a:r>
                        <a:rPr lang="zh-CN" altLang="en-US" sz="1200" baseline="0" dirty="0">
                          <a:latin typeface="Huawei Sans" panose="020C0503030203020204" pitchFamily="34" charset="0"/>
                          <a:ea typeface="方正兰亭黑简体" panose="02000000000000000000" pitchFamily="2" charset="-122"/>
                        </a:rPr>
                        <a:t>数据库的安装以及配置方法、</a:t>
                      </a:r>
                      <a:r>
                        <a:rPr lang="en-US" altLang="zh-CN" sz="1200" baseline="0" dirty="0">
                          <a:latin typeface="Huawei Sans" panose="020C0503030203020204" pitchFamily="34" charset="0"/>
                          <a:ea typeface="方正兰亭黑简体" panose="02000000000000000000" pitchFamily="2" charset="-122"/>
                        </a:rPr>
                        <a:t>sysbench</a:t>
                      </a:r>
                      <a:r>
                        <a:rPr lang="zh-CN" altLang="en-US" sz="1200" baseline="0" dirty="0">
                          <a:latin typeface="Huawei Sans" panose="020C0503030203020204" pitchFamily="34" charset="0"/>
                          <a:ea typeface="方正兰亭黑简体" panose="02000000000000000000" pitchFamily="2" charset="-122"/>
                        </a:rPr>
                        <a:t>压测工具的安装及使用方法。</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en-US" altLang="zh-CN" sz="1200" baseline="0" dirty="0">
                          <a:latin typeface="Huawei Sans" panose="020C0503030203020204" pitchFamily="34" charset="0"/>
                          <a:ea typeface="方正兰亭黑简体" panose="02000000000000000000" pitchFamily="2" charset="-122"/>
                        </a:rPr>
                        <a:t>A-Tune</a:t>
                      </a:r>
                      <a:r>
                        <a:rPr lang="zh-CN" altLang="en-US" sz="1200" baseline="0" dirty="0">
                          <a:latin typeface="Huawei Sans" panose="020C0503030203020204" pitchFamily="34" charset="0"/>
                          <a:ea typeface="方正兰亭黑简体" panose="02000000000000000000" pitchFamily="2" charset="-122"/>
                        </a:rPr>
                        <a:t>的安装及其基本操作</a:t>
                      </a:r>
                      <a:endParaRPr lang="en-US" altLang="zh-CN" sz="1200" baseline="0" dirty="0">
                        <a:latin typeface="Huawei Sans" panose="020C0503030203020204" pitchFamily="34" charset="0"/>
                        <a:ea typeface="方正兰亭黑简体" panose="02000000000000000000" pitchFamily="2" charset="-122"/>
                      </a:endParaRPr>
                    </a:p>
                    <a:p>
                      <a:pPr marL="297815" indent="-285750">
                        <a:buFont typeface="Arial" panose="020B0604020202020204" pitchFamily="34" charset="0"/>
                        <a:buChar cha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安装</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MySQL</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、启停</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MySQL</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服务并修改登录密码、了解</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MySQL</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配置信息</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97815" indent="-285750">
                        <a:buFont typeface="Arial" panose="020B0604020202020204" pitchFamily="34" charset="0"/>
                        <a:buChar cha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装</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sysbench</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性能测试工具、编写</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sysbench</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配置文件、使用</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sysbench</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对数据库进行初始化、性能测试以及环境清理</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648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关卡四：手动调优</a:t>
                      </a:r>
                      <a:r>
                        <a:rPr lang="en-US" altLang="zh-CN" sz="1200" b="0" baseline="0" dirty="0">
                          <a:latin typeface="Huawei Sans" panose="020C0503030203020204" pitchFamily="34" charset="0"/>
                          <a:ea typeface="方正兰亭黑简体" panose="02000000000000000000" pitchFamily="2" charset="-122"/>
                        </a:rPr>
                        <a:t>MySQL</a:t>
                      </a:r>
                      <a:r>
                        <a:rPr lang="zh-CN" altLang="en-US" sz="1200" b="0" baseline="0" dirty="0">
                          <a:latin typeface="Huawei Sans" panose="020C0503030203020204" pitchFamily="34" charset="0"/>
                          <a:ea typeface="方正兰亭黑简体" panose="02000000000000000000" pitchFamily="2" charset="-122"/>
                        </a:rPr>
                        <a:t>数据库</a:t>
                      </a:r>
                      <a:endParaRPr lang="zh-CN" altLang="en-US"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rPr>
                        <a:t>MySQL</a:t>
                      </a:r>
                      <a:r>
                        <a:rPr lang="zh-CN" altLang="en-US" sz="1200" b="0" baseline="0" dirty="0">
                          <a:latin typeface="Huawei Sans" panose="020C0503030203020204" pitchFamily="34" charset="0"/>
                          <a:ea typeface="方正兰亭黑简体" panose="02000000000000000000" pitchFamily="2" charset="-122"/>
                        </a:rPr>
                        <a:t>数据库的调优原理及方法</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确定调优场景</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测试基线性能</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手动调优</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468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关卡五：使用</a:t>
                      </a:r>
                      <a:r>
                        <a:rPr lang="en-US" altLang="zh-CN" sz="1200" b="0" baseline="0" dirty="0">
                          <a:latin typeface="Huawei Sans" panose="020C0503030203020204" pitchFamily="34" charset="0"/>
                          <a:ea typeface="方正兰亭黑简体" panose="02000000000000000000" pitchFamily="2" charset="-122"/>
                        </a:rPr>
                        <a:t>A-Tune</a:t>
                      </a:r>
                      <a:r>
                        <a:rPr lang="zh-CN" altLang="en-US" sz="1200" b="0" baseline="0" dirty="0">
                          <a:latin typeface="Huawei Sans" panose="020C0503030203020204" pitchFamily="34" charset="0"/>
                          <a:ea typeface="方正兰亭黑简体" panose="02000000000000000000" pitchFamily="2" charset="-122"/>
                        </a:rPr>
                        <a:t>智能调优工具调优</a:t>
                      </a:r>
                      <a:r>
                        <a:rPr lang="en-US" altLang="zh-CN" sz="1200" b="0" baseline="0" dirty="0">
                          <a:latin typeface="Huawei Sans" panose="020C0503030203020204" pitchFamily="34" charset="0"/>
                          <a:ea typeface="方正兰亭黑简体" panose="02000000000000000000" pitchFamily="2" charset="-122"/>
                        </a:rPr>
                        <a:t>MySQL</a:t>
                      </a:r>
                      <a:endParaRPr lang="zh-CN" altLang="en-US"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rPr>
                        <a:t>A-Tune</a:t>
                      </a:r>
                      <a:r>
                        <a:rPr lang="zh-CN" altLang="en-US" sz="1200" b="0" baseline="0" dirty="0">
                          <a:latin typeface="Huawei Sans" panose="020C0503030203020204" pitchFamily="34" charset="0"/>
                          <a:ea typeface="方正兰亭黑简体" panose="02000000000000000000" pitchFamily="2" charset="-122"/>
                        </a:rPr>
                        <a:t>智能调优工具的使用方法及调优过程</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编写调优需要的文件</a:t>
                      </a:r>
                      <a:endParaRPr lang="zh-CN" altLang="en-US" sz="1200" baseline="0" dirty="0">
                        <a:latin typeface="Huawei Sans" panose="020C0503030203020204" pitchFamily="34" charset="0"/>
                        <a:ea typeface="方正兰亭黑简体" panose="02000000000000000000" pitchFamily="2" charset="-122"/>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运行</a:t>
                      </a:r>
                      <a:r>
                        <a:rPr lang="en-US" altLang="zh-CN" sz="1200" baseline="0" dirty="0">
                          <a:latin typeface="Huawei Sans" panose="020C0503030203020204" pitchFamily="34" charset="0"/>
                          <a:ea typeface="方正兰亭黑简体" panose="02000000000000000000" pitchFamily="2" charset="-122"/>
                        </a:rPr>
                        <a:t>A-Tune</a:t>
                      </a:r>
                      <a:r>
                        <a:rPr lang="zh-CN" altLang="en-US" sz="1200" baseline="0" dirty="0">
                          <a:latin typeface="Huawei Sans" panose="020C0503030203020204" pitchFamily="34" charset="0"/>
                          <a:ea typeface="方正兰亭黑简体" panose="02000000000000000000" pitchFamily="2" charset="-122"/>
                        </a:rPr>
                        <a:t>调优</a:t>
                      </a:r>
                      <a:endParaRPr lang="zh-CN" altLang="en-US"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6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课程总结及作业提交</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sym typeface="+mn-ea"/>
                        </a:rPr>
                        <a:t>实践</a:t>
                      </a:r>
                      <a:r>
                        <a:rPr lang="zh-CN" sz="1200" baseline="0" dirty="0">
                          <a:latin typeface="Huawei Sans" panose="020C0503030203020204" pitchFamily="34" charset="0"/>
                          <a:ea typeface="方正兰亭黑简体" panose="02000000000000000000" pitchFamily="2" charset="-122"/>
                          <a:sym typeface="+mn-ea"/>
                        </a:rPr>
                        <a:t>（课堂或课后完成）</a:t>
                      </a:r>
                      <a:endParaRPr lang="zh-CN"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8" name="图示 7"/>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err="1"/>
              <a:t>iSula</a:t>
            </a:r>
            <a:r>
              <a:rPr lang="zh-CN" altLang="en-US" dirty="0"/>
              <a:t>容器技术</a:t>
            </a:r>
            <a:endParaRPr lang="zh-CN" altLang="en-US" dirty="0">
              <a:latin typeface="Huawei Sans" panose="020C0503030203020204" pitchFamily="34" charset="0"/>
              <a:ea typeface="方正兰亭黑简体" panose="02000000000000000000" pitchFamily="2" charset="-122"/>
            </a:endParaRPr>
          </a:p>
        </p:txBody>
      </p:sp>
      <p:sp>
        <p:nvSpPr>
          <p:cNvPr id="70" name="文本框 69"/>
          <p:cNvSpPr txBox="1"/>
          <p:nvPr/>
        </p:nvSpPr>
        <p:spPr>
          <a:xfrm>
            <a:off x="576580" y="1181898"/>
            <a:ext cx="11268000" cy="2321469"/>
          </a:xfrm>
          <a:prstGeom prst="rect">
            <a:avLst/>
          </a:prstGeom>
          <a:solidFill>
            <a:schemeClr val="tx1">
              <a:lumMod val="10000"/>
              <a:lumOff val="90000"/>
            </a:schemeClr>
          </a:solidFill>
        </p:spPr>
        <p:txBody>
          <a:bodyPr wrap="square" rtlCol="0">
            <a:spAutoFit/>
          </a:bodyPr>
          <a:lstStyle/>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课程内容：</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本课程旨在让学生使用</a:t>
            </a:r>
            <a:r>
              <a:rPr lang="en-US" altLang="zh-CN" sz="1400" dirty="0" err="1">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iSula</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生态链进行容器镜像构建和运行。</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了解和掌握</a:t>
            </a:r>
            <a:r>
              <a:rPr lang="en-US" altLang="zh-CN" sz="1400" dirty="0" err="1">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iSula</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容器安装、命令使用等基础知识和技能，学习</a:t>
            </a:r>
            <a:r>
              <a:rPr lang="en-US" altLang="zh-CN" sz="1400" dirty="0" err="1">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iSula</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-build</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容器镜像工具使用，了解</a:t>
            </a:r>
            <a:r>
              <a:rPr lang="en-US" altLang="zh-CN" sz="1400" dirty="0" err="1">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iSula</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容器的性能优势，并具体实例培养学生的创新实践能力。</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创新实践课共分三个阶段，包括总计</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7</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天的课前准备学习，</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4</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个关卡的课堂开发实战活动以及</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天课后总结及作业提交。</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涉及的产品及服务：</a:t>
            </a:r>
            <a:r>
              <a:rPr lang="en-US" altLang="zh-CN" sz="1400" dirty="0" err="1">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操作系统、</a:t>
            </a:r>
            <a:r>
              <a:rPr lang="en-US" altLang="zh-CN" sz="1400" dirty="0" err="1">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iSula</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容器引擎、</a:t>
            </a:r>
            <a:r>
              <a:rPr lang="en-US" altLang="zh-CN" sz="1400" dirty="0" err="1">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isula</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 build</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容器构建工具、</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Docker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容器引擎、</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MySQL</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数据库、</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JDK</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和</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Tomcat</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大二及以上具备</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Linux</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基本技能以及对容器技术感兴趣的学生</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 （</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16</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学时）</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4" name="组合 3"/>
          <p:cNvGrpSpPr/>
          <p:nvPr/>
        </p:nvGrpSpPr>
        <p:grpSpPr>
          <a:xfrm>
            <a:off x="635837" y="3804337"/>
            <a:ext cx="11306745" cy="2081989"/>
            <a:chOff x="635837" y="3909144"/>
            <a:chExt cx="11306745" cy="2081989"/>
          </a:xfrm>
        </p:grpSpPr>
        <p:sp>
          <p:nvSpPr>
            <p:cNvPr id="37" name="右箭头 10"/>
            <p:cNvSpPr/>
            <p:nvPr/>
          </p:nvSpPr>
          <p:spPr bwMode="auto">
            <a:xfrm>
              <a:off x="636580" y="4426131"/>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14400"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sym typeface="Lucida Grande" charset="0"/>
              </a:endParaRPr>
            </a:p>
          </p:txBody>
        </p:sp>
        <p:grpSp>
          <p:nvGrpSpPr>
            <p:cNvPr id="38" name="组合 37"/>
            <p:cNvGrpSpPr/>
            <p:nvPr/>
          </p:nvGrpSpPr>
          <p:grpSpPr>
            <a:xfrm>
              <a:off x="755900" y="3909144"/>
              <a:ext cx="1134390" cy="512412"/>
              <a:chOff x="6632" y="3822835"/>
              <a:chExt cx="1134390" cy="512412"/>
            </a:xfrm>
          </p:grpSpPr>
          <p:sp>
            <p:nvSpPr>
              <p:cNvPr id="39" name="等腰三角形 38"/>
              <p:cNvSpPr/>
              <p:nvPr/>
            </p:nvSpPr>
            <p:spPr>
              <a:xfrm rot="10800000">
                <a:off x="482246" y="4146046"/>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40" name="文本框 39"/>
              <p:cNvSpPr txBox="1"/>
              <p:nvPr/>
            </p:nvSpPr>
            <p:spPr>
              <a:xfrm>
                <a:off x="6632" y="3822835"/>
                <a:ext cx="1134390"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开课前</a:t>
                </a:r>
                <a:r>
                  <a:rPr lang="en-US" altLang="zh-CN" sz="1400" b="1" dirty="0">
                    <a:solidFill>
                      <a:srgbClr val="FFC000"/>
                    </a:solidFill>
                    <a:latin typeface="Huawei Sans" panose="020C0503030203020204" pitchFamily="34" charset="0"/>
                    <a:ea typeface="方正兰亭黑简体" panose="02000000000000000000" pitchFamily="2" charset="-122"/>
                  </a:rPr>
                  <a:t>7</a:t>
                </a:r>
                <a:r>
                  <a:rPr lang="zh-CN" altLang="en-US" sz="1400" b="1" dirty="0">
                    <a:solidFill>
                      <a:srgbClr val="FFC000"/>
                    </a:solidFill>
                    <a:latin typeface="Huawei Sans" panose="020C0503030203020204" pitchFamily="34" charset="0"/>
                    <a:ea typeface="方正兰亭黑简体" panose="02000000000000000000" pitchFamily="2" charset="-122"/>
                  </a:rPr>
                  <a:t>天</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41" name="文本框 40"/>
            <p:cNvSpPr txBox="1"/>
            <p:nvPr/>
          </p:nvSpPr>
          <p:spPr>
            <a:xfrm>
              <a:off x="635837" y="4528555"/>
              <a:ext cx="1817370" cy="830997"/>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课前准备：</a:t>
              </a:r>
              <a:endParaRPr lang="en-US" altLang="zh-CN" sz="1200" b="1" dirty="0">
                <a:latin typeface="Huawei Sans" panose="020C0503030203020204" pitchFamily="34" charset="0"/>
                <a:ea typeface="方正兰亭黑简体" panose="02000000000000000000" pitchFamily="2" charset="-122"/>
              </a:endParaRPr>
            </a:p>
            <a:p>
              <a:r>
                <a:rPr lang="en-US" altLang="zh-CN" sz="1200" dirty="0">
                  <a:latin typeface="Huawei Sans" panose="020C0503030203020204" pitchFamily="34" charset="0"/>
                  <a:ea typeface="方正兰亭黑简体" panose="02000000000000000000" pitchFamily="2" charset="-122"/>
                </a:rPr>
                <a:t>openEuler</a:t>
              </a:r>
              <a:r>
                <a:rPr lang="zh-CN" altLang="en-US" sz="1200" dirty="0">
                  <a:latin typeface="Huawei Sans" panose="020C0503030203020204" pitchFamily="34" charset="0"/>
                  <a:ea typeface="方正兰亭黑简体" panose="02000000000000000000" pitchFamily="2" charset="-122"/>
                </a:rPr>
                <a:t>操作系统的了解和基本命令的使用；容器技术基本知识。</a:t>
              </a:r>
              <a:endParaRPr lang="en-US" altLang="zh-CN" sz="1200" dirty="0">
                <a:latin typeface="Huawei Sans" panose="020C0503030203020204" pitchFamily="34" charset="0"/>
                <a:ea typeface="方正兰亭黑简体" panose="02000000000000000000" pitchFamily="2" charset="-122"/>
              </a:endParaRPr>
            </a:p>
          </p:txBody>
        </p:sp>
        <p:sp>
          <p:nvSpPr>
            <p:cNvPr id="43" name="TextBox 10"/>
            <p:cNvSpPr txBox="1"/>
            <p:nvPr/>
          </p:nvSpPr>
          <p:spPr>
            <a:xfrm>
              <a:off x="2661015" y="4079027"/>
              <a:ext cx="829073"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4" name="文本框 43"/>
            <p:cNvSpPr txBox="1"/>
            <p:nvPr/>
          </p:nvSpPr>
          <p:spPr>
            <a:xfrm>
              <a:off x="2480485" y="4606138"/>
              <a:ext cx="1391648" cy="1384995"/>
            </a:xfrm>
            <a:prstGeom prst="rect">
              <a:avLst/>
            </a:prstGeom>
            <a:noFill/>
          </p:spPr>
          <p:txBody>
            <a:bodyPr wrap="square" rtlCol="0">
              <a:spAutoFit/>
            </a:bodyPr>
            <a:lstStyle/>
            <a:p>
              <a:r>
                <a:rPr lang="zh-CN" altLang="en-US" sz="1200" dirty="0">
                  <a:latin typeface="Huawei Sans" panose="020C0503030203020204" pitchFamily="34" charset="0"/>
                  <a:ea typeface="方正兰亭黑简体" panose="02000000000000000000" pitchFamily="2" charset="-122"/>
                </a:rPr>
                <a:t>鲲鹏生态和</a:t>
              </a:r>
              <a:r>
                <a:rPr lang="en-US" altLang="zh-CN" sz="1200" dirty="0" err="1">
                  <a:latin typeface="Huawei Sans" panose="020C0503030203020204" pitchFamily="34" charset="0"/>
                  <a:ea typeface="方正兰亭黑简体" panose="02000000000000000000" pitchFamily="2" charset="-122"/>
                </a:rPr>
                <a:t>openEuler</a:t>
              </a:r>
              <a:r>
                <a:rPr lang="zh-CN" altLang="en-US" sz="1200" dirty="0">
                  <a:latin typeface="Huawei Sans" panose="020C0503030203020204" pitchFamily="34" charset="0"/>
                  <a:ea typeface="方正兰亭黑简体" panose="02000000000000000000" pitchFamily="2" charset="-122"/>
                </a:rPr>
                <a:t>操作系统介绍、环境搭建；</a:t>
              </a:r>
              <a:r>
                <a:rPr lang="en-US" altLang="zh-CN" sz="1200" dirty="0" err="1">
                  <a:latin typeface="Huawei Sans" panose="020C0503030203020204" pitchFamily="34" charset="0"/>
                  <a:ea typeface="方正兰亭黑简体" panose="02000000000000000000" pitchFamily="2" charset="-122"/>
                </a:rPr>
                <a:t>iSula</a:t>
              </a:r>
              <a:r>
                <a:rPr lang="zh-CN" altLang="en-US" sz="1200" dirty="0">
                  <a:latin typeface="Huawei Sans" panose="020C0503030203020204" pitchFamily="34" charset="0"/>
                  <a:ea typeface="方正兰亭黑简体" panose="02000000000000000000" pitchFamily="2" charset="-122"/>
                </a:rPr>
                <a:t>容器基本命令和</a:t>
              </a:r>
              <a:r>
                <a:rPr lang="en-US" altLang="zh-CN" sz="1200" dirty="0" err="1">
                  <a:latin typeface="Huawei Sans" panose="020C0503030203020204" pitchFamily="34" charset="0"/>
                  <a:ea typeface="方正兰亭黑简体" panose="02000000000000000000" pitchFamily="2" charset="-122"/>
                </a:rPr>
                <a:t>iSula</a:t>
              </a:r>
              <a:r>
                <a:rPr lang="en-US" altLang="zh-CN" sz="1200" dirty="0">
                  <a:latin typeface="Huawei Sans" panose="020C0503030203020204" pitchFamily="34" charset="0"/>
                  <a:ea typeface="方正兰亭黑简体" panose="02000000000000000000" pitchFamily="2" charset="-122"/>
                </a:rPr>
                <a:t>-build</a:t>
              </a:r>
              <a:r>
                <a:rPr lang="zh-CN" altLang="en-US" sz="1200" dirty="0">
                  <a:latin typeface="Huawei Sans" panose="020C0503030203020204" pitchFamily="34" charset="0"/>
                  <a:ea typeface="方正兰亭黑简体" panose="02000000000000000000" pitchFamily="2" charset="-122"/>
                </a:rPr>
                <a:t>容器镜像工具介绍</a:t>
              </a:r>
              <a:endParaRPr lang="en-US" altLang="zh-CN" sz="1200" dirty="0">
                <a:latin typeface="Huawei Sans" panose="020C0503030203020204" pitchFamily="34" charset="0"/>
                <a:ea typeface="方正兰亭黑简体" panose="02000000000000000000" pitchFamily="2" charset="-122"/>
              </a:endParaRPr>
            </a:p>
          </p:txBody>
        </p:sp>
        <p:sp>
          <p:nvSpPr>
            <p:cNvPr id="45" name="椭圆 44"/>
            <p:cNvSpPr/>
            <p:nvPr/>
          </p:nvSpPr>
          <p:spPr>
            <a:xfrm>
              <a:off x="2995901" y="4400285"/>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46" name="TextBox 10"/>
            <p:cNvSpPr txBox="1"/>
            <p:nvPr/>
          </p:nvSpPr>
          <p:spPr>
            <a:xfrm>
              <a:off x="4466768" y="4082962"/>
              <a:ext cx="829073"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7" name="文本框 46"/>
            <p:cNvSpPr txBox="1"/>
            <p:nvPr/>
          </p:nvSpPr>
          <p:spPr>
            <a:xfrm>
              <a:off x="5886982" y="4574325"/>
              <a:ext cx="1766182" cy="646331"/>
            </a:xfrm>
            <a:prstGeom prst="rect">
              <a:avLst/>
            </a:prstGeom>
            <a:noFill/>
          </p:spPr>
          <p:txBody>
            <a:bodyPr wrap="square" rtlCol="0">
              <a:spAutoFit/>
            </a:bodyPr>
            <a:lstStyle/>
            <a:p>
              <a:r>
                <a:rPr lang="en-US" altLang="zh-CN" sz="1200" dirty="0" err="1">
                  <a:latin typeface="Huawei Sans" panose="020C0503030203020204" pitchFamily="34" charset="0"/>
                  <a:ea typeface="方正兰亭黑简体" panose="02000000000000000000" pitchFamily="2" charset="-122"/>
                </a:rPr>
                <a:t>iSula</a:t>
              </a:r>
              <a:r>
                <a:rPr lang="zh-CN" altLang="en-US" sz="1200" dirty="0">
                  <a:latin typeface="Huawei Sans" panose="020C0503030203020204" pitchFamily="34" charset="0"/>
                  <a:ea typeface="方正兰亭黑简体" panose="02000000000000000000" pitchFamily="2" charset="-122"/>
                </a:rPr>
                <a:t>容器性能优势介绍；</a:t>
              </a:r>
              <a:endParaRPr lang="en-US" altLang="zh-CN" sz="1200" dirty="0">
                <a:latin typeface="Huawei Sans" panose="020C0503030203020204" pitchFamily="34" charset="0"/>
                <a:ea typeface="方正兰亭黑简体" panose="02000000000000000000" pitchFamily="2" charset="-122"/>
              </a:endParaRPr>
            </a:p>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3</a:t>
              </a:r>
              <a:r>
                <a:rPr lang="zh-CN" altLang="en-US" sz="1200" b="1" dirty="0">
                  <a:latin typeface="Huawei Sans" panose="020C0503030203020204" pitchFamily="34" charset="0"/>
                  <a:ea typeface="方正兰亭黑简体" panose="02000000000000000000" pitchFamily="2" charset="-122"/>
                </a:rPr>
                <a:t>：</a:t>
              </a:r>
              <a:r>
                <a:rPr lang="en-US" altLang="zh-CN" sz="1200" dirty="0" err="1">
                  <a:latin typeface="Huawei Sans" panose="020C0503030203020204" pitchFamily="34" charset="0"/>
                  <a:ea typeface="方正兰亭黑简体" panose="02000000000000000000" pitchFamily="2" charset="-122"/>
                </a:rPr>
                <a:t>iSula</a:t>
              </a:r>
              <a:r>
                <a:rPr lang="zh-CN" altLang="en-US" sz="1200" dirty="0">
                  <a:latin typeface="Huawei Sans" panose="020C0503030203020204" pitchFamily="34" charset="0"/>
                  <a:ea typeface="方正兰亭黑简体" panose="02000000000000000000" pitchFamily="2" charset="-122"/>
                </a:rPr>
                <a:t>容器性能对比实验实验</a:t>
              </a:r>
              <a:endParaRPr lang="en-US" altLang="zh-CN" sz="1200" dirty="0">
                <a:latin typeface="Huawei Sans" panose="020C0503030203020204" pitchFamily="34" charset="0"/>
                <a:ea typeface="方正兰亭黑简体" panose="02000000000000000000" pitchFamily="2" charset="-122"/>
              </a:endParaRPr>
            </a:p>
          </p:txBody>
        </p:sp>
        <p:sp>
          <p:nvSpPr>
            <p:cNvPr id="48" name="椭圆 47"/>
            <p:cNvSpPr/>
            <p:nvPr/>
          </p:nvSpPr>
          <p:spPr>
            <a:xfrm>
              <a:off x="4806971" y="4401290"/>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49" name="TextBox 10"/>
            <p:cNvSpPr txBox="1"/>
            <p:nvPr/>
          </p:nvSpPr>
          <p:spPr>
            <a:xfrm>
              <a:off x="6122802" y="4082658"/>
              <a:ext cx="829073"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50" name="文本框 49"/>
            <p:cNvSpPr txBox="1"/>
            <p:nvPr/>
          </p:nvSpPr>
          <p:spPr>
            <a:xfrm>
              <a:off x="3914194" y="4580580"/>
              <a:ext cx="1960273" cy="830997"/>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1</a:t>
              </a:r>
              <a:r>
                <a:rPr lang="zh-CN" altLang="en-US" sz="1200" b="1" dirty="0">
                  <a:latin typeface="Huawei Sans" panose="020C0503030203020204" pitchFamily="34" charset="0"/>
                  <a:ea typeface="方正兰亭黑简体" panose="02000000000000000000" pitchFamily="2" charset="-122"/>
                </a:rPr>
                <a:t>：</a:t>
              </a:r>
              <a:r>
                <a:rPr lang="en-US" altLang="zh-CN" sz="1200" dirty="0" err="1">
                  <a:latin typeface="Huawei Sans" panose="020C0503030203020204" pitchFamily="34" charset="0"/>
                  <a:ea typeface="方正兰亭黑简体" panose="02000000000000000000" pitchFamily="2" charset="-122"/>
                </a:rPr>
                <a:t>iSula</a:t>
              </a:r>
              <a:r>
                <a:rPr lang="zh-CN" altLang="en-US" sz="1200" dirty="0">
                  <a:latin typeface="Huawei Sans" panose="020C0503030203020204" pitchFamily="34" charset="0"/>
                  <a:ea typeface="方正兰亭黑简体" panose="02000000000000000000" pitchFamily="2" charset="-122"/>
                </a:rPr>
                <a:t>容器基本命令实践</a:t>
              </a:r>
              <a:endParaRPr lang="en-US" altLang="zh-CN" sz="1200" dirty="0">
                <a:latin typeface="Huawei Sans" panose="020C0503030203020204" pitchFamily="34" charset="0"/>
                <a:ea typeface="方正兰亭黑简体" panose="02000000000000000000" pitchFamily="2" charset="-122"/>
              </a:endParaRPr>
            </a:p>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2</a:t>
              </a:r>
              <a:r>
                <a:rPr lang="zh-CN" altLang="en-US" sz="1200" b="1" dirty="0">
                  <a:latin typeface="Huawei Sans" panose="020C0503030203020204" pitchFamily="34" charset="0"/>
                  <a:ea typeface="方正兰亭黑简体" panose="02000000000000000000" pitchFamily="2" charset="-122"/>
                </a:rPr>
                <a:t>：</a:t>
              </a:r>
              <a:r>
                <a:rPr lang="en-US" altLang="zh-CN" sz="1200" dirty="0" err="1">
                  <a:latin typeface="Huawei Sans" panose="020C0503030203020204" pitchFamily="34" charset="0"/>
                  <a:ea typeface="方正兰亭黑简体" panose="02000000000000000000" pitchFamily="2" charset="-122"/>
                </a:rPr>
                <a:t>iSula</a:t>
              </a:r>
              <a:r>
                <a:rPr lang="en-US" altLang="zh-CN" sz="1200" dirty="0">
                  <a:latin typeface="Huawei Sans" panose="020C0503030203020204" pitchFamily="34" charset="0"/>
                  <a:ea typeface="方正兰亭黑简体" panose="02000000000000000000" pitchFamily="2" charset="-122"/>
                </a:rPr>
                <a:t>-build</a:t>
              </a:r>
              <a:r>
                <a:rPr lang="zh-CN" altLang="en-US" sz="1200" dirty="0">
                  <a:latin typeface="Huawei Sans" panose="020C0503030203020204" pitchFamily="34" charset="0"/>
                  <a:ea typeface="方正兰亭黑简体" panose="02000000000000000000" pitchFamily="2" charset="-122"/>
                </a:rPr>
                <a:t>容器镜像工具实践</a:t>
              </a:r>
              <a:endParaRPr lang="zh-CN" altLang="en-US" sz="1200" dirty="0">
                <a:latin typeface="Huawei Sans" panose="020C0503030203020204" pitchFamily="34" charset="0"/>
                <a:ea typeface="方正兰亭黑简体" panose="02000000000000000000" pitchFamily="2" charset="-122"/>
              </a:endParaRPr>
            </a:p>
          </p:txBody>
        </p:sp>
        <p:sp>
          <p:nvSpPr>
            <p:cNvPr id="51" name="椭圆 50"/>
            <p:cNvSpPr/>
            <p:nvPr/>
          </p:nvSpPr>
          <p:spPr>
            <a:xfrm>
              <a:off x="6465210" y="4399169"/>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grpSp>
          <p:nvGrpSpPr>
            <p:cNvPr id="52" name="组合 51"/>
            <p:cNvGrpSpPr/>
            <p:nvPr/>
          </p:nvGrpSpPr>
          <p:grpSpPr>
            <a:xfrm>
              <a:off x="10857926" y="3956463"/>
              <a:ext cx="1000914" cy="482208"/>
              <a:chOff x="-1965775" y="3870852"/>
              <a:chExt cx="1000914" cy="482208"/>
            </a:xfrm>
          </p:grpSpPr>
          <p:sp>
            <p:nvSpPr>
              <p:cNvPr id="53" name="等腰三角形 52"/>
              <p:cNvSpPr/>
              <p:nvPr/>
            </p:nvSpPr>
            <p:spPr>
              <a:xfrm rot="10800000">
                <a:off x="-1548521" y="4163859"/>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54" name="文本框 53"/>
              <p:cNvSpPr txBox="1"/>
              <p:nvPr/>
            </p:nvSpPr>
            <p:spPr>
              <a:xfrm>
                <a:off x="-1965775" y="3870852"/>
                <a:ext cx="1000914"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结班</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59" name="椭圆 58"/>
            <p:cNvSpPr/>
            <p:nvPr/>
          </p:nvSpPr>
          <p:spPr>
            <a:xfrm>
              <a:off x="10100524" y="4390709"/>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63" name="文本框 62"/>
            <p:cNvSpPr txBox="1"/>
            <p:nvPr/>
          </p:nvSpPr>
          <p:spPr>
            <a:xfrm>
              <a:off x="7494002" y="4559292"/>
              <a:ext cx="1689949"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4</a:t>
              </a:r>
              <a:r>
                <a:rPr lang="zh-CN" altLang="en-US" sz="1200" b="1" dirty="0">
                  <a:latin typeface="Huawei Sans" panose="020C0503030203020204" pitchFamily="34" charset="0"/>
                  <a:ea typeface="方正兰亭黑简体" panose="02000000000000000000" pitchFamily="2" charset="-122"/>
                </a:rPr>
                <a:t>：</a:t>
              </a:r>
              <a:r>
                <a:rPr lang="en-US" altLang="zh-CN" sz="1200" dirty="0" err="1">
                  <a:latin typeface="Huawei Sans" panose="020C0503030203020204" pitchFamily="34" charset="0"/>
                  <a:ea typeface="方正兰亭黑简体" panose="02000000000000000000" pitchFamily="2" charset="-122"/>
                </a:rPr>
                <a:t>iSula</a:t>
              </a:r>
              <a:r>
                <a:rPr lang="zh-CN" altLang="en-US" sz="1200" dirty="0">
                  <a:latin typeface="Huawei Sans" panose="020C0503030203020204" pitchFamily="34" charset="0"/>
                  <a:ea typeface="方正兰亭黑简体" panose="02000000000000000000" pitchFamily="2" charset="-122"/>
                </a:rPr>
                <a:t>容器综合实验实验</a:t>
              </a:r>
              <a:endParaRPr lang="zh-CN" altLang="en-US" sz="1200" dirty="0">
                <a:latin typeface="Huawei Sans" panose="020C0503030203020204" pitchFamily="34" charset="0"/>
                <a:ea typeface="方正兰亭黑简体" panose="02000000000000000000" pitchFamily="2" charset="-122"/>
              </a:endParaRPr>
            </a:p>
          </p:txBody>
        </p:sp>
        <p:sp>
          <p:nvSpPr>
            <p:cNvPr id="64" name="TextBox 10"/>
            <p:cNvSpPr txBox="1"/>
            <p:nvPr/>
          </p:nvSpPr>
          <p:spPr>
            <a:xfrm>
              <a:off x="7837379" y="4077685"/>
              <a:ext cx="829073"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65" name="椭圆 64"/>
            <p:cNvSpPr/>
            <p:nvPr/>
          </p:nvSpPr>
          <p:spPr>
            <a:xfrm>
              <a:off x="8175501" y="4393790"/>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71" name="文本框 70"/>
            <p:cNvSpPr txBox="1"/>
            <p:nvPr/>
          </p:nvSpPr>
          <p:spPr>
            <a:xfrm>
              <a:off x="9230165" y="4606130"/>
              <a:ext cx="1856619" cy="276999"/>
            </a:xfrm>
            <a:prstGeom prst="rect">
              <a:avLst/>
            </a:prstGeom>
            <a:noFill/>
          </p:spPr>
          <p:txBody>
            <a:bodyPr wrap="square" rtlCol="0">
              <a:spAutoFit/>
            </a:bodyPr>
            <a:lstStyle/>
            <a:p>
              <a:pPr marL="171450" indent="-171450">
                <a:buFont typeface="Arial" panose="020B0604020202020204" pitchFamily="34" charset="0"/>
                <a:buChar char="•"/>
              </a:pPr>
              <a:r>
                <a:rPr lang="zh-CN" altLang="en-US" sz="1200" dirty="0">
                  <a:latin typeface="Huawei Sans" panose="020C0503030203020204" pitchFamily="34" charset="0"/>
                  <a:ea typeface="方正兰亭黑简体" panose="02000000000000000000" pitchFamily="2" charset="-122"/>
                </a:rPr>
                <a:t>课堂总结</a:t>
              </a:r>
              <a:endParaRPr lang="zh-CN" altLang="en-US" sz="1200" dirty="0">
                <a:latin typeface="Huawei Sans" panose="020C0503030203020204" pitchFamily="34" charset="0"/>
                <a:ea typeface="方正兰亭黑简体" panose="02000000000000000000" pitchFamily="2" charset="-122"/>
              </a:endParaRPr>
            </a:p>
          </p:txBody>
        </p:sp>
      </p:grpSp>
      <p:graphicFrame>
        <p:nvGraphicFramePr>
          <p:cNvPr id="31" name="图示 30"/>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8" name="TextBox 10"/>
          <p:cNvSpPr txBox="1"/>
          <p:nvPr/>
        </p:nvSpPr>
        <p:spPr>
          <a:xfrm>
            <a:off x="9707068" y="3984289"/>
            <a:ext cx="902811" cy="307777"/>
          </a:xfrm>
          <a:prstGeom prst="rect">
            <a:avLst/>
          </a:prstGeom>
          <a:noFill/>
        </p:spPr>
        <p:txBody>
          <a:bodyPr wrap="non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课堂总结</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实践课：理论精讲</a:t>
            </a:r>
            <a:r>
              <a:rPr lang="en-US" altLang="zh-CN" dirty="0"/>
              <a:t>+</a:t>
            </a:r>
            <a:r>
              <a:rPr lang="zh-CN" altLang="en-US" dirty="0"/>
              <a:t>实践课</a:t>
            </a:r>
            <a:endParaRPr lang="zh-CN" altLang="en-US" dirty="0"/>
          </a:p>
        </p:txBody>
      </p:sp>
      <p:graphicFrame>
        <p:nvGraphicFramePr>
          <p:cNvPr id="9" name="表格 8"/>
          <p:cNvGraphicFramePr>
            <a:graphicFrameLocks noGrp="1"/>
          </p:cNvGraphicFramePr>
          <p:nvPr/>
        </p:nvGraphicFramePr>
        <p:xfrm>
          <a:off x="732125" y="1163313"/>
          <a:ext cx="10752062" cy="1450840"/>
        </p:xfrm>
        <a:graphic>
          <a:graphicData uri="http://schemas.openxmlformats.org/drawingml/2006/table">
            <a:tbl>
              <a:tblPr firstRow="1" bandRow="1"/>
              <a:tblGrid>
                <a:gridCol w="8628062"/>
                <a:gridCol w="2124000"/>
              </a:tblGrid>
              <a:tr h="370840">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latin typeface="Huawei Sans" panose="020C0503030203020204" pitchFamily="34" charset="0"/>
                          <a:ea typeface="方正兰亭黑简体" panose="02000000000000000000" pitchFamily="2" charset="-122"/>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36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200" baseline="0" dirty="0">
                          <a:latin typeface="Huawei Sans" panose="020C0503030203020204" pitchFamily="34" charset="0"/>
                          <a:ea typeface="方正兰亭黑简体" panose="02000000000000000000" pitchFamily="2" charset="-122"/>
                        </a:rPr>
                        <a:t>openEuler</a:t>
                      </a:r>
                      <a:r>
                        <a:rPr lang="zh-TW" altLang="en-US" sz="1200" baseline="0" dirty="0">
                          <a:latin typeface="Huawei Sans" panose="020C0503030203020204" pitchFamily="34" charset="0"/>
                          <a:ea typeface="方正兰亭黑简体" panose="02000000000000000000" pitchFamily="2" charset="-122"/>
                        </a:rPr>
                        <a:t>操作系统的了解和</a:t>
                      </a:r>
                      <a:r>
                        <a:rPr lang="zh-CN" altLang="en-US" sz="1200" baseline="0" dirty="0">
                          <a:latin typeface="Huawei Sans" panose="020C0503030203020204" pitchFamily="34" charset="0"/>
                          <a:ea typeface="方正兰亭黑简体" panose="02000000000000000000" pitchFamily="2" charset="-122"/>
                        </a:rPr>
                        <a:t>基本命令的使用。</a:t>
                      </a:r>
                      <a:endParaRPr lang="zh-CN" altLang="en-US" sz="120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200" baseline="0" dirty="0">
                          <a:latin typeface="Huawei Sans" panose="020C0503030203020204" pitchFamily="34" charset="0"/>
                          <a:ea typeface="方正兰亭黑简体" panose="02000000000000000000" pitchFamily="2" charset="-122"/>
                        </a:rPr>
                        <a:t>3</a:t>
                      </a:r>
                      <a:r>
                        <a:rPr lang="zh-CN" altLang="en-US" sz="1200" baseline="0" dirty="0">
                          <a:latin typeface="Huawei Sans" panose="020C0503030203020204" pitchFamily="34" charset="0"/>
                          <a:ea typeface="方正兰亭黑简体" panose="02000000000000000000" pitchFamily="2" charset="-122"/>
                        </a:rPr>
                        <a:t>天</a:t>
                      </a:r>
                      <a:endParaRPr lang="zh-CN" altLang="en-US"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6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err="1">
                          <a:latin typeface="Huawei Sans" panose="020C0503030203020204" pitchFamily="34" charset="0"/>
                          <a:ea typeface="方正兰亭黑简体" panose="02000000000000000000" pitchFamily="2" charset="-122"/>
                        </a:rPr>
                        <a:t>iSula</a:t>
                      </a:r>
                      <a:r>
                        <a:rPr lang="zh-CN" altLang="en-US" sz="1200" baseline="0" dirty="0">
                          <a:latin typeface="Huawei Sans" panose="020C0503030203020204" pitchFamily="34" charset="0"/>
                          <a:ea typeface="方正兰亭黑简体" panose="02000000000000000000" pitchFamily="2" charset="-122"/>
                        </a:rPr>
                        <a:t>容器技术基本知识及使用。</a:t>
                      </a:r>
                      <a:endParaRPr lang="zh-CN" altLang="en-US" sz="120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rPr>
                        <a:t>2</a:t>
                      </a:r>
                      <a:r>
                        <a:rPr lang="zh-CN" altLang="en-US" sz="1200" baseline="0" dirty="0">
                          <a:latin typeface="Huawei Sans" panose="020C0503030203020204" pitchFamily="34" charset="0"/>
                          <a:ea typeface="方正兰亭黑简体" panose="02000000000000000000" pitchFamily="2" charset="-122"/>
                        </a:rPr>
                        <a:t>天</a:t>
                      </a:r>
                      <a:endParaRPr lang="zh-CN" altLang="en-US"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6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200" baseline="0" dirty="0">
                          <a:latin typeface="Huawei Sans" panose="020C0503030203020204" pitchFamily="34" charset="0"/>
                          <a:ea typeface="方正兰亭黑简体" panose="02000000000000000000" pitchFamily="2" charset="-122"/>
                        </a:rPr>
                        <a:t>Docker</a:t>
                      </a:r>
                      <a:r>
                        <a:rPr lang="zh-CN" altLang="en-US" sz="1200" baseline="0" dirty="0">
                          <a:latin typeface="Huawei Sans" panose="020C0503030203020204" pitchFamily="34" charset="0"/>
                          <a:ea typeface="方正兰亭黑简体" panose="02000000000000000000" pitchFamily="2" charset="-122"/>
                        </a:rPr>
                        <a:t>容器引擎、</a:t>
                      </a:r>
                      <a:r>
                        <a:rPr lang="en-US" altLang="zh-CN" sz="1200" baseline="0" dirty="0">
                          <a:latin typeface="Huawei Sans" panose="020C0503030203020204" pitchFamily="34" charset="0"/>
                          <a:ea typeface="方正兰亭黑简体" panose="02000000000000000000" pitchFamily="2" charset="-122"/>
                        </a:rPr>
                        <a:t>MySQL</a:t>
                      </a:r>
                      <a:r>
                        <a:rPr lang="zh-CN" altLang="en-US" sz="1200" baseline="0" dirty="0">
                          <a:latin typeface="Huawei Sans" panose="020C0503030203020204" pitchFamily="34" charset="0"/>
                          <a:ea typeface="方正兰亭黑简体" panose="02000000000000000000" pitchFamily="2" charset="-122"/>
                        </a:rPr>
                        <a:t>数据库、</a:t>
                      </a:r>
                      <a:r>
                        <a:rPr lang="en-US" altLang="zh-CN" sz="1200" baseline="0" dirty="0">
                          <a:latin typeface="Huawei Sans" panose="020C0503030203020204" pitchFamily="34" charset="0"/>
                          <a:ea typeface="方正兰亭黑简体" panose="02000000000000000000" pitchFamily="2" charset="-122"/>
                        </a:rPr>
                        <a:t>JDK</a:t>
                      </a:r>
                      <a:r>
                        <a:rPr lang="zh-CN" altLang="en-US" sz="1200" baseline="0" dirty="0">
                          <a:latin typeface="Huawei Sans" panose="020C0503030203020204" pitchFamily="34" charset="0"/>
                          <a:ea typeface="方正兰亭黑简体" panose="02000000000000000000" pitchFamily="2" charset="-122"/>
                        </a:rPr>
                        <a:t>和</a:t>
                      </a:r>
                      <a:r>
                        <a:rPr lang="en-US" altLang="zh-CN" sz="1200" baseline="0" dirty="0">
                          <a:latin typeface="Huawei Sans" panose="020C0503030203020204" pitchFamily="34" charset="0"/>
                          <a:ea typeface="方正兰亭黑简体" panose="02000000000000000000" pitchFamily="2" charset="-122"/>
                        </a:rPr>
                        <a:t>Tomcat</a:t>
                      </a:r>
                      <a:r>
                        <a:rPr lang="zh-CN" altLang="en-US" sz="1200" baseline="0" dirty="0">
                          <a:latin typeface="Huawei Sans" panose="020C0503030203020204" pitchFamily="34" charset="0"/>
                          <a:ea typeface="方正兰亭黑简体" panose="02000000000000000000" pitchFamily="2" charset="-122"/>
                        </a:rPr>
                        <a:t>工具的了解。</a:t>
                      </a:r>
                      <a:endParaRPr lang="zh-CN" altLang="en-US" sz="120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rPr>
                        <a:t>2</a:t>
                      </a:r>
                      <a:r>
                        <a:rPr lang="zh-CN" altLang="en-US" sz="1200" baseline="0" dirty="0">
                          <a:latin typeface="Huawei Sans" panose="020C0503030203020204" pitchFamily="34" charset="0"/>
                          <a:ea typeface="方正兰亭黑简体" panose="02000000000000000000" pitchFamily="2" charset="-122"/>
                        </a:rPr>
                        <a:t>天</a:t>
                      </a:r>
                      <a:endParaRPr lang="zh-CN" altLang="en-US"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10" name="表格 9"/>
          <p:cNvGraphicFramePr>
            <a:graphicFrameLocks noGrp="1"/>
          </p:cNvGraphicFramePr>
          <p:nvPr>
            <p:custDataLst>
              <p:tags r:id="rId1"/>
            </p:custDataLst>
          </p:nvPr>
        </p:nvGraphicFramePr>
        <p:xfrm>
          <a:off x="732125" y="2727414"/>
          <a:ext cx="10760527" cy="3858520"/>
        </p:xfrm>
        <a:graphic>
          <a:graphicData uri="http://schemas.openxmlformats.org/drawingml/2006/table">
            <a:tbl>
              <a:tblPr firstRow="1" bandRow="1"/>
              <a:tblGrid>
                <a:gridCol w="2542946"/>
                <a:gridCol w="3037908"/>
                <a:gridCol w="3055673"/>
                <a:gridCol w="2124000"/>
              </a:tblGrid>
              <a:tr h="370840">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集中实践课</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a:solidFill>
                            <a:schemeClr val="tx1"/>
                          </a:solidFill>
                          <a:latin typeface="Huawei Sans" panose="020C0503030203020204" pitchFamily="34" charset="0"/>
                          <a:ea typeface="方正兰亭黑简体" panose="02000000000000000000" pitchFamily="2" charset="-122"/>
                        </a:rPr>
                        <a:t>主要知识点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a:solidFill>
                            <a:schemeClr val="tx1"/>
                          </a:solidFill>
                          <a:latin typeface="Huawei Sans" panose="020C0503030203020204" pitchFamily="34" charset="0"/>
                          <a:ea typeface="方正兰亭黑简体" panose="02000000000000000000" pitchFamily="2" charset="-122"/>
                        </a:rPr>
                        <a:t>实验要点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a:solidFill>
                            <a:schemeClr val="tx1"/>
                          </a:solidFill>
                          <a:latin typeface="Huawei Sans" panose="020C0503030203020204" pitchFamily="34" charset="0"/>
                          <a:ea typeface="方正兰亭黑简体" panose="02000000000000000000" pitchFamily="2" charset="-122"/>
                        </a:rPr>
                        <a:t>时间</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468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err="1">
                          <a:latin typeface="Huawei Sans" panose="020C0503030203020204" pitchFamily="34" charset="0"/>
                          <a:ea typeface="方正兰亭黑简体" panose="02000000000000000000" pitchFamily="2" charset="-122"/>
                        </a:rPr>
                        <a:t>iSula</a:t>
                      </a:r>
                      <a:r>
                        <a:rPr lang="zh-CN" altLang="en-US" sz="1200" b="0" baseline="0" dirty="0">
                          <a:latin typeface="Huawei Sans" panose="020C0503030203020204" pitchFamily="34" charset="0"/>
                          <a:ea typeface="方正兰亭黑简体" panose="02000000000000000000" pitchFamily="2" charset="-122"/>
                        </a:rPr>
                        <a:t>容器技术创新实践课理论介绍</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鲲鹏体系、</a:t>
                      </a:r>
                      <a:r>
                        <a:rPr lang="en-US" altLang="zh-CN" sz="1200" b="0" baseline="0" dirty="0" err="1">
                          <a:latin typeface="Huawei Sans" panose="020C0503030203020204" pitchFamily="34" charset="0"/>
                          <a:ea typeface="方正兰亭黑简体" panose="02000000000000000000" pitchFamily="2" charset="-122"/>
                        </a:rPr>
                        <a:t>openEuler</a:t>
                      </a:r>
                      <a:r>
                        <a:rPr lang="zh-CN" altLang="en-US" sz="1200" b="0" baseline="0" dirty="0">
                          <a:latin typeface="Huawei Sans" panose="020C0503030203020204" pitchFamily="34" charset="0"/>
                          <a:ea typeface="方正兰亭黑简体" panose="02000000000000000000" pitchFamily="2" charset="-122"/>
                        </a:rPr>
                        <a:t>操作系统、</a:t>
                      </a:r>
                      <a:r>
                        <a:rPr lang="en-US" altLang="zh-CN" sz="1200" b="0" baseline="0" dirty="0" err="1">
                          <a:latin typeface="Huawei Sans" panose="020C0503030203020204" pitchFamily="34" charset="0"/>
                          <a:ea typeface="方正兰亭黑简体" panose="02000000000000000000" pitchFamily="2" charset="-122"/>
                        </a:rPr>
                        <a:t>iSula</a:t>
                      </a:r>
                      <a:r>
                        <a:rPr lang="zh-CN" altLang="en-US" sz="1200" b="0" baseline="0" dirty="0">
                          <a:latin typeface="Huawei Sans" panose="020C0503030203020204" pitchFamily="34" charset="0"/>
                          <a:ea typeface="方正兰亭黑简体" panose="02000000000000000000" pitchFamily="2" charset="-122"/>
                        </a:rPr>
                        <a:t>容器技术和鲲鹏社区介绍</a:t>
                      </a:r>
                      <a:endParaRPr lang="en-US" altLang="zh-CN"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200" b="0" baseline="0" dirty="0">
                          <a:latin typeface="Huawei Sans" panose="020C0503030203020204" pitchFamily="34" charset="0"/>
                          <a:ea typeface="方正兰亭黑简体" panose="02000000000000000000" pitchFamily="2" charset="-122"/>
                        </a:rPr>
                        <a:t>理论精讲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1</a:t>
                      </a:r>
                      <a:r>
                        <a:rPr lang="zh-CN" altLang="en-US" sz="1200" b="0" baseline="0" dirty="0">
                          <a:latin typeface="Huawei Sans" panose="020C0503030203020204" pitchFamily="34" charset="0"/>
                          <a:ea typeface="方正兰亭黑简体" panose="02000000000000000000" pitchFamily="2" charset="-122"/>
                        </a:rPr>
                        <a:t>：</a:t>
                      </a:r>
                      <a:r>
                        <a:rPr lang="en-US" altLang="zh-CN" sz="1200" b="0" baseline="0" dirty="0" err="1">
                          <a:latin typeface="Huawei Sans" panose="020C0503030203020204" pitchFamily="34" charset="0"/>
                          <a:ea typeface="方正兰亭黑简体" panose="02000000000000000000" pitchFamily="2" charset="-122"/>
                        </a:rPr>
                        <a:t>iSula</a:t>
                      </a:r>
                      <a:r>
                        <a:rPr lang="zh-CN" altLang="en-US" sz="1200" b="0" baseline="0" dirty="0">
                          <a:latin typeface="Huawei Sans" panose="020C0503030203020204" pitchFamily="34" charset="0"/>
                          <a:ea typeface="方正兰亭黑简体" panose="02000000000000000000" pitchFamily="2" charset="-122"/>
                        </a:rPr>
                        <a:t>容器基本命令实践</a:t>
                      </a:r>
                      <a:endParaRPr lang="zh-CN" altLang="en-US" sz="1200" b="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2</a:t>
                      </a:r>
                      <a:r>
                        <a:rPr lang="zh-CN" altLang="en-US" sz="1200" b="0" baseline="0" dirty="0">
                          <a:latin typeface="Huawei Sans" panose="020C0503030203020204" pitchFamily="34" charset="0"/>
                          <a:ea typeface="方正兰亭黑简体" panose="02000000000000000000" pitchFamily="2" charset="-122"/>
                        </a:rPr>
                        <a:t>：</a:t>
                      </a:r>
                      <a:r>
                        <a:rPr lang="en-US" altLang="zh-CN" sz="1200" b="0" baseline="0" dirty="0" err="1">
                          <a:latin typeface="Huawei Sans" panose="020C0503030203020204" pitchFamily="34" charset="0"/>
                          <a:ea typeface="方正兰亭黑简体" panose="02000000000000000000" pitchFamily="2" charset="-122"/>
                        </a:rPr>
                        <a:t>iSula</a:t>
                      </a:r>
                      <a:r>
                        <a:rPr lang="en-US" altLang="zh-CN" sz="1200" b="0" baseline="0" dirty="0">
                          <a:latin typeface="Huawei Sans" panose="020C0503030203020204" pitchFamily="34" charset="0"/>
                          <a:ea typeface="方正兰亭黑简体" panose="02000000000000000000" pitchFamily="2" charset="-122"/>
                        </a:rPr>
                        <a:t>-build</a:t>
                      </a:r>
                      <a:r>
                        <a:rPr lang="zh-CN" altLang="en-US" sz="1200" b="0" baseline="0" dirty="0">
                          <a:latin typeface="Huawei Sans" panose="020C0503030203020204" pitchFamily="34" charset="0"/>
                          <a:ea typeface="方正兰亭黑简体" panose="02000000000000000000" pitchFamily="2" charset="-122"/>
                        </a:rPr>
                        <a:t>容器镜像工具实践</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marR="0" lvl="0" indent="-171450"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baseline="0" dirty="0" err="1">
                          <a:latin typeface="Huawei Sans" panose="020C0503030203020204" pitchFamily="34" charset="0"/>
                          <a:ea typeface="方正兰亭黑简体" panose="02000000000000000000" pitchFamily="2" charset="-122"/>
                        </a:rPr>
                        <a:t>iSula</a:t>
                      </a:r>
                      <a:r>
                        <a:rPr lang="zh-CN" altLang="en-US" sz="1200" baseline="0" dirty="0">
                          <a:latin typeface="Huawei Sans" panose="020C0503030203020204" pitchFamily="34" charset="0"/>
                          <a:ea typeface="方正兰亭黑简体" panose="02000000000000000000" pitchFamily="2" charset="-122"/>
                        </a:rPr>
                        <a:t>容器与镜像生命周期管理：容器的创建、运行、暂停与恢复、销毁；镜像的拉取、删除</a:t>
                      </a:r>
                      <a:endParaRPr lang="en-US" altLang="zh-CN" sz="1200" baseline="0" dirty="0">
                        <a:latin typeface="Huawei Sans" panose="020C0503030203020204" pitchFamily="34" charset="0"/>
                        <a:ea typeface="方正兰亭黑简体" panose="02000000000000000000" pitchFamily="2" charset="-122"/>
                      </a:endParaRPr>
                    </a:p>
                    <a:p>
                      <a:pPr marL="171450" marR="0" lvl="0" indent="-171450"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镜像的制作</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熟悉使用</a:t>
                      </a: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isula</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的各种命令</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97815" indent="-285750">
                        <a:buFont typeface="Arial" panose="020B0604020202020204" pitchFamily="34" charset="0"/>
                        <a:buChar cha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熟悉使用</a:t>
                      </a: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isula</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-build</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的各种命令</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648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err="1">
                          <a:latin typeface="Huawei Sans" panose="020C0503030203020204" pitchFamily="34" charset="0"/>
                          <a:ea typeface="方正兰亭黑简体" panose="02000000000000000000" pitchFamily="2" charset="-122"/>
                        </a:rPr>
                        <a:t>iSula</a:t>
                      </a:r>
                      <a:r>
                        <a:rPr lang="zh-CN" altLang="en-US" sz="1200" b="0" baseline="0" dirty="0">
                          <a:latin typeface="Huawei Sans" panose="020C0503030203020204" pitchFamily="34" charset="0"/>
                          <a:ea typeface="方正兰亭黑简体" panose="02000000000000000000" pitchFamily="2" charset="-122"/>
                        </a:rPr>
                        <a:t>容器性能优势介绍；</a:t>
                      </a:r>
                      <a:endParaRPr lang="zh-CN" altLang="en-US" sz="1200" b="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3</a:t>
                      </a:r>
                      <a:r>
                        <a:rPr lang="zh-CN" altLang="en-US" sz="1200" b="0" baseline="0" dirty="0">
                          <a:latin typeface="Huawei Sans" panose="020C0503030203020204" pitchFamily="34" charset="0"/>
                          <a:ea typeface="方正兰亭黑简体" panose="02000000000000000000" pitchFamily="2" charset="-122"/>
                        </a:rPr>
                        <a:t>：</a:t>
                      </a:r>
                      <a:r>
                        <a:rPr lang="en-US" altLang="zh-CN" sz="1200" b="0" baseline="0" dirty="0" err="1">
                          <a:latin typeface="Huawei Sans" panose="020C0503030203020204" pitchFamily="34" charset="0"/>
                          <a:ea typeface="方正兰亭黑简体" panose="02000000000000000000" pitchFamily="2" charset="-122"/>
                        </a:rPr>
                        <a:t>iSula</a:t>
                      </a:r>
                      <a:r>
                        <a:rPr lang="zh-CN" altLang="en-US" sz="1200" b="0" baseline="0" dirty="0">
                          <a:latin typeface="Huawei Sans" panose="020C0503030203020204" pitchFamily="34" charset="0"/>
                          <a:ea typeface="方正兰亭黑简体" panose="02000000000000000000" pitchFamily="2" charset="-122"/>
                        </a:rPr>
                        <a:t>容器性能对比实验实验</a:t>
                      </a:r>
                      <a:endParaRPr lang="zh-CN" altLang="en-US"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marR="0" lvl="0" indent="-171450"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容器性能测试方法</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iSula</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和</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Docker</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容器性能对比</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468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4</a:t>
                      </a:r>
                      <a:r>
                        <a:rPr lang="zh-CN" altLang="en-US" sz="1200" b="0" baseline="0" dirty="0">
                          <a:latin typeface="Huawei Sans" panose="020C0503030203020204" pitchFamily="34" charset="0"/>
                          <a:ea typeface="方正兰亭黑简体" panose="02000000000000000000" pitchFamily="2" charset="-122"/>
                        </a:rPr>
                        <a:t>：</a:t>
                      </a:r>
                      <a:r>
                        <a:rPr lang="en-US" altLang="zh-CN" sz="1200" b="0" baseline="0" dirty="0" err="1">
                          <a:latin typeface="Huawei Sans" panose="020C0503030203020204" pitchFamily="34" charset="0"/>
                          <a:ea typeface="方正兰亭黑简体" panose="02000000000000000000" pitchFamily="2" charset="-122"/>
                        </a:rPr>
                        <a:t>iSula</a:t>
                      </a:r>
                      <a:r>
                        <a:rPr lang="zh-CN" altLang="en-US" sz="1200" b="0" baseline="0" dirty="0">
                          <a:latin typeface="Huawei Sans" panose="020C0503030203020204" pitchFamily="34" charset="0"/>
                          <a:ea typeface="方正兰亭黑简体" panose="02000000000000000000" pitchFamily="2" charset="-122"/>
                        </a:rPr>
                        <a:t>容器综合实验实验</a:t>
                      </a:r>
                      <a:endParaRPr lang="zh-CN" altLang="en-US"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marR="0" lvl="0" indent="-171450"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b="0" baseline="0" dirty="0">
                          <a:latin typeface="Huawei Sans" panose="020C0503030203020204" pitchFamily="34" charset="0"/>
                          <a:ea typeface="方正兰亭黑简体" panose="02000000000000000000" pitchFamily="2" charset="-122"/>
                        </a:rPr>
                        <a:t>CNI</a:t>
                      </a:r>
                      <a:r>
                        <a:rPr lang="zh-CN" altLang="en-US" sz="1200" b="0" baseline="0" dirty="0">
                          <a:latin typeface="Huawei Sans" panose="020C0503030203020204" pitchFamily="34" charset="0"/>
                          <a:ea typeface="方正兰亭黑简体" panose="02000000000000000000" pitchFamily="2" charset="-122"/>
                        </a:rPr>
                        <a:t>插件的安装和使用</a:t>
                      </a:r>
                      <a:endParaRPr lang="en-US" altLang="zh-CN" sz="1200" b="0" baseline="0" dirty="0">
                        <a:latin typeface="Huawei Sans" panose="020C0503030203020204" pitchFamily="34" charset="0"/>
                        <a:ea typeface="方正兰亭黑简体" panose="02000000000000000000" pitchFamily="2" charset="-122"/>
                      </a:endParaRPr>
                    </a:p>
                    <a:p>
                      <a:pPr marL="171450" marR="0" lvl="0" indent="-171450"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0" baseline="0" dirty="0">
                          <a:latin typeface="Huawei Sans" panose="020C0503030203020204" pitchFamily="34" charset="0"/>
                          <a:ea typeface="方正兰亭黑简体" panose="02000000000000000000" pitchFamily="2" charset="-122"/>
                        </a:rPr>
                        <a:t>在容器中使用数据库</a:t>
                      </a:r>
                      <a:endParaRPr lang="en-US" altLang="zh-CN" sz="1200" b="0" baseline="0" dirty="0">
                        <a:latin typeface="Huawei Sans" panose="020C0503030203020204" pitchFamily="34" charset="0"/>
                        <a:ea typeface="方正兰亭黑简体" panose="02000000000000000000" pitchFamily="2" charset="-122"/>
                      </a:endParaRPr>
                    </a:p>
                    <a:p>
                      <a:pPr marL="171450" marR="0" lvl="0" indent="-171450"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0" baseline="0" dirty="0">
                          <a:latin typeface="Huawei Sans" panose="020C0503030203020204" pitchFamily="34" charset="0"/>
                          <a:ea typeface="方正兰亭黑简体" panose="02000000000000000000" pitchFamily="2" charset="-122"/>
                        </a:rPr>
                        <a:t>在容器重构建博客</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利用</a:t>
                      </a:r>
                      <a:r>
                        <a:rPr lang="en-US" altLang="zh-CN" sz="1200" baseline="0" dirty="0">
                          <a:latin typeface="Huawei Sans" panose="020C0503030203020204" pitchFamily="34" charset="0"/>
                          <a:ea typeface="方正兰亭黑简体" panose="02000000000000000000" pitchFamily="2" charset="-122"/>
                        </a:rPr>
                        <a:t>CNI</a:t>
                      </a:r>
                      <a:r>
                        <a:rPr lang="zh-CN" altLang="en-US" sz="1200" baseline="0" dirty="0">
                          <a:latin typeface="Huawei Sans" panose="020C0503030203020204" pitchFamily="34" charset="0"/>
                          <a:ea typeface="方正兰亭黑简体" panose="02000000000000000000" pitchFamily="2" charset="-122"/>
                        </a:rPr>
                        <a:t>网络插件实现</a:t>
                      </a:r>
                      <a:r>
                        <a:rPr lang="en-US" altLang="zh-CN" sz="1200" baseline="0" dirty="0" err="1">
                          <a:latin typeface="Huawei Sans" panose="020C0503030203020204" pitchFamily="34" charset="0"/>
                          <a:ea typeface="方正兰亭黑简体" panose="02000000000000000000" pitchFamily="2" charset="-122"/>
                        </a:rPr>
                        <a:t>iSula</a:t>
                      </a:r>
                      <a:r>
                        <a:rPr lang="zh-CN" altLang="en-US" sz="1200" baseline="0" dirty="0">
                          <a:latin typeface="Huawei Sans" panose="020C0503030203020204" pitchFamily="34" charset="0"/>
                          <a:ea typeface="方正兰亭黑简体" panose="02000000000000000000" pitchFamily="2" charset="-122"/>
                        </a:rPr>
                        <a:t>容器实例网络通信</a:t>
                      </a:r>
                      <a:endParaRPr lang="en-US" altLang="zh-CN" sz="1200" baseline="0" dirty="0">
                        <a:latin typeface="Huawei Sans" panose="020C0503030203020204" pitchFamily="34" charset="0"/>
                        <a:ea typeface="方正兰亭黑简体" panose="02000000000000000000" pitchFamily="2" charset="-122"/>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用</a:t>
                      </a:r>
                      <a:r>
                        <a:rPr lang="en-US" altLang="zh-CN" sz="1200" baseline="0" dirty="0" err="1">
                          <a:latin typeface="Huawei Sans" panose="020C0503030203020204" pitchFamily="34" charset="0"/>
                          <a:ea typeface="方正兰亭黑简体" panose="02000000000000000000" pitchFamily="2" charset="-122"/>
                        </a:rPr>
                        <a:t>isula</a:t>
                      </a:r>
                      <a:r>
                        <a:rPr lang="en-US" altLang="zh-CN" sz="1200" baseline="0" dirty="0">
                          <a:latin typeface="Huawei Sans" panose="020C0503030203020204" pitchFamily="34" charset="0"/>
                          <a:ea typeface="方正兰亭黑简体" panose="02000000000000000000" pitchFamily="2" charset="-122"/>
                        </a:rPr>
                        <a:t>-build</a:t>
                      </a:r>
                      <a:r>
                        <a:rPr lang="zh-CN" altLang="en-US" sz="1200" baseline="0" dirty="0">
                          <a:latin typeface="Huawei Sans" panose="020C0503030203020204" pitchFamily="34" charset="0"/>
                          <a:ea typeface="方正兰亭黑简体" panose="02000000000000000000" pitchFamily="2" charset="-122"/>
                        </a:rPr>
                        <a:t>工具构建</a:t>
                      </a:r>
                      <a:r>
                        <a:rPr lang="en-US" altLang="zh-CN" sz="1200" baseline="0" dirty="0">
                          <a:latin typeface="Huawei Sans" panose="020C0503030203020204" pitchFamily="34" charset="0"/>
                          <a:ea typeface="方正兰亭黑简体" panose="02000000000000000000" pitchFamily="2" charset="-122"/>
                        </a:rPr>
                        <a:t>MySQL</a:t>
                      </a:r>
                      <a:r>
                        <a:rPr lang="zh-CN" altLang="en-US" sz="1200" baseline="0" dirty="0">
                          <a:latin typeface="Huawei Sans" panose="020C0503030203020204" pitchFamily="34" charset="0"/>
                          <a:ea typeface="方正兰亭黑简体" panose="02000000000000000000" pitchFamily="2" charset="-122"/>
                        </a:rPr>
                        <a:t>容器镜像</a:t>
                      </a:r>
                      <a:endParaRPr lang="en-US" altLang="zh-CN" sz="1200" baseline="0" dirty="0">
                        <a:latin typeface="Huawei Sans" panose="020C0503030203020204" pitchFamily="34" charset="0"/>
                        <a:ea typeface="方正兰亭黑简体" panose="02000000000000000000" pitchFamily="2" charset="-122"/>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用</a:t>
                      </a:r>
                      <a:r>
                        <a:rPr lang="en-US" altLang="zh-CN" sz="1200" baseline="0" dirty="0" err="1">
                          <a:latin typeface="Huawei Sans" panose="020C0503030203020204" pitchFamily="34" charset="0"/>
                          <a:ea typeface="方正兰亭黑简体" panose="02000000000000000000" pitchFamily="2" charset="-122"/>
                        </a:rPr>
                        <a:t>isula</a:t>
                      </a:r>
                      <a:r>
                        <a:rPr lang="en-US" altLang="zh-CN" sz="1200" baseline="0" dirty="0">
                          <a:latin typeface="Huawei Sans" panose="020C0503030203020204" pitchFamily="34" charset="0"/>
                          <a:ea typeface="方正兰亭黑简体" panose="02000000000000000000" pitchFamily="2" charset="-122"/>
                        </a:rPr>
                        <a:t>-build</a:t>
                      </a:r>
                      <a:r>
                        <a:rPr lang="zh-CN" altLang="en-US" sz="1200" baseline="0" dirty="0">
                          <a:latin typeface="Huawei Sans" panose="020C0503030203020204" pitchFamily="34" charset="0"/>
                          <a:ea typeface="方正兰亭黑简体" panose="02000000000000000000" pitchFamily="2" charset="-122"/>
                        </a:rPr>
                        <a:t>工具构建博客容器镜像；用</a:t>
                      </a:r>
                      <a:r>
                        <a:rPr lang="en-US" altLang="zh-CN" sz="1200" baseline="0" dirty="0" err="1">
                          <a:latin typeface="Huawei Sans" panose="020C0503030203020204" pitchFamily="34" charset="0"/>
                          <a:ea typeface="方正兰亭黑简体" panose="02000000000000000000" pitchFamily="2" charset="-122"/>
                        </a:rPr>
                        <a:t>isula</a:t>
                      </a:r>
                      <a:r>
                        <a:rPr lang="zh-CN" altLang="en-US" sz="1200" baseline="0" dirty="0">
                          <a:latin typeface="Huawei Sans" panose="020C0503030203020204" pitchFamily="34" charset="0"/>
                          <a:ea typeface="方正兰亭黑简体" panose="02000000000000000000" pitchFamily="2" charset="-122"/>
                        </a:rPr>
                        <a:t>命令运行博客容器</a:t>
                      </a:r>
                      <a:endParaRPr lang="en-US" altLang="zh-CN" sz="1200" baseline="0" dirty="0">
                        <a:latin typeface="Huawei Sans" panose="020C0503030203020204" pitchFamily="34" charset="0"/>
                        <a:ea typeface="方正兰亭黑简体" panose="02000000000000000000" pitchFamily="2" charset="-122"/>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endParaRPr lang="zh-CN" altLang="en-US"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6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课程总结</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sz="1200" baseline="0" dirty="0">
                          <a:latin typeface="Huawei Sans" panose="020C0503030203020204" pitchFamily="34" charset="0"/>
                          <a:ea typeface="方正兰亭黑简体" panose="02000000000000000000" pitchFamily="2" charset="-122"/>
                          <a:sym typeface="+mn-ea"/>
                        </a:rPr>
                        <a:t>课堂或课后完成</a:t>
                      </a:r>
                      <a:endParaRPr lang="zh-CN"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8" name="图示 7"/>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err="1"/>
              <a:t>openEuler</a:t>
            </a:r>
            <a:r>
              <a:rPr lang="zh-CN" altLang="en-US" dirty="0"/>
              <a:t>新增特性实验</a:t>
            </a:r>
            <a:r>
              <a:rPr dirty="0"/>
              <a:t>（</a:t>
            </a:r>
            <a:r>
              <a:rPr dirty="0">
                <a:solidFill>
                  <a:srgbClr val="C00000"/>
                </a:solidFill>
              </a:rPr>
              <a:t>开发中</a:t>
            </a:r>
            <a:r>
              <a:rPr dirty="0">
                <a:solidFill>
                  <a:srgbClr val="000000"/>
                </a:solidFill>
              </a:rPr>
              <a:t>）</a:t>
            </a:r>
            <a:endParaRPr lang="zh-CN" altLang="en-US" dirty="0">
              <a:solidFill>
                <a:srgbClr val="000000"/>
              </a:solidFill>
              <a:latin typeface="Huawei Sans" panose="020C0503030203020204" pitchFamily="34" charset="0"/>
              <a:ea typeface="方正兰亭黑简体" panose="02000000000000000000" pitchFamily="2" charset="-122"/>
            </a:endParaRPr>
          </a:p>
        </p:txBody>
      </p:sp>
      <p:sp>
        <p:nvSpPr>
          <p:cNvPr id="70" name="文本框 69"/>
          <p:cNvSpPr txBox="1"/>
          <p:nvPr/>
        </p:nvSpPr>
        <p:spPr>
          <a:xfrm>
            <a:off x="590840" y="875193"/>
            <a:ext cx="11268000" cy="2030095"/>
          </a:xfrm>
          <a:prstGeom prst="rect">
            <a:avLst/>
          </a:prstGeom>
          <a:solidFill>
            <a:schemeClr val="tx1">
              <a:lumMod val="10000"/>
              <a:lumOff val="90000"/>
            </a:schemeClr>
          </a:solidFill>
        </p:spPr>
        <p:txBody>
          <a:bodyPr wrap="square" rtlCol="0">
            <a:spAutoFit/>
          </a:bodyPr>
          <a:lstStyle/>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课程内容：</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本课程旨在让学生了解</a:t>
            </a:r>
            <a:r>
              <a:rPr lang="en-US" altLang="zh-CN" sz="1400" dirty="0" err="1">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新增特性实验</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——GCC for </a:t>
            </a:r>
            <a:r>
              <a:rPr lang="en-US" altLang="zh-CN" sz="1400" dirty="0" err="1">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编译器（</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1</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天课程）。</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编译器是计算机科学中非常重要的工具，了解</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GCC for </a:t>
            </a:r>
            <a:r>
              <a:rPr lang="en-US" altLang="zh-CN" sz="1400" dirty="0" err="1">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编译器优化特性对软件编程很非常大的助益。</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本创新实践课共分三个阶段，包括总计</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7</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天的课前准备学习，</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1</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个关卡的课堂开发实战活动以及课后总结。</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涉及的产品及服务：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鲲鹏云</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ECS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操作系统、</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 GCC for </a:t>
            </a:r>
            <a:r>
              <a:rPr lang="en-US" altLang="zh-CN" sz="1400" dirty="0" err="1">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openEuler</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编译器。</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大二及以上具备</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Linux</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基本技能以及对编译器感兴趣的学生。</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1</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 （</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8</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学时）</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4" name="组合 3"/>
          <p:cNvGrpSpPr/>
          <p:nvPr/>
        </p:nvGrpSpPr>
        <p:grpSpPr>
          <a:xfrm>
            <a:off x="635837" y="3804337"/>
            <a:ext cx="11306745" cy="1897323"/>
            <a:chOff x="635837" y="3909144"/>
            <a:chExt cx="11306745" cy="1897323"/>
          </a:xfrm>
        </p:grpSpPr>
        <p:sp>
          <p:nvSpPr>
            <p:cNvPr id="37" name="右箭头 10"/>
            <p:cNvSpPr/>
            <p:nvPr/>
          </p:nvSpPr>
          <p:spPr bwMode="auto">
            <a:xfrm>
              <a:off x="636580" y="4426131"/>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14400"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sym typeface="Lucida Grande" charset="0"/>
              </a:endParaRPr>
            </a:p>
          </p:txBody>
        </p:sp>
        <p:grpSp>
          <p:nvGrpSpPr>
            <p:cNvPr id="38" name="组合 37"/>
            <p:cNvGrpSpPr/>
            <p:nvPr/>
          </p:nvGrpSpPr>
          <p:grpSpPr>
            <a:xfrm>
              <a:off x="755900" y="3909144"/>
              <a:ext cx="1134390" cy="512412"/>
              <a:chOff x="6632" y="3822835"/>
              <a:chExt cx="1134390" cy="512412"/>
            </a:xfrm>
          </p:grpSpPr>
          <p:sp>
            <p:nvSpPr>
              <p:cNvPr id="39" name="等腰三角形 38"/>
              <p:cNvSpPr/>
              <p:nvPr/>
            </p:nvSpPr>
            <p:spPr>
              <a:xfrm rot="10800000">
                <a:off x="482246" y="4146046"/>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40" name="文本框 39"/>
              <p:cNvSpPr txBox="1"/>
              <p:nvPr/>
            </p:nvSpPr>
            <p:spPr>
              <a:xfrm>
                <a:off x="6632" y="3822835"/>
                <a:ext cx="1134390"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开课前</a:t>
                </a:r>
                <a:r>
                  <a:rPr lang="en-US" altLang="zh-CN" sz="1400" b="1" dirty="0">
                    <a:solidFill>
                      <a:srgbClr val="FFC000"/>
                    </a:solidFill>
                    <a:latin typeface="Huawei Sans" panose="020C0503030203020204" pitchFamily="34" charset="0"/>
                    <a:ea typeface="方正兰亭黑简体" panose="02000000000000000000" pitchFamily="2" charset="-122"/>
                  </a:rPr>
                  <a:t>7</a:t>
                </a:r>
                <a:r>
                  <a:rPr lang="zh-CN" altLang="en-US" sz="1400" b="1" dirty="0">
                    <a:solidFill>
                      <a:srgbClr val="FFC000"/>
                    </a:solidFill>
                    <a:latin typeface="Huawei Sans" panose="020C0503030203020204" pitchFamily="34" charset="0"/>
                    <a:ea typeface="方正兰亭黑简体" panose="02000000000000000000" pitchFamily="2" charset="-122"/>
                  </a:rPr>
                  <a:t>天</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41" name="文本框 40"/>
            <p:cNvSpPr txBox="1"/>
            <p:nvPr/>
          </p:nvSpPr>
          <p:spPr>
            <a:xfrm>
              <a:off x="635837" y="4528555"/>
              <a:ext cx="1817370" cy="830997"/>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课前准备：</a:t>
              </a:r>
              <a:endParaRPr lang="en-US" altLang="zh-CN" sz="1200" b="1" dirty="0">
                <a:latin typeface="Huawei Sans" panose="020C0503030203020204" pitchFamily="34" charset="0"/>
                <a:ea typeface="方正兰亭黑简体" panose="02000000000000000000" pitchFamily="2" charset="-122"/>
              </a:endParaRPr>
            </a:p>
            <a:p>
              <a:r>
                <a:rPr lang="zh-CN" altLang="en-US" sz="1200" dirty="0">
                  <a:latin typeface="Huawei Sans" panose="020C0503030203020204" pitchFamily="34" charset="0"/>
                  <a:ea typeface="方正兰亭黑简体" panose="02000000000000000000" pitchFamily="2" charset="-122"/>
                </a:rPr>
                <a:t>了解</a:t>
              </a:r>
              <a:r>
                <a:rPr lang="en-US" altLang="zh-CN" sz="1200" dirty="0">
                  <a:latin typeface="Huawei Sans" panose="020C0503030203020204" pitchFamily="34" charset="0"/>
                  <a:ea typeface="方正兰亭黑简体" panose="02000000000000000000" pitchFamily="2" charset="-122"/>
                </a:rPr>
                <a:t>GCC</a:t>
              </a:r>
              <a:r>
                <a:rPr lang="zh-CN" altLang="en-US" sz="1200" dirty="0">
                  <a:latin typeface="Huawei Sans" panose="020C0503030203020204" pitchFamily="34" charset="0"/>
                  <a:ea typeface="方正兰亭黑简体" panose="02000000000000000000" pitchFamily="2" charset="-122"/>
                </a:rPr>
                <a:t>编译器、</a:t>
              </a:r>
              <a:r>
                <a:rPr lang="en-US" altLang="zh-CN" sz="1200" dirty="0">
                  <a:latin typeface="Huawei Sans" panose="020C0503030203020204" pitchFamily="34" charset="0"/>
                  <a:ea typeface="方正兰亭黑简体" panose="02000000000000000000" pitchFamily="2" charset="-122"/>
                </a:rPr>
                <a:t>Linux</a:t>
              </a:r>
              <a:r>
                <a:rPr lang="zh-CN" altLang="en-US" sz="1200" dirty="0">
                  <a:latin typeface="Huawei Sans" panose="020C0503030203020204" pitchFamily="34" charset="0"/>
                  <a:ea typeface="方正兰亭黑简体" panose="02000000000000000000" pitchFamily="2" charset="-122"/>
                </a:rPr>
                <a:t>操作系统软件包构建的基本知识和命令。</a:t>
              </a:r>
              <a:endParaRPr lang="en-US" altLang="zh-CN" sz="1200" dirty="0">
                <a:latin typeface="Huawei Sans" panose="020C0503030203020204" pitchFamily="34" charset="0"/>
                <a:ea typeface="方正兰亭黑简体" panose="02000000000000000000" pitchFamily="2" charset="-122"/>
              </a:endParaRPr>
            </a:p>
          </p:txBody>
        </p:sp>
        <p:sp>
          <p:nvSpPr>
            <p:cNvPr id="43" name="TextBox 10"/>
            <p:cNvSpPr txBox="1"/>
            <p:nvPr/>
          </p:nvSpPr>
          <p:spPr>
            <a:xfrm>
              <a:off x="2661015" y="4079027"/>
              <a:ext cx="829073"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4" name="文本框 43"/>
            <p:cNvSpPr txBox="1"/>
            <p:nvPr/>
          </p:nvSpPr>
          <p:spPr>
            <a:xfrm>
              <a:off x="2480485" y="4606138"/>
              <a:ext cx="1391648" cy="1200329"/>
            </a:xfrm>
            <a:prstGeom prst="rect">
              <a:avLst/>
            </a:prstGeom>
            <a:noFill/>
          </p:spPr>
          <p:txBody>
            <a:bodyPr wrap="square" rtlCol="0">
              <a:spAutoFit/>
            </a:bodyPr>
            <a:lstStyle/>
            <a:p>
              <a:r>
                <a:rPr lang="en-US" altLang="zh-CN" sz="1200" dirty="0">
                  <a:latin typeface="Huawei Sans" panose="020C0503030203020204" pitchFamily="34" charset="0"/>
                  <a:ea typeface="方正兰亭黑简体" panose="02000000000000000000" pitchFamily="2" charset="-122"/>
                </a:rPr>
                <a:t>GCC for </a:t>
              </a:r>
              <a:r>
                <a:rPr lang="en-US" altLang="zh-CN" sz="1200" dirty="0" err="1">
                  <a:latin typeface="Huawei Sans" panose="020C0503030203020204" pitchFamily="34" charset="0"/>
                  <a:ea typeface="方正兰亭黑简体" panose="02000000000000000000" pitchFamily="2" charset="-122"/>
                </a:rPr>
                <a:t>openEuler</a:t>
              </a:r>
              <a:r>
                <a:rPr lang="zh-CN" altLang="en-US" sz="1200" dirty="0">
                  <a:latin typeface="Huawei Sans" panose="020C0503030203020204" pitchFamily="34" charset="0"/>
                  <a:ea typeface="方正兰亭黑简体" panose="02000000000000000000" pitchFamily="2" charset="-122"/>
                </a:rPr>
                <a:t>理论知识点讲解</a:t>
              </a:r>
              <a:endParaRPr lang="en-US" altLang="zh-CN" sz="1200" dirty="0">
                <a:latin typeface="Huawei Sans" panose="020C0503030203020204" pitchFamily="34" charset="0"/>
                <a:ea typeface="方正兰亭黑简体" panose="02000000000000000000" pitchFamily="2" charset="-122"/>
              </a:endParaRPr>
            </a:p>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1</a:t>
              </a:r>
              <a:r>
                <a:rPr lang="zh-CN" altLang="en-US" sz="1200" dirty="0">
                  <a:latin typeface="Huawei Sans" panose="020C0503030203020204" pitchFamily="34" charset="0"/>
                  <a:ea typeface="方正兰亭黑简体" panose="02000000000000000000" pitchFamily="2" charset="-122"/>
                </a:rPr>
                <a:t>：</a:t>
              </a:r>
              <a:r>
                <a:rPr lang="en-US" altLang="zh-CN" sz="1200" dirty="0">
                  <a:latin typeface="Huawei Sans" panose="020C0503030203020204" pitchFamily="34" charset="0"/>
                  <a:ea typeface="方正兰亭黑简体" panose="02000000000000000000" pitchFamily="2" charset="-122"/>
                </a:rPr>
                <a:t>GCC for </a:t>
              </a:r>
              <a:r>
                <a:rPr lang="en-US" altLang="zh-CN" sz="1200" dirty="0" err="1">
                  <a:latin typeface="Huawei Sans" panose="020C0503030203020204" pitchFamily="34" charset="0"/>
                  <a:ea typeface="方正兰亭黑简体" panose="02000000000000000000" pitchFamily="2" charset="-122"/>
                </a:rPr>
                <a:t>openEuler</a:t>
              </a:r>
              <a:r>
                <a:rPr lang="zh-CN" altLang="en-US" sz="1200" dirty="0">
                  <a:latin typeface="Huawei Sans" panose="020C0503030203020204" pitchFamily="34" charset="0"/>
                  <a:ea typeface="方正兰亭黑简体" panose="02000000000000000000" pitchFamily="2" charset="-122"/>
                </a:rPr>
                <a:t>环境搭建实验</a:t>
              </a:r>
              <a:endParaRPr lang="en-US" altLang="zh-CN" sz="1200" dirty="0">
                <a:latin typeface="Huawei Sans" panose="020C0503030203020204" pitchFamily="34" charset="0"/>
                <a:ea typeface="方正兰亭黑简体" panose="02000000000000000000" pitchFamily="2" charset="-122"/>
              </a:endParaRPr>
            </a:p>
          </p:txBody>
        </p:sp>
        <p:sp>
          <p:nvSpPr>
            <p:cNvPr id="45" name="椭圆 44"/>
            <p:cNvSpPr/>
            <p:nvPr/>
          </p:nvSpPr>
          <p:spPr>
            <a:xfrm>
              <a:off x="2995901" y="4400285"/>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46" name="TextBox 10"/>
            <p:cNvSpPr txBox="1"/>
            <p:nvPr/>
          </p:nvSpPr>
          <p:spPr>
            <a:xfrm>
              <a:off x="4466768" y="4082962"/>
              <a:ext cx="829073"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8" name="椭圆 47"/>
            <p:cNvSpPr/>
            <p:nvPr/>
          </p:nvSpPr>
          <p:spPr>
            <a:xfrm>
              <a:off x="4806971" y="4401290"/>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50" name="文本框 49"/>
            <p:cNvSpPr txBox="1"/>
            <p:nvPr/>
          </p:nvSpPr>
          <p:spPr>
            <a:xfrm>
              <a:off x="3914194" y="4580580"/>
              <a:ext cx="1960273" cy="830997"/>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2</a:t>
              </a:r>
              <a:r>
                <a:rPr lang="zh-CN" altLang="en-US" sz="1200" b="1" dirty="0">
                  <a:latin typeface="Huawei Sans" panose="020C0503030203020204" pitchFamily="34" charset="0"/>
                  <a:ea typeface="方正兰亭黑简体" panose="02000000000000000000" pitchFamily="2" charset="-122"/>
                </a:rPr>
                <a:t>：</a:t>
              </a:r>
              <a:r>
                <a:rPr lang="en-US" altLang="zh-CN" sz="1200" dirty="0">
                  <a:latin typeface="Huawei Sans" panose="020C0503030203020204" pitchFamily="34" charset="0"/>
                  <a:ea typeface="方正兰亭黑简体" panose="02000000000000000000" pitchFamily="2" charset="-122"/>
                </a:rPr>
                <a:t> GCC for </a:t>
              </a:r>
              <a:r>
                <a:rPr lang="en-US" altLang="zh-CN" sz="1200" dirty="0" err="1">
                  <a:latin typeface="Huawei Sans" panose="020C0503030203020204" pitchFamily="34" charset="0"/>
                  <a:ea typeface="方正兰亭黑简体" panose="02000000000000000000" pitchFamily="2" charset="-122"/>
                </a:rPr>
                <a:t>openEuler</a:t>
              </a:r>
              <a:r>
                <a:rPr lang="zh-CN" altLang="en-US" sz="1200" dirty="0">
                  <a:latin typeface="Huawei Sans" panose="020C0503030203020204" pitchFamily="34" charset="0"/>
                  <a:ea typeface="方正兰亭黑简体" panose="02000000000000000000" pitchFamily="2" charset="-122"/>
                </a:rPr>
                <a:t>特性实验（反馈优化、结构体优化、鲲鹏架构亲和优化）</a:t>
              </a:r>
              <a:endParaRPr lang="zh-CN" altLang="en-US" sz="1200" dirty="0">
                <a:latin typeface="Huawei Sans" panose="020C0503030203020204" pitchFamily="34" charset="0"/>
                <a:ea typeface="方正兰亭黑简体" panose="02000000000000000000" pitchFamily="2" charset="-122"/>
              </a:endParaRPr>
            </a:p>
          </p:txBody>
        </p:sp>
        <p:grpSp>
          <p:nvGrpSpPr>
            <p:cNvPr id="52" name="组合 51"/>
            <p:cNvGrpSpPr/>
            <p:nvPr/>
          </p:nvGrpSpPr>
          <p:grpSpPr>
            <a:xfrm>
              <a:off x="9515408" y="3956463"/>
              <a:ext cx="1495708" cy="482208"/>
              <a:chOff x="-3308293" y="3870852"/>
              <a:chExt cx="1495708" cy="482208"/>
            </a:xfrm>
          </p:grpSpPr>
          <p:sp>
            <p:nvSpPr>
              <p:cNvPr id="53" name="等腰三角形 52"/>
              <p:cNvSpPr/>
              <p:nvPr/>
            </p:nvSpPr>
            <p:spPr>
              <a:xfrm rot="10800000">
                <a:off x="-2617178" y="4163859"/>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54" name="文本框 53"/>
              <p:cNvSpPr txBox="1"/>
              <p:nvPr/>
            </p:nvSpPr>
            <p:spPr>
              <a:xfrm>
                <a:off x="-3308293" y="3870852"/>
                <a:ext cx="1495708"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课程总结和结班</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grpSp>
      <p:graphicFrame>
        <p:nvGraphicFramePr>
          <p:cNvPr id="31" name="图示 30"/>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实践课：理论精讲</a:t>
            </a:r>
            <a:r>
              <a:rPr lang="en-US" altLang="zh-CN" dirty="0"/>
              <a:t>+</a:t>
            </a:r>
            <a:r>
              <a:rPr lang="zh-CN" altLang="en-US" dirty="0"/>
              <a:t>实践课</a:t>
            </a:r>
            <a:endParaRPr lang="zh-CN" altLang="en-US" dirty="0"/>
          </a:p>
        </p:txBody>
      </p:sp>
      <p:graphicFrame>
        <p:nvGraphicFramePr>
          <p:cNvPr id="9" name="表格 8"/>
          <p:cNvGraphicFramePr>
            <a:graphicFrameLocks noGrp="1"/>
          </p:cNvGraphicFramePr>
          <p:nvPr/>
        </p:nvGraphicFramePr>
        <p:xfrm>
          <a:off x="732125" y="1163313"/>
          <a:ext cx="10752062" cy="1090840"/>
        </p:xfrm>
        <a:graphic>
          <a:graphicData uri="http://schemas.openxmlformats.org/drawingml/2006/table">
            <a:tbl>
              <a:tblPr firstRow="1" bandRow="1"/>
              <a:tblGrid>
                <a:gridCol w="8628062"/>
                <a:gridCol w="2124000"/>
              </a:tblGrid>
              <a:tr h="370840">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a:latin typeface="Huawei Sans" panose="020C0503030203020204" pitchFamily="34" charset="0"/>
                          <a:ea typeface="方正兰亭黑简体" panose="02000000000000000000" pitchFamily="2" charset="-122"/>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a:solidFill>
                            <a:schemeClr val="tx1"/>
                          </a:solidFill>
                          <a:latin typeface="Huawei Sans" panose="020C0503030203020204" pitchFamily="34" charset="0"/>
                          <a:ea typeface="方正兰亭黑简体" panose="02000000000000000000" pitchFamily="2" charset="-122"/>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36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400" baseline="0" dirty="0">
                          <a:latin typeface="Huawei Sans" panose="020C0503030203020204" pitchFamily="34" charset="0"/>
                          <a:ea typeface="方正兰亭黑简体" panose="02000000000000000000" pitchFamily="2" charset="-122"/>
                        </a:rPr>
                        <a:t>了解</a:t>
                      </a:r>
                      <a:r>
                        <a:rPr lang="en-US" altLang="zh-CN" sz="1400" baseline="0" dirty="0">
                          <a:latin typeface="Huawei Sans" panose="020C0503030203020204" pitchFamily="34" charset="0"/>
                          <a:ea typeface="方正兰亭黑简体" panose="02000000000000000000" pitchFamily="2" charset="-122"/>
                        </a:rPr>
                        <a:t>GCC</a:t>
                      </a:r>
                      <a:r>
                        <a:rPr lang="zh-CN" altLang="en-US" sz="1400" baseline="0" dirty="0">
                          <a:latin typeface="Huawei Sans" panose="020C0503030203020204" pitchFamily="34" charset="0"/>
                          <a:ea typeface="方正兰亭黑简体" panose="02000000000000000000" pitchFamily="2" charset="-122"/>
                        </a:rPr>
                        <a:t>编译器的基本知识和命令。</a:t>
                      </a:r>
                      <a:endParaRPr lang="zh-CN" altLang="en-US" sz="140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rPr>
                        <a:t>4</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6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400" baseline="0" dirty="0">
                          <a:latin typeface="Huawei Sans" panose="020C0503030203020204" pitchFamily="34" charset="0"/>
                          <a:ea typeface="方正兰亭黑简体" panose="02000000000000000000" pitchFamily="2" charset="-122"/>
                        </a:rPr>
                        <a:t>了解</a:t>
                      </a:r>
                      <a:r>
                        <a:rPr lang="en-US" altLang="zh-CN" sz="1400" baseline="0" dirty="0">
                          <a:latin typeface="Huawei Sans" panose="020C0503030203020204" pitchFamily="34" charset="0"/>
                          <a:ea typeface="方正兰亭黑简体" panose="02000000000000000000" pitchFamily="2" charset="-122"/>
                        </a:rPr>
                        <a:t>Linux</a:t>
                      </a:r>
                      <a:r>
                        <a:rPr lang="zh-CN" altLang="en-US" sz="1400" baseline="0" dirty="0">
                          <a:latin typeface="Huawei Sans" panose="020C0503030203020204" pitchFamily="34" charset="0"/>
                          <a:ea typeface="方正兰亭黑简体" panose="02000000000000000000" pitchFamily="2" charset="-122"/>
                        </a:rPr>
                        <a:t>操作系统软件包构建的基本知识和命令。</a:t>
                      </a:r>
                      <a:endParaRPr lang="zh-CN" altLang="en-US" sz="140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3</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10" name="表格 9"/>
          <p:cNvGraphicFramePr>
            <a:graphicFrameLocks noGrp="1"/>
          </p:cNvGraphicFramePr>
          <p:nvPr>
            <p:custDataLst>
              <p:tags r:id="rId1"/>
            </p:custDataLst>
          </p:nvPr>
        </p:nvGraphicFramePr>
        <p:xfrm>
          <a:off x="704114" y="2601065"/>
          <a:ext cx="10760527" cy="3229240"/>
        </p:xfrm>
        <a:graphic>
          <a:graphicData uri="http://schemas.openxmlformats.org/drawingml/2006/table">
            <a:tbl>
              <a:tblPr firstRow="1" bandRow="1"/>
              <a:tblGrid>
                <a:gridCol w="3211236"/>
                <a:gridCol w="2730927"/>
                <a:gridCol w="2694364"/>
                <a:gridCol w="2124000"/>
              </a:tblGrid>
              <a:tr h="370840">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集中实践课</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主要知识点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实验要点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468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rPr>
                        <a:t>GCC for </a:t>
                      </a:r>
                      <a:r>
                        <a:rPr lang="en-US" altLang="zh-CN" sz="1200" b="0" baseline="0" dirty="0" err="1">
                          <a:latin typeface="Huawei Sans" panose="020C0503030203020204" pitchFamily="34" charset="0"/>
                          <a:ea typeface="方正兰亭黑简体" panose="02000000000000000000" pitchFamily="2" charset="-122"/>
                        </a:rPr>
                        <a:t>openEuler</a:t>
                      </a:r>
                      <a:r>
                        <a:rPr lang="zh-CN" altLang="en-US" sz="1200" b="0" baseline="0" dirty="0">
                          <a:latin typeface="Huawei Sans" panose="020C0503030203020204" pitchFamily="34" charset="0"/>
                          <a:ea typeface="方正兰亭黑简体" panose="02000000000000000000" pitchFamily="2" charset="-122"/>
                        </a:rPr>
                        <a:t>理论知识点讲解</a:t>
                      </a:r>
                      <a:endParaRPr lang="zh-CN" altLang="en-US" sz="1200" b="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1</a:t>
                      </a:r>
                      <a:r>
                        <a:rPr lang="zh-CN" altLang="en-US" sz="1200" b="0" baseline="0" dirty="0">
                          <a:latin typeface="Huawei Sans" panose="020C0503030203020204" pitchFamily="34" charset="0"/>
                          <a:ea typeface="方正兰亭黑简体" panose="02000000000000000000" pitchFamily="2" charset="-122"/>
                        </a:rPr>
                        <a:t>：</a:t>
                      </a:r>
                      <a:r>
                        <a:rPr lang="en-US" altLang="zh-CN" sz="1200" b="0" baseline="0" dirty="0">
                          <a:latin typeface="Huawei Sans" panose="020C0503030203020204" pitchFamily="34" charset="0"/>
                          <a:ea typeface="方正兰亭黑简体" panose="02000000000000000000" pitchFamily="2" charset="-122"/>
                        </a:rPr>
                        <a:t>GCC for </a:t>
                      </a:r>
                      <a:r>
                        <a:rPr lang="en-US" altLang="zh-CN" sz="1200" b="0" baseline="0" dirty="0" err="1">
                          <a:latin typeface="Huawei Sans" panose="020C0503030203020204" pitchFamily="34" charset="0"/>
                          <a:ea typeface="方正兰亭黑简体" panose="02000000000000000000" pitchFamily="2" charset="-122"/>
                        </a:rPr>
                        <a:t>openEuler</a:t>
                      </a:r>
                      <a:r>
                        <a:rPr lang="zh-CN" altLang="en-US" sz="1200" b="0" baseline="0" dirty="0">
                          <a:latin typeface="Huawei Sans" panose="020C0503030203020204" pitchFamily="34" charset="0"/>
                          <a:ea typeface="方正兰亭黑简体" panose="02000000000000000000" pitchFamily="2" charset="-122"/>
                        </a:rPr>
                        <a:t>环境搭建实验</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rPr>
                        <a:t>GCC for</a:t>
                      </a:r>
                      <a:r>
                        <a:rPr lang="zh-CN" altLang="en-US" sz="1200" b="0" baseline="0" dirty="0">
                          <a:latin typeface="Huawei Sans" panose="020C0503030203020204" pitchFamily="34" charset="0"/>
                          <a:ea typeface="方正兰亭黑简体" panose="02000000000000000000" pitchFamily="2" charset="-122"/>
                        </a:rPr>
                        <a:t> </a:t>
                      </a:r>
                      <a:r>
                        <a:rPr lang="en-US" altLang="zh-CN" sz="1200" b="0" baseline="0" dirty="0" err="1">
                          <a:latin typeface="Huawei Sans" panose="020C0503030203020204" pitchFamily="34" charset="0"/>
                          <a:ea typeface="方正兰亭黑简体" panose="02000000000000000000" pitchFamily="2" charset="-122"/>
                        </a:rPr>
                        <a:t>openEuler</a:t>
                      </a:r>
                      <a:r>
                        <a:rPr lang="zh-CN" altLang="en-US" sz="1200" b="0" baseline="0" dirty="0">
                          <a:latin typeface="Huawei Sans" panose="020C0503030203020204" pitchFamily="34" charset="0"/>
                          <a:ea typeface="方正兰亭黑简体" panose="02000000000000000000" pitchFamily="2" charset="-122"/>
                        </a:rPr>
                        <a:t>性能优化</a:t>
                      </a:r>
                      <a:endParaRPr lang="en-US" altLang="zh-CN" sz="1200" b="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rPr>
                        <a:t>GCC for</a:t>
                      </a:r>
                      <a:r>
                        <a:rPr lang="zh-CN" altLang="en-US" sz="1200" b="0" baseline="0" dirty="0">
                          <a:latin typeface="Huawei Sans" panose="020C0503030203020204" pitchFamily="34" charset="0"/>
                          <a:ea typeface="方正兰亭黑简体" panose="02000000000000000000" pitchFamily="2" charset="-122"/>
                        </a:rPr>
                        <a:t> </a:t>
                      </a:r>
                      <a:r>
                        <a:rPr lang="en-US" altLang="zh-CN" sz="1200" b="0" baseline="0" dirty="0" err="1">
                          <a:latin typeface="Huawei Sans" panose="020C0503030203020204" pitchFamily="34" charset="0"/>
                          <a:ea typeface="方正兰亭黑简体" panose="02000000000000000000" pitchFamily="2" charset="-122"/>
                        </a:rPr>
                        <a:t>openEuler</a:t>
                      </a:r>
                      <a:r>
                        <a:rPr lang="zh-CN" altLang="en-US" sz="1200" b="0" baseline="0" dirty="0">
                          <a:latin typeface="Huawei Sans" panose="020C0503030203020204" pitchFamily="34" charset="0"/>
                          <a:ea typeface="方正兰亭黑简体" panose="02000000000000000000" pitchFamily="2" charset="-122"/>
                        </a:rPr>
                        <a:t>的安装过程</a:t>
                      </a:r>
                      <a:endParaRPr lang="en-US" altLang="zh-CN"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en-US" altLang="zh-CN" sz="1200" b="0" baseline="0" dirty="0">
                          <a:latin typeface="Huawei Sans" panose="020C0503030203020204" pitchFamily="34" charset="0"/>
                          <a:ea typeface="方正兰亭黑简体" panose="02000000000000000000" pitchFamily="2" charset="-122"/>
                        </a:rPr>
                        <a:t>GCC for </a:t>
                      </a:r>
                      <a:r>
                        <a:rPr lang="en-US" altLang="zh-CN" sz="1200" b="0" baseline="0" dirty="0" err="1">
                          <a:latin typeface="Huawei Sans" panose="020C0503030203020204" pitchFamily="34" charset="0"/>
                          <a:ea typeface="方正兰亭黑简体" panose="02000000000000000000" pitchFamily="2" charset="-122"/>
                        </a:rPr>
                        <a:t>openEuler</a:t>
                      </a:r>
                      <a:r>
                        <a:rPr lang="zh-CN" altLang="en-US" sz="1200" b="0" baseline="0" dirty="0">
                          <a:latin typeface="Huawei Sans" panose="020C0503030203020204" pitchFamily="34" charset="0"/>
                          <a:ea typeface="方正兰亭黑简体" panose="02000000000000000000" pitchFamily="2" charset="-122"/>
                        </a:rPr>
                        <a:t>的安装</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2</a:t>
                      </a:r>
                      <a:r>
                        <a:rPr lang="zh-CN" altLang="en-US" sz="1200" b="0" baseline="0" dirty="0">
                          <a:latin typeface="Huawei Sans" panose="020C0503030203020204" pitchFamily="34" charset="0"/>
                          <a:ea typeface="方正兰亭黑简体" panose="02000000000000000000" pitchFamily="2" charset="-122"/>
                        </a:rPr>
                        <a:t>： </a:t>
                      </a:r>
                      <a:r>
                        <a:rPr lang="en-US" altLang="zh-CN" sz="1200" b="0" baseline="0" dirty="0">
                          <a:latin typeface="Huawei Sans" panose="020C0503030203020204" pitchFamily="34" charset="0"/>
                          <a:ea typeface="方正兰亭黑简体" panose="02000000000000000000" pitchFamily="2" charset="-122"/>
                        </a:rPr>
                        <a:t>GCC for </a:t>
                      </a:r>
                      <a:r>
                        <a:rPr lang="en-US" altLang="zh-CN" sz="1200" b="0" baseline="0" dirty="0" err="1">
                          <a:latin typeface="Huawei Sans" panose="020C0503030203020204" pitchFamily="34" charset="0"/>
                          <a:ea typeface="方正兰亭黑简体" panose="02000000000000000000" pitchFamily="2" charset="-122"/>
                        </a:rPr>
                        <a:t>openEuler</a:t>
                      </a:r>
                      <a:r>
                        <a:rPr lang="zh-CN" altLang="en-US" sz="1200" b="0" baseline="0" dirty="0">
                          <a:latin typeface="Huawei Sans" panose="020C0503030203020204" pitchFamily="34" charset="0"/>
                          <a:ea typeface="方正兰亭黑简体" panose="02000000000000000000" pitchFamily="2" charset="-122"/>
                        </a:rPr>
                        <a:t>特性实验（反馈优化、结构体优化、鲲鹏架构亲和优化）</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反馈优化、结构体优化、鲲鹏架构亲和优化</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利用</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cs"/>
                        </a:rPr>
                        <a:t>GCC for </a:t>
                      </a: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openEuler</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进行实验，体验其优化过程</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err="1">
                          <a:latin typeface="Huawei Sans" panose="020C0503030203020204" pitchFamily="34" charset="0"/>
                          <a:ea typeface="方正兰亭黑简体" panose="02000000000000000000" pitchFamily="2" charset="-122"/>
                        </a:rPr>
                        <a:t>EulerMaker</a:t>
                      </a:r>
                      <a:r>
                        <a:rPr lang="zh-CN" altLang="en-US" sz="1200" b="0" baseline="0" dirty="0">
                          <a:latin typeface="Huawei Sans" panose="020C0503030203020204" pitchFamily="34" charset="0"/>
                          <a:ea typeface="方正兰亭黑简体" panose="02000000000000000000" pitchFamily="2" charset="-122"/>
                        </a:rPr>
                        <a:t>理论知识讲解</a:t>
                      </a:r>
                      <a:endParaRPr lang="zh-CN" altLang="en-US" sz="1200" b="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3</a:t>
                      </a:r>
                      <a:r>
                        <a:rPr lang="zh-CN" altLang="en-US" sz="1200" b="0" baseline="0" dirty="0">
                          <a:latin typeface="Huawei Sans" panose="020C0503030203020204" pitchFamily="34" charset="0"/>
                          <a:ea typeface="方正兰亭黑简体" panose="02000000000000000000" pitchFamily="2" charset="-122"/>
                        </a:rPr>
                        <a:t>： </a:t>
                      </a:r>
                      <a:r>
                        <a:rPr lang="en-US" altLang="zh-CN" sz="1200" b="0" baseline="0" dirty="0" err="1">
                          <a:latin typeface="Huawei Sans" panose="020C0503030203020204" pitchFamily="34" charset="0"/>
                          <a:ea typeface="方正兰亭黑简体" panose="02000000000000000000" pitchFamily="2" charset="-122"/>
                        </a:rPr>
                        <a:t>EulerMaker</a:t>
                      </a:r>
                      <a:r>
                        <a:rPr lang="zh-CN" altLang="en-US" sz="1200" b="0" baseline="0" dirty="0">
                          <a:latin typeface="Huawei Sans" panose="020C0503030203020204" pitchFamily="34" charset="0"/>
                          <a:ea typeface="方正兰亭黑简体" panose="02000000000000000000" pitchFamily="2" charset="-122"/>
                        </a:rPr>
                        <a:t>系统环境实验</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err="1">
                          <a:latin typeface="Huawei Sans" panose="020C0503030203020204" pitchFamily="34" charset="0"/>
                          <a:ea typeface="方正兰亭黑简体" panose="02000000000000000000" pitchFamily="2" charset="-122"/>
                        </a:rPr>
                        <a:t>EulerMaker</a:t>
                      </a:r>
                      <a:r>
                        <a:rPr lang="zh-CN" altLang="en-US" sz="1200" baseline="0" dirty="0">
                          <a:latin typeface="Huawei Sans" panose="020C0503030203020204" pitchFamily="34" charset="0"/>
                          <a:ea typeface="方正兰亭黑简体" panose="02000000000000000000" pitchFamily="2" charset="-122"/>
                        </a:rPr>
                        <a:t>构建软件包的流程、单包构建流程</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cs"/>
                        </a:rPr>
                        <a:t>EulerMaker</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实验环境的设置</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97815" indent="-285750">
                        <a:buFont typeface="Arial" panose="020B0604020202020204" pitchFamily="34" charset="0"/>
                        <a:buChar cha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单包构建实验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648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4</a:t>
                      </a:r>
                      <a:r>
                        <a:rPr lang="zh-CN" altLang="en-US" sz="1200" b="0" baseline="0" dirty="0">
                          <a:latin typeface="Huawei Sans" panose="020C0503030203020204" pitchFamily="34" charset="0"/>
                          <a:ea typeface="方正兰亭黑简体" panose="02000000000000000000" pitchFamily="2" charset="-122"/>
                        </a:rPr>
                        <a:t>： </a:t>
                      </a:r>
                      <a:r>
                        <a:rPr lang="en-US" altLang="zh-CN" sz="1200" b="0" baseline="0" dirty="0" err="1">
                          <a:latin typeface="Huawei Sans" panose="020C0503030203020204" pitchFamily="34" charset="0"/>
                          <a:ea typeface="方正兰亭黑简体" panose="02000000000000000000" pitchFamily="2" charset="-122"/>
                        </a:rPr>
                        <a:t>EulerMaker</a:t>
                      </a:r>
                      <a:r>
                        <a:rPr lang="zh-CN" altLang="en-US" sz="1200" b="0" baseline="0" dirty="0">
                          <a:latin typeface="Huawei Sans" panose="020C0503030203020204" pitchFamily="34" charset="0"/>
                          <a:ea typeface="方正兰亭黑简体" panose="02000000000000000000" pitchFamily="2" charset="-122"/>
                        </a:rPr>
                        <a:t>镜像定制实验、镜像安装使用实验</a:t>
                      </a:r>
                      <a:endParaRPr lang="zh-CN" altLang="en-US"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镜像定制流程、镜像安装使用流程</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镜像定制实验</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镜像安装使用实验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468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关卡</a:t>
                      </a:r>
                      <a:r>
                        <a:rPr lang="en-US" altLang="zh-CN" sz="1200" b="0" baseline="0" dirty="0">
                          <a:latin typeface="Huawei Sans" panose="020C0503030203020204" pitchFamily="34" charset="0"/>
                          <a:ea typeface="方正兰亭黑简体" panose="02000000000000000000" pitchFamily="2" charset="-122"/>
                        </a:rPr>
                        <a:t>5</a:t>
                      </a:r>
                      <a:r>
                        <a:rPr lang="zh-CN" altLang="en-US" sz="1200" b="0" baseline="0" dirty="0">
                          <a:latin typeface="Huawei Sans" panose="020C0503030203020204" pitchFamily="34" charset="0"/>
                          <a:ea typeface="方正兰亭黑简体" panose="02000000000000000000" pitchFamily="2" charset="-122"/>
                        </a:rPr>
                        <a:t>：</a:t>
                      </a:r>
                      <a:r>
                        <a:rPr lang="en-US" altLang="zh-CN" sz="1200" b="0" baseline="0" dirty="0">
                          <a:latin typeface="Huawei Sans" panose="020C0503030203020204" pitchFamily="34" charset="0"/>
                          <a:ea typeface="方正兰亭黑简体" panose="02000000000000000000" pitchFamily="2" charset="-122"/>
                        </a:rPr>
                        <a:t>x2openEuler</a:t>
                      </a:r>
                      <a:r>
                        <a:rPr lang="zh-CN" altLang="en-US" sz="1200" b="0" baseline="0" dirty="0">
                          <a:latin typeface="Huawei Sans" panose="020C0503030203020204" pitchFamily="34" charset="0"/>
                          <a:ea typeface="方正兰亭黑简体" panose="02000000000000000000" pitchFamily="2" charset="-122"/>
                        </a:rPr>
                        <a:t>迁移工具实验</a:t>
                      </a:r>
                      <a:endParaRPr lang="zh-CN" altLang="en-US"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rPr>
                        <a:t>x2openEuler</a:t>
                      </a:r>
                      <a:r>
                        <a:rPr lang="zh-CN" altLang="en-US" sz="1200" b="0" baseline="0" dirty="0">
                          <a:latin typeface="Huawei Sans" panose="020C0503030203020204" pitchFamily="34" charset="0"/>
                          <a:ea typeface="方正兰亭黑简体" panose="02000000000000000000" pitchFamily="2" charset="-122"/>
                        </a:rPr>
                        <a:t>迁移工具的原理和流程</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baseline="0" dirty="0">
                          <a:latin typeface="Huawei Sans" panose="020C0503030203020204" pitchFamily="34" charset="0"/>
                          <a:ea typeface="方正兰亭黑简体" panose="02000000000000000000" pitchFamily="2" charset="-122"/>
                        </a:rPr>
                        <a:t>x2openEuler</a:t>
                      </a:r>
                      <a:r>
                        <a:rPr lang="zh-CN" altLang="en-US" sz="1200" baseline="0">
                          <a:latin typeface="Huawei Sans" panose="020C0503030203020204" pitchFamily="34" charset="0"/>
                          <a:ea typeface="方正兰亭黑简体" panose="02000000000000000000" pitchFamily="2" charset="-122"/>
                        </a:rPr>
                        <a:t>迁移工具的使用流程</a:t>
                      </a:r>
                      <a:endParaRPr lang="zh-CN" altLang="en-US"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6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课程总结及作业提交</a:t>
                      </a:r>
                      <a:endParaRPr lang="en-US" altLang="zh-CN" sz="12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课堂或课后完成</a:t>
                      </a:r>
                      <a:endParaRPr lang="zh-CN"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8" name="图示 7"/>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86578" y="984885"/>
          <a:ext cx="11341735" cy="3661316"/>
        </p:xfrm>
        <a:graphic>
          <a:graphicData uri="http://schemas.openxmlformats.org/drawingml/2006/table">
            <a:tbl>
              <a:tblPr/>
              <a:tblGrid>
                <a:gridCol w="436880"/>
                <a:gridCol w="873760"/>
                <a:gridCol w="2721896"/>
                <a:gridCol w="459036"/>
                <a:gridCol w="2644049"/>
                <a:gridCol w="431494"/>
                <a:gridCol w="918072"/>
                <a:gridCol w="2856548"/>
              </a:tblGrid>
              <a:tr h="432000">
                <a:tc>
                  <a:txBody>
                    <a:bodyPr/>
                    <a:lstStyle/>
                    <a:p>
                      <a:pPr algn="ctr" rtl="0"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领域</a:t>
                      </a:r>
                      <a:endPar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课程包名称</a:t>
                      </a:r>
                      <a:endPar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理论知识点</a:t>
                      </a:r>
                      <a:endPar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建议</a:t>
                      </a:r>
                      <a:endParaRPr lang="en-US" altLang="zh-CN"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学时</a:t>
                      </a:r>
                      <a:endPar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rtl="0"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实验知识点</a:t>
                      </a:r>
                      <a:endPar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建议</a:t>
                      </a:r>
                      <a:endParaRPr lang="en-US" altLang="zh-CN"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p>
                      <a:pPr algn="ctr"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学时</a:t>
                      </a:r>
                      <a:endParaRPr lang="zh-CN" altLang="en-US" sz="1200" b="1" i="0" u="none" strike="noStrike" kern="1200" baseline="0" dirty="0">
                        <a:solidFill>
                          <a:srgbClr val="000000"/>
                        </a:solidFill>
                        <a:effectLst/>
                        <a:latin typeface="Huawei Sans" panose="020C0503030203020204" pitchFamily="34" charset="0"/>
                        <a:ea typeface="方正兰亭黑简体" panose="02000000000000000000" pitchFamily="2" charset="-122"/>
                        <a:cs typeface="+mn-cs"/>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p>
                      <a:pPr algn="ctr" fontAlgn="ctr">
                        <a:buNone/>
                      </a:pPr>
                      <a:r>
                        <a:rPr lang="zh-CN" altLang="en-US" sz="1200" b="1" i="0" u="none" strike="noStrike" kern="1200" baseline="0" dirty="0">
                          <a:solidFill>
                            <a:srgbClr val="000000"/>
                          </a:solidFill>
                          <a:effectLst/>
                          <a:latin typeface="Huawei Sans" panose="020C0503030203020204" pitchFamily="34" charset="0"/>
                          <a:ea typeface="方正兰亭黑简体" panose="02000000000000000000" pitchFamily="2" charset="-122"/>
                          <a:cs typeface="+mn-cs"/>
                        </a:rPr>
                        <a:t>所需云资源时长（小时）</a:t>
                      </a:r>
                      <a:endParaRPr lang="zh-CN" altLang="en-US" sz="1200" b="1" i="0" u="none" strike="noStrike" kern="1200" baseline="0" dirty="0">
                        <a:solidFill>
                          <a:srgbClr val="000000"/>
                        </a:solidFill>
                        <a:effectLst/>
                        <a:latin typeface="Huawei Sans" panose="020C0503030203020204" pitchFamily="34" charset="0"/>
                        <a:ea typeface="方正兰亭黑简体" panose="02000000000000000000" pitchFamily="2" charset="-122"/>
                        <a:cs typeface="+mn-cs"/>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ctr"/>
                      <a:r>
                        <a:rPr lang="zh-CN" altLang="en-US" sz="1200" b="1"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rPr>
                        <a:t>创新实践课</a:t>
                      </a:r>
                      <a:endParaRPr lang="zh-CN" altLang="en-US" sz="1200" b="1" i="0" u="none" strike="noStrike" kern="1200" baseline="0" dirty="0">
                        <a:solidFill>
                          <a:schemeClr val="tx1"/>
                        </a:solidFill>
                        <a:effectLst/>
                        <a:latin typeface="Huawei Sans" panose="020C0503030203020204" pitchFamily="34" charset="0"/>
                        <a:ea typeface="方正兰亭黑简体" panose="02000000000000000000" pitchFamily="2" charset="-122"/>
                        <a:cs typeface="+mn-cs"/>
                      </a:endParaRPr>
                    </a:p>
                  </a:txBody>
                  <a:tcPr marL="5666" marR="5666" marT="566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1712211">
                <a:tc rowSpan="4">
                  <a:txBody>
                    <a:bodyPr/>
                    <a:lstStyle/>
                    <a:p>
                      <a:pPr algn="ctr" rtl="0" fontAlgn="ct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鲲鹏</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操作系统</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操作系统介绍、相比通用</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Linux</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的特性增强特性（多核调度、</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NUMA-aware </a:t>
                      </a: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Qspinlock</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a:t>
                      </a: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iSula</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容器技术、鲲鹏加速引擎</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KAE</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A-Tune</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智能调优、</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rPr>
                        <a:t>GCC for </a:t>
                      </a: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编译器、编译器插件框架的架构和特点、</a:t>
                      </a: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统一构建</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rPr>
                        <a:t>——</a:t>
                      </a: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rPr>
                        <a:t>EulerMaker</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8</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zh-CN" altLang="en-US" sz="1200" b="1" i="0" u="none" strike="noStrike" baseline="0" dirty="0">
                          <a:solidFill>
                            <a:srgbClr val="000000"/>
                          </a:solidFill>
                          <a:effectLst/>
                          <a:latin typeface="Huawei Sans" panose="020C0503030203020204" pitchFamily="34" charset="0"/>
                          <a:ea typeface="方正兰亭黑简体" panose="02000000000000000000" pitchFamily="2" charset="-122"/>
                        </a:rPr>
                        <a:t>内核编程实验</a:t>
                      </a:r>
                      <a:b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b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内核编译、内核模块编程、内存管理、进程管理、中断和异常管理、内核时间管理、内核网络管理、设备管理、文件系统、</a:t>
                      </a: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的安装及内核虚拟化（需要鲲鹏泰山物理服务器支持）、内核综合实验等</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algn="l" rtl="0" fontAlgn="ctr"/>
                      <a:r>
                        <a:rPr lang="en-US" altLang="zh-CN" sz="1200" b="1" dirty="0">
                          <a:solidFill>
                            <a:srgbClr val="000000"/>
                          </a:solidFill>
                          <a:effectLst/>
                          <a:latin typeface="Huawei Sans" panose="020C0503030203020204" pitchFamily="34" charset="0"/>
                          <a:ea typeface="方正兰亭黑简体" charset="0"/>
                        </a:rPr>
                        <a:t>openEuler</a:t>
                      </a:r>
                      <a:r>
                        <a:rPr lang="zh-CN" altLang="en-US" sz="1200" b="1" dirty="0">
                          <a:solidFill>
                            <a:srgbClr val="000000"/>
                          </a:solidFill>
                          <a:effectLst/>
                          <a:latin typeface="Huawei Sans" panose="020C0503030203020204" pitchFamily="34" charset="0"/>
                          <a:ea typeface="方正兰亭黑简体" charset="0"/>
                        </a:rPr>
                        <a:t>开源实践</a:t>
                      </a:r>
                      <a:endParaRPr lang="zh-CN" altLang="en-US" sz="1200" b="1" dirty="0">
                        <a:solidFill>
                          <a:srgbClr val="000000"/>
                        </a:solidFill>
                        <a:effectLst/>
                        <a:latin typeface="Huawei Sans" panose="020C0503030203020204" pitchFamily="34" charset="0"/>
                        <a:ea typeface="方正兰亭黑简体" charset="0"/>
                      </a:endParaRPr>
                    </a:p>
                    <a:p>
                      <a:pPr algn="l" rtl="0" fontAlgn="ctr"/>
                      <a:r>
                        <a:rPr lang="en-US" altLang="zh-CN" sz="1200" b="1" dirty="0">
                          <a:solidFill>
                            <a:srgbClr val="000000"/>
                          </a:solidFill>
                          <a:effectLst/>
                          <a:latin typeface="Huawei Sans" panose="020C0503030203020204" pitchFamily="34" charset="0"/>
                          <a:ea typeface="方正兰亭黑简体" charset="0"/>
                        </a:rPr>
                        <a:t>openEuler</a:t>
                      </a:r>
                      <a:r>
                        <a:rPr lang="zh-CN" altLang="en-US" sz="1200" b="1" dirty="0">
                          <a:solidFill>
                            <a:srgbClr val="000000"/>
                          </a:solidFill>
                          <a:effectLst/>
                          <a:latin typeface="Huawei Sans" panose="020C0503030203020204" pitchFamily="34" charset="0"/>
                          <a:ea typeface="方正兰亭黑简体" charset="0"/>
                        </a:rPr>
                        <a:t>增强特性实验</a:t>
                      </a:r>
                      <a:endParaRPr lang="en-US" altLang="zh-CN" sz="1200" b="1"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fontAlgn="ctr"/>
                      <a:r>
                        <a:rPr lang="en-US" altLang="zh-CN" sz="1200" b="0" dirty="0">
                          <a:solidFill>
                            <a:srgbClr val="000000"/>
                          </a:solidFill>
                          <a:effectLst/>
                          <a:latin typeface="Huawei Sans" panose="020C0503030203020204" pitchFamily="34" charset="0"/>
                          <a:ea typeface="方正兰亭黑简体" panose="02000000000000000000" pitchFamily="2" charset="-122"/>
                        </a:rPr>
                        <a:t>34</a:t>
                      </a:r>
                      <a:endParaRPr 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p>
                      <a:pPr algn="ctr" fontAlgn="ctr">
                        <a:buNone/>
                      </a:pPr>
                      <a:r>
                        <a:rPr lang="en-US" altLang="zh-CN" sz="1200" b="0" dirty="0">
                          <a:solidFill>
                            <a:srgbClr val="000000"/>
                          </a:solidFill>
                          <a:effectLst/>
                          <a:latin typeface="Huawei Sans" panose="020C0503030203020204" pitchFamily="34" charset="0"/>
                          <a:ea typeface="方正兰亭黑简体" charset="0"/>
                        </a:rPr>
                        <a:t>136</a:t>
                      </a:r>
                      <a:endParaRPr lang="en-US"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1. </a:t>
                      </a: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开源创新实践课（</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2</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天课程）</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algn="l"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2. </a:t>
                      </a: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智能调优创新实践课（</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A-Tune</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2</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天课程）</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algn="l" fontAlgn="ct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rPr>
                        <a:t>3. </a:t>
                      </a: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rPr>
                        <a:t>iSula</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容器技术（</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rPr>
                        <a:t>2</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天课程）</a:t>
                      </a:r>
                      <a:endPar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endParaRPr>
                    </a:p>
                    <a:p>
                      <a:pPr algn="l" fontAlgn="ct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rPr>
                        <a:t>4. GCC for </a:t>
                      </a: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编译器（</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rPr>
                        <a:t>1</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天课程）</a:t>
                      </a:r>
                      <a:endPar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endParaRPr>
                    </a:p>
                    <a:p>
                      <a:pPr algn="l" fontAlgn="ctr"/>
                      <a:endPar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98843">
                <a:tc vMerge="1">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Linux</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技术</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概述、</a:t>
                      </a: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操作系统安装、实验环境准备、基本命令操作、</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rPr>
                        <a:t>GCC for </a:t>
                      </a: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、编译器插件框架的架构和特点、如何向</a:t>
                      </a: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开源社区提交</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rPr>
                        <a:t>PR</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a:t>
                      </a:r>
                      <a:r>
                        <a:rPr lang="en-US" altLang="zh-CN" sz="1200" b="0" i="0" u="none" strike="noStrike" baseline="0" dirty="0" err="1">
                          <a:solidFill>
                            <a:schemeClr val="tx1"/>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chemeClr val="tx1"/>
                          </a:solidFill>
                          <a:effectLst/>
                          <a:latin typeface="Huawei Sans" panose="020C0503030203020204" pitchFamily="34" charset="0"/>
                          <a:ea typeface="方正兰亭黑简体" panose="02000000000000000000" pitchFamily="2" charset="-122"/>
                        </a:rPr>
                        <a:t>增强特性</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a:t>
                      </a: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rPr>
                        <a:t>iSula</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容器技术、</a:t>
                      </a:r>
                      <a:r>
                        <a:rPr lang="en-US" altLang="zh-CN" sz="1200" b="0" i="0" u="none" strike="noStrike" baseline="0" dirty="0">
                          <a:solidFill>
                            <a:schemeClr val="tx1"/>
                          </a:solidFill>
                          <a:effectLst/>
                          <a:latin typeface="Huawei Sans" panose="020C0503030203020204" pitchFamily="34" charset="0"/>
                          <a:ea typeface="方正兰亭黑简体" panose="02000000000000000000" pitchFamily="2" charset="-122"/>
                        </a:rPr>
                        <a:t>A-Tune</a:t>
                      </a:r>
                      <a:r>
                        <a:rPr lang="zh-CN" altLang="en-US" sz="1200" b="0" i="0" u="none" strike="noStrike" baseline="0" dirty="0">
                          <a:solidFill>
                            <a:schemeClr val="tx1"/>
                          </a:solidFill>
                          <a:effectLst/>
                          <a:latin typeface="Huawei Sans" panose="020C0503030203020204" pitchFamily="34" charset="0"/>
                          <a:ea typeface="方正兰亭黑简体" panose="02000000000000000000" pitchFamily="2" charset="-122"/>
                        </a:rPr>
                        <a:t>智能调优</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a:t>
                      </a:r>
                      <a:endPar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4</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zh-CN" altLang="en-US" sz="1200" b="1" i="0" u="none" strike="noStrike" baseline="0" dirty="0">
                          <a:solidFill>
                            <a:srgbClr val="0070C0"/>
                          </a:solidFill>
                          <a:effectLst/>
                          <a:latin typeface="Huawei Sans" panose="020C0503030203020204" pitchFamily="34" charset="0"/>
                          <a:ea typeface="方正兰亭黑简体" panose="02000000000000000000" pitchFamily="2" charset="-122"/>
                        </a:rPr>
                        <a:t>应用编程实验</a:t>
                      </a:r>
                      <a:endParaRPr lang="en-US" altLang="zh-CN" sz="1200" b="1" i="0" u="none" strike="noStrike" baseline="0" dirty="0">
                        <a:solidFill>
                          <a:srgbClr val="0070C0"/>
                        </a:solidFill>
                        <a:effectLst/>
                        <a:latin typeface="Huawei Sans" panose="020C0503030203020204" pitchFamily="34" charset="0"/>
                        <a:ea typeface="方正兰亭黑简体" panose="02000000000000000000" pitchFamily="2" charset="-122"/>
                      </a:endParaRPr>
                    </a:p>
                    <a:p>
                      <a:pPr algn="l" rtl="0" fontAlgn="ct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下开发调试工具、</a:t>
                      </a: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rPr>
                        <a:t>shell</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编程、程序库、进程、线程、进程间通信、文件系统应用、网络应用、</a:t>
                      </a:r>
                      <a:r>
                        <a:rPr lang="en-US" altLang="zh-CN" sz="1200" b="0" i="0" u="none" strike="noStrike" baseline="0" dirty="0" err="1">
                          <a:solidFill>
                            <a:srgbClr val="0070C0"/>
                          </a:solidFill>
                          <a:effectLst/>
                          <a:latin typeface="Huawei Sans" panose="020C0503030203020204" pitchFamily="34" charset="0"/>
                          <a:ea typeface="方正兰亭黑简体" panose="02000000000000000000" pitchFamily="2" charset="-122"/>
                        </a:rPr>
                        <a:t>openEuler</a:t>
                      </a: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特性实验</a:t>
                      </a:r>
                      <a:endPar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endParaRPr>
                    </a:p>
                    <a:p>
                      <a:pPr algn="l" rtl="0" fontAlgn="ctr"/>
                      <a:r>
                        <a:rPr lang="en-US" altLang="zh-CN" sz="1200" b="1" dirty="0">
                          <a:solidFill>
                            <a:srgbClr val="000000"/>
                          </a:solidFill>
                          <a:effectLst/>
                          <a:latin typeface="Huawei Sans" panose="020C0503030203020204" pitchFamily="34" charset="0"/>
                          <a:ea typeface="方正兰亭黑简体" charset="0"/>
                          <a:sym typeface="+mn-ea"/>
                        </a:rPr>
                        <a:t>openEuler</a:t>
                      </a:r>
                      <a:r>
                        <a:rPr lang="zh-CN" altLang="en-US" sz="1200" b="1" dirty="0">
                          <a:solidFill>
                            <a:srgbClr val="000000"/>
                          </a:solidFill>
                          <a:effectLst/>
                          <a:latin typeface="Huawei Sans" panose="020C0503030203020204" pitchFamily="34" charset="0"/>
                          <a:ea typeface="方正兰亭黑简体" charset="0"/>
                          <a:sym typeface="+mn-ea"/>
                        </a:rPr>
                        <a:t>开源实践</a:t>
                      </a:r>
                      <a:endParaRPr lang="zh-CN" altLang="en-US" sz="1200" b="1" dirty="0">
                        <a:solidFill>
                          <a:srgbClr val="000000"/>
                        </a:solidFill>
                        <a:effectLst/>
                        <a:latin typeface="Huawei Sans" panose="020C0503030203020204" pitchFamily="34" charset="0"/>
                        <a:ea typeface="方正兰亭黑简体" charset="0"/>
                      </a:endParaRPr>
                    </a:p>
                    <a:p>
                      <a:pPr algn="l" rtl="0" fontAlgn="ctr"/>
                      <a:r>
                        <a:rPr lang="en-US" altLang="zh-CN" sz="1200" b="1" dirty="0">
                          <a:solidFill>
                            <a:srgbClr val="000000"/>
                          </a:solidFill>
                          <a:effectLst/>
                          <a:latin typeface="Huawei Sans" panose="020C0503030203020204" pitchFamily="34" charset="0"/>
                          <a:ea typeface="方正兰亭黑简体" charset="0"/>
                          <a:sym typeface="+mn-ea"/>
                        </a:rPr>
                        <a:t>openEuler</a:t>
                      </a:r>
                      <a:r>
                        <a:rPr lang="zh-CN" altLang="en-US" sz="1200" b="1" dirty="0">
                          <a:solidFill>
                            <a:srgbClr val="000000"/>
                          </a:solidFill>
                          <a:effectLst/>
                          <a:latin typeface="Huawei Sans" panose="020C0503030203020204" pitchFamily="34" charset="0"/>
                          <a:ea typeface="方正兰亭黑简体" charset="0"/>
                          <a:sym typeface="+mn-ea"/>
                        </a:rPr>
                        <a:t>增强特性实验</a:t>
                      </a:r>
                      <a:endParaRPr lang="en-US" altLang="zh-CN" sz="1200" b="1" i="0" u="none" strike="noStrike" baseline="0" dirty="0">
                        <a:solidFill>
                          <a:srgbClr val="000000"/>
                        </a:solidFill>
                        <a:effectLst/>
                        <a:latin typeface="Huawei Sans" panose="020C0503030203020204" pitchFamily="34" charset="0"/>
                        <a:ea typeface="方正兰亭黑简体" charset="0"/>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rPr>
                        <a:t>28</a:t>
                      </a:r>
                      <a:endPar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dirty="0">
                          <a:solidFill>
                            <a:srgbClr val="0070C0"/>
                          </a:solidFill>
                          <a:effectLst/>
                          <a:latin typeface="Huawei Sans" panose="020C0503030203020204" pitchFamily="34" charset="0"/>
                          <a:ea typeface="方正兰亭黑简体" charset="0"/>
                        </a:rPr>
                        <a:t>112</a:t>
                      </a:r>
                      <a:endParaRPr lang="en-US" altLang="zh-CN" sz="1200" b="0" i="0" u="none" strike="noStrike" baseline="0" dirty="0">
                        <a:solidFill>
                          <a:srgbClr val="0070C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rPr>
                        <a:t>同上</a:t>
                      </a:r>
                      <a:endParaRPr lang="zh-CN" altLang="en-US" sz="1200" b="0" i="0" u="none" strike="noStrike" baseline="0" dirty="0">
                        <a:solidFill>
                          <a:srgbClr val="0070C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34262">
                <a:tc vMerge="1">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编译原理</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编译器架构、编译优化技术、自动调优、处理器体系结构、循环优化、浮点精度调优、编译器自动并行化、</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PGO</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反馈优化、</a:t>
                      </a:r>
                      <a:r>
                        <a:rPr lang="en-US" altLang="zh-CN" sz="1200" b="0" i="0" u="none" strike="noStrike" baseline="0" dirty="0" err="1">
                          <a:solidFill>
                            <a:srgbClr val="000000"/>
                          </a:solidFill>
                          <a:effectLst/>
                          <a:latin typeface="Huawei Sans" panose="020C0503030203020204" pitchFamily="34" charset="0"/>
                          <a:ea typeface="方正兰亭黑简体" panose="02000000000000000000" pitchFamily="2" charset="-122"/>
                        </a:rPr>
                        <a:t>Autotuner</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自动调优</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ctr" rtl="0" fontAlgn="ct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6</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rtl="0" fontAlgn="ctr"/>
                      <a:r>
                        <a:rPr lang="zh-CN" altLang="en-US" sz="1200" b="0" dirty="0">
                          <a:solidFill>
                            <a:srgbClr val="000000"/>
                          </a:solidFill>
                          <a:effectLst/>
                          <a:latin typeface="Huawei Sans" panose="020C0503030203020204" pitchFamily="34" charset="0"/>
                          <a:ea typeface="方正兰亭黑简体" charset="0"/>
                        </a:rPr>
                        <a:t>实验一：编译器自动并行化</a:t>
                      </a:r>
                      <a:endParaRPr lang="zh-CN" altLang="en-US" sz="1200" b="0" dirty="0">
                        <a:solidFill>
                          <a:srgbClr val="000000"/>
                        </a:solidFill>
                        <a:effectLst/>
                        <a:latin typeface="Huawei Sans" panose="020C0503030203020204" pitchFamily="34" charset="0"/>
                        <a:ea typeface="方正兰亭黑简体" charset="0"/>
                      </a:endParaRPr>
                    </a:p>
                    <a:p>
                      <a:pPr algn="l" rtl="0" fontAlgn="ctr"/>
                      <a:r>
                        <a:rPr lang="zh-CN" altLang="en-US" sz="1200" b="0" dirty="0">
                          <a:solidFill>
                            <a:srgbClr val="000000"/>
                          </a:solidFill>
                          <a:effectLst/>
                          <a:latin typeface="Huawei Sans" panose="020C0503030203020204" pitchFamily="34" charset="0"/>
                          <a:ea typeface="方正兰亭黑简体" charset="0"/>
                        </a:rPr>
                        <a:t>实验二：内存布局优化</a:t>
                      </a:r>
                      <a:endParaRPr lang="zh-CN" altLang="en-US" sz="1200" b="0" dirty="0">
                        <a:solidFill>
                          <a:srgbClr val="000000"/>
                        </a:solidFill>
                        <a:effectLst/>
                        <a:latin typeface="Huawei Sans" panose="020C0503030203020204" pitchFamily="34" charset="0"/>
                        <a:ea typeface="方正兰亭黑简体" charset="0"/>
                      </a:endParaRPr>
                    </a:p>
                    <a:p>
                      <a:pPr algn="l" rtl="0" fontAlgn="ctr"/>
                      <a:r>
                        <a:rPr lang="zh-CN" altLang="en-US" sz="1200" b="0" dirty="0">
                          <a:solidFill>
                            <a:srgbClr val="000000"/>
                          </a:solidFill>
                          <a:effectLst/>
                          <a:latin typeface="Huawei Sans" panose="020C0503030203020204" pitchFamily="34" charset="0"/>
                          <a:ea typeface="方正兰亭黑简体" charset="0"/>
                        </a:rPr>
                        <a:t>实验三：</a:t>
                      </a:r>
                      <a:r>
                        <a:rPr lang="en-US" altLang="zh-CN" sz="1200" b="0" dirty="0">
                          <a:solidFill>
                            <a:srgbClr val="000000"/>
                          </a:solidFill>
                          <a:effectLst/>
                          <a:latin typeface="Huawei Sans" panose="020C0503030203020204" pitchFamily="34" charset="0"/>
                          <a:ea typeface="方正兰亭黑简体" charset="0"/>
                        </a:rPr>
                        <a:t>PGO</a:t>
                      </a:r>
                      <a:r>
                        <a:rPr lang="zh-CN" altLang="en-US" sz="1200" b="0" dirty="0">
                          <a:solidFill>
                            <a:srgbClr val="000000"/>
                          </a:solidFill>
                          <a:effectLst/>
                          <a:latin typeface="Huawei Sans" panose="020C0503030203020204" pitchFamily="34" charset="0"/>
                          <a:ea typeface="方正兰亭黑简体" charset="0"/>
                        </a:rPr>
                        <a:t>反馈优化</a:t>
                      </a:r>
                      <a:endParaRPr lang="zh-CN" altLang="en-US" sz="1200" b="0" dirty="0">
                        <a:solidFill>
                          <a:srgbClr val="000000"/>
                        </a:solidFill>
                        <a:effectLst/>
                        <a:latin typeface="Huawei Sans" panose="020C0503030203020204" pitchFamily="34" charset="0"/>
                        <a:ea typeface="方正兰亭黑简体" charset="0"/>
                      </a:endParaRPr>
                    </a:p>
                    <a:p>
                      <a:pPr algn="l" rtl="0" fontAlgn="ctr"/>
                      <a:r>
                        <a:rPr lang="zh-CN" altLang="en-US" sz="1200" b="0" dirty="0">
                          <a:solidFill>
                            <a:srgbClr val="000000"/>
                          </a:solidFill>
                          <a:effectLst/>
                          <a:latin typeface="Huawei Sans" panose="020C0503030203020204" pitchFamily="34" charset="0"/>
                          <a:ea typeface="方正兰亭黑简体" charset="0"/>
                        </a:rPr>
                        <a:t>实验四：</a:t>
                      </a:r>
                      <a:r>
                        <a:rPr lang="en-US" altLang="zh-CN" sz="1200" b="0" dirty="0">
                          <a:solidFill>
                            <a:srgbClr val="000000"/>
                          </a:solidFill>
                          <a:effectLst/>
                          <a:latin typeface="Huawei Sans" panose="020C0503030203020204" pitchFamily="34" charset="0"/>
                          <a:ea typeface="方正兰亭黑简体" charset="0"/>
                        </a:rPr>
                        <a:t>Autotuner</a:t>
                      </a:r>
                      <a:r>
                        <a:rPr lang="zh-CN" altLang="en-US" sz="1200" b="0" dirty="0">
                          <a:solidFill>
                            <a:srgbClr val="000000"/>
                          </a:solidFill>
                          <a:effectLst/>
                          <a:latin typeface="Huawei Sans" panose="020C0503030203020204" pitchFamily="34" charset="0"/>
                          <a:ea typeface="方正兰亭黑简体" charset="0"/>
                        </a:rPr>
                        <a:t>自动调优</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algn="l" rtl="0" fontAlgn="ct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dirty="0">
                          <a:solidFill>
                            <a:srgbClr val="000000"/>
                          </a:solidFill>
                          <a:effectLst/>
                          <a:latin typeface="Huawei Sans" panose="020C0503030203020204" pitchFamily="34" charset="0"/>
                          <a:ea typeface="方正兰亭黑简体" panose="02000000000000000000" pitchFamily="2" charset="-122"/>
                        </a:rPr>
                        <a:t>8</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32</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（暂无）</a:t>
                      </a:r>
                      <a:endParaRPr 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684000">
                <a:tc vMerge="1">
                  <a:tcPr marL="3600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程序设计</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鲲鹏体系介绍、跨平台应用开发（鲲鹏平台指令）、跨平台应用开发（高级语言跨平台开发）、跨平台应用开发、操作系统安装、实验环境准备、操作系统的基本操作和使用、</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Linux</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相关知识</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5</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实验一：</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C</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语言程序设计实验</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实验二：</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C++</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语言程序设计实验</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实验三：</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Java</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语言程序设计实验</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实验四：</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Python</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语言程序设计实验</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实验五：弱内存实验</a:t>
                      </a:r>
                      <a:endPar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实验六：</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Kunpeng&amp;X86</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平台</a:t>
                      </a: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C/C++</a:t>
                      </a: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程序差异实验</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42</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rPr>
                        <a:t>168</a:t>
                      </a:r>
                      <a:endParaRPr lang="en-US" altLang="zh-CN"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baseline="0" dirty="0">
                          <a:solidFill>
                            <a:srgbClr val="000000"/>
                          </a:solidFill>
                          <a:effectLst/>
                          <a:latin typeface="Huawei Sans" panose="020C0503030203020204" pitchFamily="34" charset="0"/>
                          <a:ea typeface="方正兰亭黑简体" panose="02000000000000000000" pitchFamily="2" charset="-122"/>
                        </a:rPr>
                        <a:t>（暂无）</a:t>
                      </a:r>
                      <a:endParaRPr lang="en-US" sz="1200" b="0" i="0" u="none" strike="noStrike" baseline="0" dirty="0">
                        <a:solidFill>
                          <a:srgbClr val="000000"/>
                        </a:solidFill>
                        <a:effectLst/>
                        <a:latin typeface="Huawei Sans" panose="020C0503030203020204" pitchFamily="34" charset="0"/>
                        <a:ea typeface="方正兰亭黑简体" panose="02000000000000000000" pitchFamily="2" charset="-122"/>
                      </a:endParaRPr>
                    </a:p>
                  </a:txBody>
                  <a:tcPr marL="36000" marR="0" marT="36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bl>
          </a:graphicData>
        </a:graphic>
      </p:graphicFrame>
      <p:sp>
        <p:nvSpPr>
          <p:cNvPr id="7" name="副标题 6"/>
          <p:cNvSpPr>
            <a:spLocks noGrp="1"/>
          </p:cNvSpPr>
          <p:nvPr>
            <p:ph type="subTitle" idx="1"/>
          </p:nvPr>
        </p:nvSpPr>
        <p:spPr>
          <a:xfrm>
            <a:off x="486579" y="456134"/>
            <a:ext cx="10740640" cy="488429"/>
          </a:xfrm>
        </p:spPr>
        <p:txBody>
          <a:bodyPr/>
          <a:lstStyle/>
          <a:p>
            <a:pPr>
              <a:lnSpc>
                <a:spcPts val="3440"/>
              </a:lnSpc>
              <a:spcBef>
                <a:spcPct val="0"/>
              </a:spcBef>
            </a:pPr>
            <a:r>
              <a:rPr lang="zh-CN" altLang="en-US" sz="2600" b="1" dirty="0">
                <a:solidFill>
                  <a:srgbClr val="C00000"/>
                </a:solidFill>
                <a:latin typeface="Huawei Sans" panose="020C0503030203020204" pitchFamily="34" charset="0"/>
                <a:ea typeface="方正兰亭黑简体" panose="02000000000000000000" pitchFamily="2" charset="-122"/>
                <a:cs typeface="+mj-cs"/>
                <a:sym typeface="+mn-ea"/>
              </a:rPr>
              <a:t>鲲鹏课程包知识点、实验和创新实践课 一览（</a:t>
            </a:r>
            <a:r>
              <a:rPr lang="en-US" altLang="zh-CN" sz="2600" b="1" dirty="0">
                <a:solidFill>
                  <a:srgbClr val="C00000"/>
                </a:solidFill>
                <a:latin typeface="Huawei Sans" panose="020C0503030203020204" pitchFamily="34" charset="0"/>
                <a:ea typeface="方正兰亭黑简体" charset="0"/>
                <a:cs typeface="+mj-cs"/>
                <a:sym typeface="+mn-ea"/>
              </a:rPr>
              <a:t>2</a:t>
            </a:r>
            <a:r>
              <a:rPr lang="zh-CN" altLang="en-US" sz="2600" b="1" dirty="0">
                <a:solidFill>
                  <a:srgbClr val="C00000"/>
                </a:solidFill>
                <a:latin typeface="Huawei Sans" panose="020C0503030203020204" pitchFamily="34" charset="0"/>
                <a:ea typeface="方正兰亭黑简体" panose="02000000000000000000" pitchFamily="2" charset="-122"/>
                <a:cs typeface="+mj-cs"/>
                <a:sym typeface="+mn-ea"/>
              </a:rPr>
              <a:t>）-摘要</a:t>
            </a:r>
            <a:endParaRPr lang="zh-CN" altLang="en-US" sz="2600" b="1" dirty="0">
              <a:solidFill>
                <a:srgbClr val="C00000"/>
              </a:solidFill>
              <a:latin typeface="Huawei Sans" panose="020C0503030203020204" pitchFamily="34" charset="0"/>
              <a:ea typeface="方正兰亭黑简体" panose="02000000000000000000" pitchFamily="2" charset="-122"/>
              <a:cs typeface="+mj-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en-US" dirty="0">
                <a:latin typeface="Huawei Sans" panose="020C0503030203020204" pitchFamily="34" charset="0"/>
                <a:ea typeface="方正兰亭黑简体" panose="02000000000000000000" pitchFamily="2" charset="-122"/>
              </a:rPr>
              <a:t>openGauss</a:t>
            </a:r>
            <a:r>
              <a:rPr lang="zh-CN" altLang="en-US" dirty="0">
                <a:latin typeface="Huawei Sans" panose="020C0503030203020204" pitchFamily="34" charset="0"/>
                <a:ea typeface="方正兰亭黑简体" panose="02000000000000000000" pitchFamily="2" charset="-122"/>
              </a:rPr>
              <a:t> </a:t>
            </a:r>
            <a:r>
              <a:rPr lang="en-US" altLang="zh-CN" dirty="0">
                <a:latin typeface="Huawei Sans" panose="020C0503030203020204" pitchFamily="34" charset="0"/>
                <a:ea typeface="方正兰亭黑简体" panose="02000000000000000000" pitchFamily="2" charset="-122"/>
              </a:rPr>
              <a:t>AI</a:t>
            </a:r>
            <a:r>
              <a:rPr lang="zh-CN" altLang="en-US" dirty="0">
                <a:latin typeface="Huawei Sans" panose="020C0503030203020204" pitchFamily="34" charset="0"/>
                <a:ea typeface="方正兰亭黑简体" panose="02000000000000000000" pitchFamily="2" charset="-122"/>
              </a:rPr>
              <a:t>特性创新实践课</a:t>
            </a:r>
            <a:endParaRPr lang="zh-CN" altLang="en-US" dirty="0">
              <a:latin typeface="Huawei Sans" panose="020C0503030203020204" pitchFamily="34" charset="0"/>
              <a:ea typeface="方正兰亭黑简体" panose="02000000000000000000" pitchFamily="2" charset="-122"/>
            </a:endParaRPr>
          </a:p>
        </p:txBody>
      </p:sp>
      <p:sp>
        <p:nvSpPr>
          <p:cNvPr id="5" name="文本框 4"/>
          <p:cNvSpPr txBox="1"/>
          <p:nvPr/>
        </p:nvSpPr>
        <p:spPr>
          <a:xfrm>
            <a:off x="535776" y="978653"/>
            <a:ext cx="11268000" cy="3128978"/>
          </a:xfrm>
          <a:prstGeom prst="rect">
            <a:avLst/>
          </a:prstGeom>
          <a:solidFill>
            <a:srgbClr val="1D1D1A">
              <a:lumMod val="10000"/>
              <a:lumOff val="90000"/>
            </a:srgbClr>
          </a:solidFill>
        </p:spPr>
        <p:txBody>
          <a:bodyPr wrap="square" rtlCol="0">
            <a:noAutofit/>
          </a:bodyPr>
          <a:lstStyle/>
          <a:p>
            <a:pPr lvl="0" defTabSz="914400">
              <a:lnSpc>
                <a:spcPct val="150000"/>
              </a:lnSpc>
            </a:pPr>
            <a:r>
              <a:rPr kumimoji="0" lang="zh-CN" altLang="en-US" sz="1400" b="1"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课程内容：</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本课程旨在让学生循序渐进地了解</a:t>
            </a:r>
            <a:r>
              <a:rPr lang="en-US" altLang="zh-CN" sz="1400" b="1" kern="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openGauss </a:t>
            </a:r>
            <a:r>
              <a:rPr lang="zh-CN" altLang="en-US" sz="1400" b="1" kern="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开源数据库和开源社区，</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熟练</a:t>
            </a:r>
            <a:r>
              <a:rPr lang="zh-CN" altLang="en-US" sz="1400" b="1" kern="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掌握</a:t>
            </a:r>
            <a:r>
              <a:rPr kumimoji="0" lang="en-US" altLang="zh-CN"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openGauss</a:t>
            </a:r>
            <a:r>
              <a:rPr kumimoji="0" lang="zh-CN" altLang="en-US"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开源数据库及开源社区贡献方法；进一步通过</a:t>
            </a:r>
            <a:r>
              <a:rPr kumimoji="0" lang="en-US" altLang="zh-CN"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openGauss</a:t>
            </a:r>
            <a:r>
              <a:rPr kumimoji="0" lang="zh-CN" altLang="en-US"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提供的</a:t>
            </a:r>
            <a:r>
              <a:rPr kumimoji="0" lang="en-US" altLang="zh-CN"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AI</a:t>
            </a:r>
            <a:r>
              <a:rPr kumimoji="0" lang="zh-CN" altLang="en-US"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特性，在</a:t>
            </a:r>
            <a:r>
              <a:rPr kumimoji="0" lang="en-US" altLang="zh-CN"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AI4DB</a:t>
            </a:r>
            <a:r>
              <a:rPr kumimoji="0" lang="zh-CN" altLang="en-US"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和</a:t>
            </a:r>
            <a:r>
              <a:rPr kumimoji="0" lang="en-US" altLang="zh-CN"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DB4AI</a:t>
            </a:r>
            <a:r>
              <a:rPr lang="zh-CN" altLang="en-US" sz="1400" b="1" kern="0" noProof="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方向体验</a:t>
            </a:r>
            <a:r>
              <a:rPr lang="en-US" altLang="zh-CN" sz="1400" b="1" kern="0" noProof="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openGauss</a:t>
            </a:r>
            <a:r>
              <a:rPr lang="zh-CN" altLang="en-US" sz="1400" b="1" kern="0" noProof="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提供的</a:t>
            </a:r>
            <a:r>
              <a:rPr lang="en-US" altLang="zh-CN" sz="1400" b="1" kern="0" noProof="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AI</a:t>
            </a:r>
            <a:r>
              <a:rPr lang="zh-CN" altLang="en-US" sz="1400" b="1" kern="0" noProof="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高级特性</a:t>
            </a:r>
            <a:r>
              <a:rPr kumimoji="0" lang="zh-CN" altLang="en-US"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a:t>
            </a:r>
            <a:endParaRPr kumimoji="0" lang="en-US" altLang="zh-CN" sz="1400" b="1"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课程价值：</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培养学生数据库开发与使用能力，掌握 </a:t>
            </a:r>
            <a:r>
              <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openGauss</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数据库。</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课程设计：</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创新实践课共分两个阶段，包括总计半天的课前学习，</a:t>
            </a:r>
            <a:r>
              <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2</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天</a:t>
            </a:r>
            <a:r>
              <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4</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个关卡的开发实战活动，后期安排学员灵活运用华为</a:t>
            </a:r>
            <a:r>
              <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openGauss</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数据库，自主创新开发作品。</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涉及产品及服务：</a:t>
            </a:r>
            <a:r>
              <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 openGauss</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、华为云</a:t>
            </a:r>
            <a:r>
              <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ECS</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弹性云服务器</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面向对象：</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大二及以上计算机类专业等理工科学生</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能力要求：</a:t>
            </a:r>
            <a:r>
              <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SQL</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基础，</a:t>
            </a:r>
            <a:r>
              <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Linux</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基础</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C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交付时长：</a:t>
            </a:r>
            <a:r>
              <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2</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天（</a:t>
            </a:r>
            <a:r>
              <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16</a:t>
            </a:r>
            <a:r>
              <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rPr>
              <a:t>学时）</a:t>
            </a:r>
            <a:endParaRPr kumimoji="0" lang="en-US" altLang="zh-CN"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Times New Roman" panose="02020603050405020304" pitchFamily="18" charset="0"/>
            </a:endParaRPr>
          </a:p>
        </p:txBody>
      </p:sp>
      <p:grpSp>
        <p:nvGrpSpPr>
          <p:cNvPr id="8" name="组合 7"/>
          <p:cNvGrpSpPr/>
          <p:nvPr/>
        </p:nvGrpSpPr>
        <p:grpSpPr>
          <a:xfrm>
            <a:off x="312821" y="4084840"/>
            <a:ext cx="11671822" cy="2306859"/>
            <a:chOff x="637725" y="3893917"/>
            <a:chExt cx="11346918" cy="2306859"/>
          </a:xfrm>
        </p:grpSpPr>
        <p:sp>
          <p:nvSpPr>
            <p:cNvPr id="9" name="右箭头 10"/>
            <p:cNvSpPr/>
            <p:nvPr/>
          </p:nvSpPr>
          <p:spPr bwMode="auto">
            <a:xfrm>
              <a:off x="678641" y="4603331"/>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14400"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sym typeface="Lucida Grande" charset="0"/>
              </a:endParaRPr>
            </a:p>
          </p:txBody>
        </p:sp>
        <p:grpSp>
          <p:nvGrpSpPr>
            <p:cNvPr id="10" name="组合 9"/>
            <p:cNvGrpSpPr/>
            <p:nvPr/>
          </p:nvGrpSpPr>
          <p:grpSpPr>
            <a:xfrm>
              <a:off x="678641" y="4053620"/>
              <a:ext cx="1134390" cy="542181"/>
              <a:chOff x="6632" y="3818464"/>
              <a:chExt cx="1134390" cy="542181"/>
            </a:xfrm>
          </p:grpSpPr>
          <p:sp>
            <p:nvSpPr>
              <p:cNvPr id="38" name="等腰三角形 37"/>
              <p:cNvSpPr/>
              <p:nvPr/>
            </p:nvSpPr>
            <p:spPr>
              <a:xfrm rot="10800000">
                <a:off x="482246" y="4171444"/>
                <a:ext cx="166405" cy="189201"/>
              </a:xfrm>
              <a:prstGeom prst="triangle">
                <a:avLst/>
              </a:prstGeom>
              <a:solidFill>
                <a:srgbClr val="FFC000"/>
              </a:solidFill>
              <a:ln w="12700"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cs typeface="+mn-cs"/>
                </a:endParaRPr>
              </a:p>
            </p:txBody>
          </p:sp>
          <p:sp>
            <p:nvSpPr>
              <p:cNvPr id="39" name="文本框 38"/>
              <p:cNvSpPr txBox="1"/>
              <p:nvPr/>
            </p:nvSpPr>
            <p:spPr>
              <a:xfrm>
                <a:off x="6632" y="3818464"/>
                <a:ext cx="1134390"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C000"/>
                    </a:solidFill>
                    <a:effectLst/>
                    <a:uLnTx/>
                    <a:uFillTx/>
                    <a:latin typeface="Huawei Sans" panose="020C0503030203020204" pitchFamily="34" charset="0"/>
                    <a:ea typeface="方正兰亭黑简体" panose="02000000000000000000" pitchFamily="2" charset="-122"/>
                  </a:rPr>
                  <a:t>开课前</a:t>
                </a:r>
                <a:r>
                  <a:rPr kumimoji="0" lang="en-US" altLang="zh-CN" sz="1400" b="1" i="0" u="none" strike="noStrike" kern="0" cap="none" spc="0" normalizeH="0" baseline="0" noProof="0" dirty="0">
                    <a:ln>
                      <a:noFill/>
                    </a:ln>
                    <a:solidFill>
                      <a:srgbClr val="FFC000"/>
                    </a:solidFill>
                    <a:effectLst/>
                    <a:uLnTx/>
                    <a:uFillTx/>
                    <a:latin typeface="Huawei Sans" panose="020C0503030203020204" pitchFamily="34" charset="0"/>
                    <a:ea typeface="方正兰亭黑简体" panose="02000000000000000000" pitchFamily="2" charset="-122"/>
                  </a:rPr>
                  <a:t>7</a:t>
                </a:r>
                <a:r>
                  <a:rPr kumimoji="0" lang="zh-CN" altLang="en-US" sz="1400" b="1" i="0" u="none" strike="noStrike" kern="0" cap="none" spc="0" normalizeH="0" baseline="0" noProof="0" dirty="0">
                    <a:ln>
                      <a:noFill/>
                    </a:ln>
                    <a:solidFill>
                      <a:srgbClr val="FFC000"/>
                    </a:solidFill>
                    <a:effectLst/>
                    <a:uLnTx/>
                    <a:uFillTx/>
                    <a:latin typeface="Huawei Sans" panose="020C0503030203020204" pitchFamily="34" charset="0"/>
                    <a:ea typeface="方正兰亭黑简体" panose="02000000000000000000" pitchFamily="2" charset="-122"/>
                  </a:rPr>
                  <a:t>天</a:t>
                </a:r>
                <a:endParaRPr kumimoji="0" lang="en-US" altLang="zh-CN" sz="1400" b="1" i="0" u="none" strike="noStrike" kern="0" cap="none" spc="0" normalizeH="0" baseline="0" noProof="0" dirty="0">
                  <a:ln>
                    <a:noFill/>
                  </a:ln>
                  <a:solidFill>
                    <a:srgbClr val="FFC000"/>
                  </a:solidFill>
                  <a:effectLst/>
                  <a:uLnTx/>
                  <a:uFillTx/>
                  <a:latin typeface="Huawei Sans" panose="020C0503030203020204" pitchFamily="34" charset="0"/>
                  <a:ea typeface="方正兰亭黑简体" panose="02000000000000000000" pitchFamily="2" charset="-122"/>
                </a:endParaRPr>
              </a:p>
            </p:txBody>
          </p:sp>
        </p:grpSp>
        <p:sp>
          <p:nvSpPr>
            <p:cNvPr id="11" name="文本框 10"/>
            <p:cNvSpPr txBox="1"/>
            <p:nvPr/>
          </p:nvSpPr>
          <p:spPr>
            <a:xfrm>
              <a:off x="637725" y="4721089"/>
              <a:ext cx="1472077" cy="830997"/>
            </a:xfrm>
            <a:prstGeom prst="rect">
              <a:avLst/>
            </a:prstGeom>
            <a:noFill/>
          </p:spPr>
          <p:txBody>
            <a:bodyPr wrap="square" rtlCol="0">
              <a:spAutoFit/>
            </a:bodyPr>
            <a:lstStyle/>
            <a:p>
              <a:r>
                <a:rPr lang="zh-CN" altLang="en-US" sz="1200" dirty="0">
                  <a:solidFill>
                    <a:srgbClr val="1D1D1A"/>
                  </a:solidFill>
                  <a:latin typeface="Huawei Sans" panose="020C0503030203020204" pitchFamily="34" charset="0"/>
                  <a:ea typeface="方正兰亭黑简体" panose="02000000000000000000" pitchFamily="2" charset="-122"/>
                </a:rPr>
                <a:t>在线慕课学习：</a:t>
              </a:r>
              <a:endParaRPr lang="en-US" altLang="zh-CN" sz="1200" dirty="0">
                <a:solidFill>
                  <a:srgbClr val="1D1D1A"/>
                </a:solidFill>
                <a:latin typeface="Huawei Sans" panose="020C0503030203020204" pitchFamily="34" charset="0"/>
                <a:ea typeface="方正兰亭黑简体" panose="02000000000000000000" pitchFamily="2" charset="-122"/>
              </a:endParaRPr>
            </a:p>
            <a:p>
              <a:r>
                <a:rPr lang="zh-CN" altLang="en-US" sz="1200" dirty="0">
                  <a:solidFill>
                    <a:srgbClr val="1D1D1A"/>
                  </a:solidFill>
                  <a:latin typeface="Huawei Sans" panose="020C0503030203020204" pitchFamily="34" charset="0"/>
                  <a:ea typeface="方正兰亭黑简体" panose="02000000000000000000" pitchFamily="2" charset="-122"/>
                </a:rPr>
                <a:t>（大约</a:t>
              </a:r>
              <a:r>
                <a:rPr lang="en-US" altLang="zh-CN" sz="1200" dirty="0">
                  <a:solidFill>
                    <a:srgbClr val="1D1D1A"/>
                  </a:solidFill>
                  <a:latin typeface="Huawei Sans" panose="020C0503030203020204" pitchFamily="34" charset="0"/>
                  <a:ea typeface="方正兰亭黑简体" panose="02000000000000000000" pitchFamily="2" charset="-122"/>
                </a:rPr>
                <a:t>5</a:t>
              </a:r>
              <a:r>
                <a:rPr lang="zh-CN" altLang="en-US" sz="1200" dirty="0">
                  <a:solidFill>
                    <a:srgbClr val="1D1D1A"/>
                  </a:solidFill>
                  <a:latin typeface="Huawei Sans" panose="020C0503030203020204" pitchFamily="34" charset="0"/>
                  <a:ea typeface="方正兰亭黑简体" panose="02000000000000000000" pitchFamily="2" charset="-122"/>
                </a:rPr>
                <a:t>小时）</a:t>
              </a:r>
              <a:endParaRPr lang="en-US" altLang="zh-CN" sz="1200" dirty="0">
                <a:solidFill>
                  <a:srgbClr val="1D1D1A"/>
                </a:solidFill>
                <a:latin typeface="Huawei Sans" panose="020C0503030203020204" pitchFamily="34" charset="0"/>
                <a:ea typeface="方正兰亭黑简体" panose="02000000000000000000" pitchFamily="2" charset="-122"/>
              </a:endParaRPr>
            </a:p>
            <a:p>
              <a:r>
                <a:rPr lang="en-US" altLang="zh-CN" sz="1200" dirty="0">
                  <a:solidFill>
                    <a:srgbClr val="1D1D1A"/>
                  </a:solidFill>
                  <a:latin typeface="Huawei Sans" panose="020C0503030203020204" pitchFamily="34" charset="0"/>
                  <a:ea typeface="方正兰亭黑简体" panose="02000000000000000000" pitchFamily="2" charset="-122"/>
                </a:rPr>
                <a:t>Linux</a:t>
              </a:r>
              <a:r>
                <a:rPr lang="zh-CN" altLang="en-US" sz="1200" dirty="0">
                  <a:solidFill>
                    <a:srgbClr val="1D1D1A"/>
                  </a:solidFill>
                  <a:latin typeface="Huawei Sans" panose="020C0503030203020204" pitchFamily="34" charset="0"/>
                  <a:ea typeface="方正兰亭黑简体" panose="02000000000000000000" pitchFamily="2" charset="-122"/>
                </a:rPr>
                <a:t>操作系统基础</a:t>
              </a:r>
              <a:endParaRPr lang="en-US" altLang="zh-CN" sz="1200" dirty="0">
                <a:solidFill>
                  <a:srgbClr val="1D1D1A"/>
                </a:solidFill>
                <a:latin typeface="Huawei Sans" panose="020C0503030203020204" pitchFamily="34" charset="0"/>
                <a:ea typeface="方正兰亭黑简体" panose="02000000000000000000" pitchFamily="2" charset="-122"/>
              </a:endParaRPr>
            </a:p>
            <a:p>
              <a:r>
                <a:rPr lang="zh-CN" altLang="en-US" sz="1200" dirty="0">
                  <a:solidFill>
                    <a:srgbClr val="1D1D1A"/>
                  </a:solidFill>
                  <a:latin typeface="Huawei Sans" panose="020C0503030203020204" pitchFamily="34" charset="0"/>
                  <a:ea typeface="方正兰亭黑简体" panose="02000000000000000000" pitchFamily="2" charset="-122"/>
                </a:rPr>
                <a:t>数据库基础课程</a:t>
              </a:r>
              <a:endParaRPr lang="en-US" altLang="zh-CN" sz="1200" dirty="0">
                <a:solidFill>
                  <a:srgbClr val="1D1D1A"/>
                </a:solidFill>
                <a:latin typeface="Huawei Sans" panose="020C0503030203020204" pitchFamily="34" charset="0"/>
                <a:ea typeface="方正兰亭黑简体" panose="02000000000000000000" pitchFamily="2" charset="-122"/>
              </a:endParaRPr>
            </a:p>
          </p:txBody>
        </p:sp>
        <p:grpSp>
          <p:nvGrpSpPr>
            <p:cNvPr id="12" name="组合 11"/>
            <p:cNvGrpSpPr/>
            <p:nvPr/>
          </p:nvGrpSpPr>
          <p:grpSpPr>
            <a:xfrm>
              <a:off x="2065346" y="4573576"/>
              <a:ext cx="1534626" cy="671427"/>
              <a:chOff x="2197820" y="4562023"/>
              <a:chExt cx="1534626" cy="671427"/>
            </a:xfrm>
          </p:grpSpPr>
          <p:sp>
            <p:nvSpPr>
              <p:cNvPr id="36" name="文本框 35"/>
              <p:cNvSpPr txBox="1"/>
              <p:nvPr/>
            </p:nvSpPr>
            <p:spPr>
              <a:xfrm>
                <a:off x="2197820" y="4771785"/>
                <a:ext cx="1534626"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rPr>
                  <a:t>关卡</a:t>
                </a:r>
                <a:r>
                  <a:rPr kumimoji="0" lang="en-US" altLang="zh-CN" sz="1200" b="1"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rPr>
                  <a:t>1</a:t>
                </a:r>
                <a:r>
                  <a:rPr kumimoji="0" lang="zh-CN" altLang="en-US" sz="1200" b="1"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rPr>
                  <a:t>：</a:t>
                </a:r>
                <a:r>
                  <a:rPr kumimoji="0" lang="zh-CN" altLang="en-US" sz="120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rPr>
                  <a:t>初试锋芒</a:t>
                </a:r>
                <a:endParaRPr kumimoji="0" lang="en-US" altLang="zh-CN" sz="120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20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rPr>
                  <a:t>--openGauss</a:t>
                </a:r>
                <a:r>
                  <a:rPr kumimoji="0" lang="zh-CN" altLang="en-US" sz="120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rPr>
                  <a:t>基础</a:t>
                </a:r>
                <a:endParaRPr kumimoji="0" lang="zh-CN" altLang="en-US" sz="1200" i="0" u="none" strike="noStrike" kern="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endParaRPr>
              </a:p>
            </p:txBody>
          </p:sp>
          <p:sp>
            <p:nvSpPr>
              <p:cNvPr id="37" name="椭圆 36"/>
              <p:cNvSpPr/>
              <p:nvPr/>
            </p:nvSpPr>
            <p:spPr>
              <a:xfrm>
                <a:off x="2769681" y="4562023"/>
                <a:ext cx="152831" cy="154793"/>
              </a:xfrm>
              <a:prstGeom prst="ellipse">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cs typeface="+mn-cs"/>
                </a:endParaRPr>
              </a:p>
            </p:txBody>
          </p:sp>
        </p:grpSp>
        <p:sp>
          <p:nvSpPr>
            <p:cNvPr id="13" name="TextBox 10"/>
            <p:cNvSpPr txBox="1"/>
            <p:nvPr/>
          </p:nvSpPr>
          <p:spPr>
            <a:xfrm>
              <a:off x="4346522" y="4022238"/>
              <a:ext cx="751452" cy="523220"/>
            </a:xfrm>
            <a:prstGeom prst="rect">
              <a:avLst/>
            </a:prstGeom>
            <a:noFill/>
          </p:spPr>
          <p:txBody>
            <a:bodyPr wrap="none" rtlCol="0">
              <a:spAutoFit/>
            </a:bodyPr>
            <a:lstStyle/>
            <a:p>
              <a:pPr algn="ctr"/>
              <a:r>
                <a:rPr lang="en-US" altLang="zh-CN" sz="1400" b="1" kern="0" dirty="0">
                  <a:solidFill>
                    <a:srgbClr val="FFC000"/>
                  </a:solidFill>
                  <a:latin typeface="Huawei Sans" panose="020C0503030203020204" pitchFamily="34" charset="0"/>
                  <a:ea typeface="方正兰亭黑简体" panose="02000000000000000000" pitchFamily="2" charset="-122"/>
                </a:rPr>
                <a:t>3</a:t>
              </a:r>
              <a:r>
                <a:rPr lang="zh-CN" altLang="en-US" sz="1400" b="1" kern="0" dirty="0">
                  <a:solidFill>
                    <a:srgbClr val="FFC000"/>
                  </a:solidFill>
                  <a:latin typeface="Huawei Sans" panose="020C0503030203020204" pitchFamily="34" charset="0"/>
                  <a:ea typeface="方正兰亭黑简体" panose="02000000000000000000" pitchFamily="2" charset="-122"/>
                </a:rPr>
                <a:t>学时</a:t>
              </a:r>
              <a:endParaRPr lang="zh-CN" altLang="en-US" sz="1400" b="1" kern="0" dirty="0">
                <a:solidFill>
                  <a:srgbClr val="FFC000"/>
                </a:solidFill>
                <a:latin typeface="Huawei Sans" panose="020C0503030203020204" pitchFamily="34" charset="0"/>
                <a:ea typeface="方正兰亭黑简体" panose="02000000000000000000" pitchFamily="2" charset="-122"/>
              </a:endParaRPr>
            </a:p>
            <a:p>
              <a:pPr algn="ctr"/>
              <a:r>
                <a:rPr lang="en-US" altLang="zh-CN" sz="1400" b="1" dirty="0">
                  <a:solidFill>
                    <a:srgbClr val="FFC000"/>
                  </a:solidFill>
                  <a:latin typeface="Huawei Sans" panose="020C0503030203020204" pitchFamily="34" charset="0"/>
                  <a:ea typeface="方正兰亭黑简体" panose="02000000000000000000" pitchFamily="2" charset="-122"/>
                </a:rPr>
                <a:t>0.5Day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14" name="文本框 13"/>
            <p:cNvSpPr txBox="1"/>
            <p:nvPr/>
          </p:nvSpPr>
          <p:spPr>
            <a:xfrm>
              <a:off x="5377299" y="4741467"/>
              <a:ext cx="1926079" cy="461665"/>
            </a:xfrm>
            <a:prstGeom prst="rect">
              <a:avLst/>
            </a:prstGeom>
            <a:noFill/>
          </p:spPr>
          <p:txBody>
            <a:bodyPr wrap="square" rtlCol="0">
              <a:spAutoFit/>
            </a:bodyPr>
            <a:lstStyle/>
            <a:p>
              <a:pPr algn="ctr"/>
              <a:r>
                <a:rPr lang="zh-CN" altLang="en-US" sz="1200" b="1" dirty="0">
                  <a:solidFill>
                    <a:srgbClr val="1D1D1A"/>
                  </a:solidFill>
                  <a:latin typeface="Huawei Sans" panose="020C0503030203020204" pitchFamily="34" charset="0"/>
                  <a:ea typeface="方正兰亭黑简体" panose="02000000000000000000" pitchFamily="2" charset="-122"/>
                </a:rPr>
                <a:t>关卡</a:t>
              </a:r>
              <a:r>
                <a:rPr lang="en-US" altLang="zh-CN" sz="1200" b="1" dirty="0">
                  <a:solidFill>
                    <a:srgbClr val="1D1D1A"/>
                  </a:solidFill>
                  <a:latin typeface="Huawei Sans" panose="020C0503030203020204" pitchFamily="34" charset="0"/>
                  <a:ea typeface="方正兰亭黑简体" panose="02000000000000000000" pitchFamily="2" charset="-122"/>
                </a:rPr>
                <a:t>3</a:t>
              </a:r>
              <a:r>
                <a:rPr lang="zh-CN" altLang="en-US" sz="1200" b="1" dirty="0">
                  <a:solidFill>
                    <a:srgbClr val="1D1D1A"/>
                  </a:solidFill>
                  <a:latin typeface="Huawei Sans" panose="020C0503030203020204" pitchFamily="34" charset="0"/>
                  <a:ea typeface="方正兰亭黑简体" panose="02000000000000000000" pitchFamily="2" charset="-122"/>
                </a:rPr>
                <a:t>：</a:t>
              </a:r>
              <a:r>
                <a:rPr lang="zh-CN" altLang="en-US" sz="1200" dirty="0">
                  <a:solidFill>
                    <a:srgbClr val="1D1D1A"/>
                  </a:solidFill>
                  <a:latin typeface="Huawei Sans" panose="020C0503030203020204" pitchFamily="34" charset="0"/>
                  <a:ea typeface="方正兰亭黑简体" panose="02000000000000000000" pitchFamily="2" charset="-122"/>
                </a:rPr>
                <a:t>步步为营</a:t>
              </a:r>
              <a:endParaRPr lang="en-US" altLang="zh-CN" sz="1200" dirty="0">
                <a:solidFill>
                  <a:srgbClr val="1D1D1A"/>
                </a:solidFill>
                <a:latin typeface="Huawei Sans" panose="020C0503030203020204" pitchFamily="34" charset="0"/>
                <a:ea typeface="方正兰亭黑简体" panose="02000000000000000000" pitchFamily="2" charset="-122"/>
              </a:endParaRPr>
            </a:p>
            <a:p>
              <a:pPr algn="ctr"/>
              <a:r>
                <a:rPr lang="en-US" altLang="zh-CN" sz="1200" dirty="0">
                  <a:solidFill>
                    <a:srgbClr val="1D1D1A"/>
                  </a:solidFill>
                  <a:latin typeface="Huawei Sans" panose="020C0503030203020204" pitchFamily="34" charset="0"/>
                  <a:ea typeface="方正兰亭黑简体" panose="02000000000000000000" pitchFamily="2" charset="-122"/>
                </a:rPr>
                <a:t>--openGauss</a:t>
              </a:r>
              <a:r>
                <a:rPr lang="zh-CN" altLang="en-US" sz="1200" dirty="0">
                  <a:solidFill>
                    <a:srgbClr val="1D1D1A"/>
                  </a:solidFill>
                  <a:latin typeface="Huawei Sans" panose="020C0503030203020204" pitchFamily="34" charset="0"/>
                  <a:ea typeface="方正兰亭黑简体" panose="02000000000000000000" pitchFamily="2" charset="-122"/>
                </a:rPr>
                <a:t>的</a:t>
              </a:r>
              <a:r>
                <a:rPr lang="en-US" altLang="zh-CN" sz="1200" dirty="0">
                  <a:solidFill>
                    <a:srgbClr val="1D1D1A"/>
                  </a:solidFill>
                  <a:latin typeface="Huawei Sans" panose="020C0503030203020204" pitchFamily="34" charset="0"/>
                  <a:ea typeface="方正兰亭黑简体" panose="02000000000000000000" pitchFamily="2" charset="-122"/>
                </a:rPr>
                <a:t>AI4DB</a:t>
              </a:r>
              <a:r>
                <a:rPr lang="zh-CN" altLang="en-US" sz="1200" dirty="0">
                  <a:solidFill>
                    <a:srgbClr val="1D1D1A"/>
                  </a:solidFill>
                  <a:latin typeface="Huawei Sans" panose="020C0503030203020204" pitchFamily="34" charset="0"/>
                  <a:ea typeface="方正兰亭黑简体" panose="02000000000000000000" pitchFamily="2" charset="-122"/>
                </a:rPr>
                <a:t>特性</a:t>
              </a:r>
              <a:endParaRPr lang="en-US" altLang="zh-CN" sz="1200" dirty="0">
                <a:solidFill>
                  <a:srgbClr val="1D1D1A"/>
                </a:solidFill>
                <a:latin typeface="Huawei Sans" panose="020C0503030203020204" pitchFamily="34" charset="0"/>
                <a:ea typeface="方正兰亭黑简体" panose="02000000000000000000" pitchFamily="2" charset="-122"/>
              </a:endParaRPr>
            </a:p>
          </p:txBody>
        </p:sp>
        <p:sp>
          <p:nvSpPr>
            <p:cNvPr id="15" name="椭圆 14"/>
            <p:cNvSpPr/>
            <p:nvPr/>
          </p:nvSpPr>
          <p:spPr>
            <a:xfrm>
              <a:off x="4645832" y="4572875"/>
              <a:ext cx="152831" cy="154793"/>
            </a:xfrm>
            <a:prstGeom prst="ellipse">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cs typeface="+mn-cs"/>
              </a:endParaRPr>
            </a:p>
          </p:txBody>
        </p:sp>
        <p:sp>
          <p:nvSpPr>
            <p:cNvPr id="16" name="文本框 15"/>
            <p:cNvSpPr txBox="1"/>
            <p:nvPr/>
          </p:nvSpPr>
          <p:spPr>
            <a:xfrm>
              <a:off x="3499055" y="4757779"/>
              <a:ext cx="1960273" cy="461665"/>
            </a:xfrm>
            <a:prstGeom prst="rect">
              <a:avLst/>
            </a:prstGeom>
            <a:noFill/>
          </p:spPr>
          <p:txBody>
            <a:bodyPr wrap="square" rtlCol="0">
              <a:spAutoFit/>
            </a:bodyPr>
            <a:lstStyle/>
            <a:p>
              <a:pPr algn="ctr"/>
              <a:r>
                <a:rPr lang="zh-CN" altLang="en-US" sz="1200" b="1" dirty="0">
                  <a:solidFill>
                    <a:srgbClr val="1D1D1A"/>
                  </a:solidFill>
                  <a:latin typeface="Huawei Sans" panose="020C0503030203020204" pitchFamily="34" charset="0"/>
                  <a:ea typeface="方正兰亭黑简体" panose="02000000000000000000" pitchFamily="2" charset="-122"/>
                </a:rPr>
                <a:t>关卡</a:t>
              </a:r>
              <a:r>
                <a:rPr lang="en-US" altLang="zh-CN" sz="1200" b="1" dirty="0">
                  <a:solidFill>
                    <a:srgbClr val="1D1D1A"/>
                  </a:solidFill>
                  <a:latin typeface="Huawei Sans" panose="020C0503030203020204" pitchFamily="34" charset="0"/>
                  <a:ea typeface="方正兰亭黑简体" panose="02000000000000000000" pitchFamily="2" charset="-122"/>
                </a:rPr>
                <a:t>2</a:t>
              </a:r>
              <a:r>
                <a:rPr lang="zh-CN" altLang="en-US" sz="1200" b="1" dirty="0">
                  <a:solidFill>
                    <a:srgbClr val="1D1D1A"/>
                  </a:solidFill>
                  <a:latin typeface="Huawei Sans" panose="020C0503030203020204" pitchFamily="34" charset="0"/>
                  <a:ea typeface="方正兰亭黑简体" panose="02000000000000000000" pitchFamily="2" charset="-122"/>
                </a:rPr>
                <a:t>：</a:t>
              </a:r>
              <a:r>
                <a:rPr lang="zh-CN" altLang="en-US" sz="1200" dirty="0">
                  <a:solidFill>
                    <a:srgbClr val="1D1D1A"/>
                  </a:solidFill>
                  <a:latin typeface="Huawei Sans" panose="020C0503030203020204" pitchFamily="34" charset="0"/>
                  <a:ea typeface="方正兰亭黑简体" panose="02000000000000000000" pitchFamily="2" charset="-122"/>
                </a:rPr>
                <a:t>牛刀小试</a:t>
              </a:r>
              <a:endParaRPr lang="en-US" altLang="zh-CN" sz="1200" dirty="0">
                <a:solidFill>
                  <a:srgbClr val="1D1D1A"/>
                </a:solidFill>
                <a:latin typeface="Huawei Sans" panose="020C0503030203020204" pitchFamily="34" charset="0"/>
                <a:ea typeface="方正兰亭黑简体" panose="02000000000000000000" pitchFamily="2" charset="-122"/>
              </a:endParaRPr>
            </a:p>
            <a:p>
              <a:pPr algn="ctr"/>
              <a:r>
                <a:rPr lang="en-US" altLang="zh-CN" sz="1200" dirty="0">
                  <a:solidFill>
                    <a:srgbClr val="1D1D1A"/>
                  </a:solidFill>
                  <a:latin typeface="Huawei Sans" panose="020C0503030203020204" pitchFamily="34" charset="0"/>
                  <a:ea typeface="方正兰亭黑简体" panose="02000000000000000000" pitchFamily="2" charset="-122"/>
                </a:rPr>
                <a:t>--openGauss</a:t>
              </a:r>
              <a:r>
                <a:rPr lang="zh-CN" altLang="en-US" sz="1200" dirty="0">
                  <a:solidFill>
                    <a:srgbClr val="1D1D1A"/>
                  </a:solidFill>
                  <a:latin typeface="Huawei Sans" panose="020C0503030203020204" pitchFamily="34" charset="0"/>
                  <a:ea typeface="方正兰亭黑简体" panose="02000000000000000000" pitchFamily="2" charset="-122"/>
                </a:rPr>
                <a:t>进阶</a:t>
              </a:r>
              <a:endParaRPr lang="en-US" altLang="zh-CN" sz="1200" dirty="0">
                <a:solidFill>
                  <a:srgbClr val="1D1D1A"/>
                </a:solidFill>
                <a:latin typeface="Huawei Sans" panose="020C0503030203020204" pitchFamily="34" charset="0"/>
                <a:ea typeface="方正兰亭黑简体" panose="02000000000000000000" pitchFamily="2" charset="-122"/>
              </a:endParaRPr>
            </a:p>
          </p:txBody>
        </p:sp>
        <p:sp>
          <p:nvSpPr>
            <p:cNvPr id="17" name="椭圆 16"/>
            <p:cNvSpPr/>
            <p:nvPr/>
          </p:nvSpPr>
          <p:spPr>
            <a:xfrm>
              <a:off x="6416212" y="4570990"/>
              <a:ext cx="152831" cy="154793"/>
            </a:xfrm>
            <a:prstGeom prst="ellipse">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cs typeface="+mn-cs"/>
              </a:endParaRPr>
            </a:p>
          </p:txBody>
        </p:sp>
        <p:grpSp>
          <p:nvGrpSpPr>
            <p:cNvPr id="18" name="组合 17"/>
            <p:cNvGrpSpPr/>
            <p:nvPr/>
          </p:nvGrpSpPr>
          <p:grpSpPr>
            <a:xfrm>
              <a:off x="8616158" y="4053620"/>
              <a:ext cx="1000914" cy="522748"/>
              <a:chOff x="-1965775" y="3830312"/>
              <a:chExt cx="1000914" cy="522748"/>
            </a:xfrm>
          </p:grpSpPr>
          <p:sp>
            <p:nvSpPr>
              <p:cNvPr id="34" name="等腰三角形 33"/>
              <p:cNvSpPr/>
              <p:nvPr/>
            </p:nvSpPr>
            <p:spPr>
              <a:xfrm rot="10800000">
                <a:off x="-1548521" y="4163859"/>
                <a:ext cx="166405" cy="189201"/>
              </a:xfrm>
              <a:prstGeom prst="triangle">
                <a:avLst/>
              </a:prstGeom>
              <a:solidFill>
                <a:srgbClr val="FFC000"/>
              </a:solidFill>
              <a:ln w="12700"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cs typeface="+mn-cs"/>
                </a:endParaRPr>
              </a:p>
            </p:txBody>
          </p:sp>
          <p:sp>
            <p:nvSpPr>
              <p:cNvPr id="35" name="文本框 34"/>
              <p:cNvSpPr txBox="1"/>
              <p:nvPr/>
            </p:nvSpPr>
            <p:spPr>
              <a:xfrm>
                <a:off x="-1965775" y="3830312"/>
                <a:ext cx="1000914"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C000"/>
                    </a:solidFill>
                    <a:effectLst/>
                    <a:uLnTx/>
                    <a:uFillTx/>
                    <a:latin typeface="Huawei Sans" panose="020C0503030203020204" pitchFamily="34" charset="0"/>
                    <a:ea typeface="方正兰亭黑简体" panose="02000000000000000000" pitchFamily="2" charset="-122"/>
                  </a:rPr>
                  <a:t>结班</a:t>
                </a:r>
                <a:endParaRPr kumimoji="0" lang="en-US" altLang="zh-CN" sz="1400" b="1" i="0" u="none" strike="noStrike" kern="0" cap="none" spc="0" normalizeH="0" baseline="0" noProof="0" dirty="0">
                  <a:ln>
                    <a:noFill/>
                  </a:ln>
                  <a:solidFill>
                    <a:srgbClr val="FFC000"/>
                  </a:solidFill>
                  <a:effectLst/>
                  <a:uLnTx/>
                  <a:uFillTx/>
                  <a:latin typeface="Huawei Sans" panose="020C0503030203020204" pitchFamily="34" charset="0"/>
                  <a:ea typeface="方正兰亭黑简体" panose="02000000000000000000" pitchFamily="2" charset="-122"/>
                </a:endParaRPr>
              </a:p>
            </p:txBody>
          </p:sp>
        </p:grpSp>
        <p:grpSp>
          <p:nvGrpSpPr>
            <p:cNvPr id="19" name="组合 18"/>
            <p:cNvGrpSpPr/>
            <p:nvPr/>
          </p:nvGrpSpPr>
          <p:grpSpPr>
            <a:xfrm>
              <a:off x="9848397" y="3893917"/>
              <a:ext cx="1373522" cy="697965"/>
              <a:chOff x="-2152080" y="3691671"/>
              <a:chExt cx="1373522" cy="697965"/>
            </a:xfrm>
          </p:grpSpPr>
          <p:sp>
            <p:nvSpPr>
              <p:cNvPr id="32" name="等腰三角形 31"/>
              <p:cNvSpPr/>
              <p:nvPr/>
            </p:nvSpPr>
            <p:spPr>
              <a:xfrm rot="10800000">
                <a:off x="-1548521" y="4200435"/>
                <a:ext cx="166405" cy="189201"/>
              </a:xfrm>
              <a:prstGeom prst="triangle">
                <a:avLst/>
              </a:prstGeom>
              <a:solidFill>
                <a:srgbClr val="FFC000"/>
              </a:solidFill>
              <a:ln w="12700"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cs typeface="+mn-cs"/>
                </a:endParaRPr>
              </a:p>
            </p:txBody>
          </p:sp>
          <p:sp>
            <p:nvSpPr>
              <p:cNvPr id="33" name="文本框 32"/>
              <p:cNvSpPr txBox="1"/>
              <p:nvPr/>
            </p:nvSpPr>
            <p:spPr>
              <a:xfrm>
                <a:off x="-2152080" y="3691671"/>
                <a:ext cx="1373522"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C000"/>
                    </a:solidFill>
                    <a:effectLst/>
                    <a:uLnTx/>
                    <a:uFillTx/>
                    <a:latin typeface="Huawei Sans" panose="020C0503030203020204" pitchFamily="34" charset="0"/>
                    <a:ea typeface="方正兰亭黑简体" panose="02000000000000000000" pitchFamily="2" charset="-122"/>
                  </a:rPr>
                  <a:t>校内创新</a:t>
                </a:r>
                <a:endParaRPr kumimoji="0" lang="en-US" altLang="zh-CN" sz="1400" b="1" i="0" u="none" strike="noStrike" kern="0" cap="none" spc="0" normalizeH="0" baseline="0" noProof="0" dirty="0">
                  <a:ln>
                    <a:noFill/>
                  </a:ln>
                  <a:solidFill>
                    <a:srgbClr val="FFC000"/>
                  </a:solidFill>
                  <a:effectLst/>
                  <a:uLnTx/>
                  <a:uFillTx/>
                  <a:latin typeface="Huawei Sans" panose="020C0503030203020204" pitchFamily="34" charset="0"/>
                  <a:ea typeface="方正兰亭黑简体" panose="02000000000000000000" pitchFamily="2"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C000"/>
                    </a:solidFill>
                    <a:effectLst/>
                    <a:uLnTx/>
                    <a:uFillTx/>
                    <a:latin typeface="Huawei Sans" panose="020C0503030203020204" pitchFamily="34" charset="0"/>
                    <a:ea typeface="方正兰亭黑简体" panose="02000000000000000000" pitchFamily="2" charset="-122"/>
                  </a:rPr>
                  <a:t>成果评比</a:t>
                </a:r>
                <a:endParaRPr kumimoji="0" lang="en-US" altLang="zh-CN" sz="1400" b="1" i="0" u="none" strike="noStrike" kern="0" cap="none" spc="0" normalizeH="0" baseline="0" noProof="0" dirty="0">
                  <a:ln>
                    <a:noFill/>
                  </a:ln>
                  <a:solidFill>
                    <a:srgbClr val="FFC000"/>
                  </a:solidFill>
                  <a:effectLst/>
                  <a:uLnTx/>
                  <a:uFillTx/>
                  <a:latin typeface="Huawei Sans" panose="020C0503030203020204" pitchFamily="34" charset="0"/>
                  <a:ea typeface="方正兰亭黑简体" panose="02000000000000000000" pitchFamily="2" charset="-122"/>
                </a:endParaRPr>
              </a:p>
            </p:txBody>
          </p:sp>
        </p:grpSp>
        <p:sp>
          <p:nvSpPr>
            <p:cNvPr id="20" name="椭圆 19"/>
            <p:cNvSpPr/>
            <p:nvPr/>
          </p:nvSpPr>
          <p:spPr>
            <a:xfrm>
              <a:off x="9764291" y="4562067"/>
              <a:ext cx="152831" cy="154793"/>
            </a:xfrm>
            <a:prstGeom prst="ellipse">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cs typeface="+mn-cs"/>
              </a:endParaRPr>
            </a:p>
          </p:txBody>
        </p:sp>
        <p:pic>
          <p:nvPicPr>
            <p:cNvPr id="21" name="图片 20"/>
            <p:cNvPicPr>
              <a:picLocks noChangeAspect="1"/>
            </p:cNvPicPr>
            <p:nvPr/>
          </p:nvPicPr>
          <p:blipFill>
            <a:blip r:embed="rId1"/>
            <a:stretch>
              <a:fillRect/>
            </a:stretch>
          </p:blipFill>
          <p:spPr>
            <a:xfrm>
              <a:off x="11119534" y="4100204"/>
              <a:ext cx="482600" cy="476165"/>
            </a:xfrm>
            <a:prstGeom prst="rect">
              <a:avLst/>
            </a:prstGeom>
          </p:spPr>
        </p:pic>
        <p:sp>
          <p:nvSpPr>
            <p:cNvPr id="22" name="文本框 21"/>
            <p:cNvSpPr txBox="1"/>
            <p:nvPr/>
          </p:nvSpPr>
          <p:spPr>
            <a:xfrm>
              <a:off x="10705635" y="4970035"/>
              <a:ext cx="1279008" cy="523220"/>
            </a:xfrm>
            <a:prstGeom prst="rect">
              <a:avLst/>
            </a:prstGeom>
            <a:noFill/>
          </p:spPr>
          <p:txBody>
            <a:bodyPr wrap="square" rtlCol="0">
              <a:spAutoFit/>
            </a:bodyPr>
            <a:lstStyle/>
            <a:p>
              <a:pPr algn="ctr"/>
              <a:r>
                <a:rPr lang="zh-CN" altLang="en-US" sz="1400" b="1" dirty="0">
                  <a:solidFill>
                    <a:srgbClr val="C00000"/>
                  </a:solidFill>
                  <a:latin typeface="Huawei Sans" panose="020C0503030203020204" pitchFamily="34" charset="0"/>
                  <a:ea typeface="方正兰亭黑简体" panose="02000000000000000000" pitchFamily="2" charset="-122"/>
                </a:rPr>
                <a:t>华为鲲鹏</a:t>
              </a:r>
              <a:endParaRPr lang="en-US" altLang="zh-CN" sz="1400" b="1" dirty="0">
                <a:solidFill>
                  <a:srgbClr val="C00000"/>
                </a:solidFill>
                <a:latin typeface="Huawei Sans" panose="020C0503030203020204" pitchFamily="34" charset="0"/>
                <a:ea typeface="方正兰亭黑简体" panose="02000000000000000000" pitchFamily="2" charset="-122"/>
              </a:endParaRPr>
            </a:p>
            <a:p>
              <a:pPr algn="ctr"/>
              <a:r>
                <a:rPr lang="zh-CN" altLang="en-US" sz="1400" b="1" dirty="0">
                  <a:solidFill>
                    <a:srgbClr val="C00000"/>
                  </a:solidFill>
                  <a:latin typeface="Huawei Sans" panose="020C0503030203020204" pitchFamily="34" charset="0"/>
                  <a:ea typeface="方正兰亭黑简体" panose="02000000000000000000" pitchFamily="2" charset="-122"/>
                </a:rPr>
                <a:t>创新大赛</a:t>
              </a:r>
              <a:endParaRPr lang="en-US" altLang="zh-CN" sz="1400" b="1" dirty="0">
                <a:solidFill>
                  <a:srgbClr val="C00000"/>
                </a:solidFill>
                <a:latin typeface="Huawei Sans" panose="020C0503030203020204" pitchFamily="34" charset="0"/>
                <a:ea typeface="方正兰亭黑简体" panose="02000000000000000000" pitchFamily="2" charset="-122"/>
              </a:endParaRPr>
            </a:p>
          </p:txBody>
        </p:sp>
        <p:sp>
          <p:nvSpPr>
            <p:cNvPr id="23" name="等腰三角形 22"/>
            <p:cNvSpPr/>
            <p:nvPr/>
          </p:nvSpPr>
          <p:spPr>
            <a:xfrm>
              <a:off x="11276722" y="4716331"/>
              <a:ext cx="166405" cy="189201"/>
            </a:xfrm>
            <a:prstGeom prst="triangle">
              <a:avLst/>
            </a:prstGeom>
            <a:solidFill>
              <a:srgbClr val="FFC000"/>
            </a:solidFill>
            <a:ln w="12700"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cs typeface="+mn-cs"/>
              </a:endParaRPr>
            </a:p>
          </p:txBody>
        </p:sp>
        <p:sp>
          <p:nvSpPr>
            <p:cNvPr id="24" name="文本框 23"/>
            <p:cNvSpPr txBox="1"/>
            <p:nvPr/>
          </p:nvSpPr>
          <p:spPr>
            <a:xfrm>
              <a:off x="7326733" y="4762743"/>
              <a:ext cx="1926079" cy="461665"/>
            </a:xfrm>
            <a:prstGeom prst="rect">
              <a:avLst/>
            </a:prstGeom>
            <a:noFill/>
          </p:spPr>
          <p:txBody>
            <a:bodyPr wrap="square" rtlCol="0">
              <a:spAutoFit/>
            </a:bodyPr>
            <a:lstStyle/>
            <a:p>
              <a:pPr algn="ctr"/>
              <a:r>
                <a:rPr lang="zh-CN" altLang="en-US" sz="1200" b="1" dirty="0">
                  <a:solidFill>
                    <a:srgbClr val="1D1D1A"/>
                  </a:solidFill>
                  <a:latin typeface="Huawei Sans" panose="020C0503030203020204" pitchFamily="34" charset="0"/>
                  <a:ea typeface="方正兰亭黑简体" panose="02000000000000000000" pitchFamily="2" charset="-122"/>
                </a:rPr>
                <a:t>关卡</a:t>
              </a:r>
              <a:r>
                <a:rPr lang="en-US" altLang="zh-CN" sz="1200" b="1" dirty="0">
                  <a:solidFill>
                    <a:srgbClr val="1D1D1A"/>
                  </a:solidFill>
                  <a:latin typeface="Huawei Sans" panose="020C0503030203020204" pitchFamily="34" charset="0"/>
                  <a:ea typeface="方正兰亭黑简体" panose="02000000000000000000" pitchFamily="2" charset="-122"/>
                </a:rPr>
                <a:t>4</a:t>
              </a:r>
              <a:r>
                <a:rPr lang="zh-CN" altLang="en-US" sz="1200" b="1" dirty="0">
                  <a:solidFill>
                    <a:srgbClr val="1D1D1A"/>
                  </a:solidFill>
                  <a:latin typeface="Huawei Sans" panose="020C0503030203020204" pitchFamily="34" charset="0"/>
                  <a:ea typeface="方正兰亭黑简体" panose="02000000000000000000" pitchFamily="2" charset="-122"/>
                </a:rPr>
                <a:t>：</a:t>
              </a:r>
              <a:r>
                <a:rPr lang="zh-CN" altLang="en-US" sz="1200" dirty="0">
                  <a:solidFill>
                    <a:srgbClr val="1D1D1A"/>
                  </a:solidFill>
                  <a:latin typeface="Huawei Sans" panose="020C0503030203020204" pitchFamily="34" charset="0"/>
                  <a:ea typeface="方正兰亭黑简体" panose="02000000000000000000" pitchFamily="2" charset="-122"/>
                </a:rPr>
                <a:t>明察秋毫</a:t>
              </a:r>
              <a:endParaRPr lang="en-US" altLang="zh-CN" sz="1200" dirty="0">
                <a:solidFill>
                  <a:srgbClr val="1D1D1A"/>
                </a:solidFill>
                <a:latin typeface="Huawei Sans" panose="020C0503030203020204" pitchFamily="34" charset="0"/>
                <a:ea typeface="方正兰亭黑简体" panose="02000000000000000000" pitchFamily="2" charset="-122"/>
              </a:endParaRPr>
            </a:p>
            <a:p>
              <a:pPr algn="ctr"/>
              <a:r>
                <a:rPr lang="en-US" altLang="zh-CN" sz="1200" dirty="0">
                  <a:solidFill>
                    <a:srgbClr val="1D1D1A"/>
                  </a:solidFill>
                  <a:latin typeface="Huawei Sans" panose="020C0503030203020204" pitchFamily="34" charset="0"/>
                  <a:ea typeface="方正兰亭黑简体" panose="02000000000000000000" pitchFamily="2" charset="-122"/>
                </a:rPr>
                <a:t>--openGauss</a:t>
              </a:r>
              <a:r>
                <a:rPr lang="zh-CN" altLang="en-US" sz="1200" dirty="0">
                  <a:solidFill>
                    <a:srgbClr val="1D1D1A"/>
                  </a:solidFill>
                  <a:latin typeface="Huawei Sans" panose="020C0503030203020204" pitchFamily="34" charset="0"/>
                  <a:ea typeface="方正兰亭黑简体" panose="02000000000000000000" pitchFamily="2" charset="-122"/>
                </a:rPr>
                <a:t>的</a:t>
              </a:r>
              <a:r>
                <a:rPr lang="en-US" altLang="zh-CN" sz="1200" dirty="0">
                  <a:solidFill>
                    <a:srgbClr val="1D1D1A"/>
                  </a:solidFill>
                  <a:latin typeface="Huawei Sans" panose="020C0503030203020204" pitchFamily="34" charset="0"/>
                  <a:ea typeface="方正兰亭黑简体" panose="02000000000000000000" pitchFamily="2" charset="-122"/>
                </a:rPr>
                <a:t>DB4AI</a:t>
              </a:r>
              <a:r>
                <a:rPr lang="zh-CN" altLang="en-US" sz="1200" dirty="0">
                  <a:solidFill>
                    <a:srgbClr val="1D1D1A"/>
                  </a:solidFill>
                  <a:latin typeface="Huawei Sans" panose="020C0503030203020204" pitchFamily="34" charset="0"/>
                  <a:ea typeface="方正兰亭黑简体" panose="02000000000000000000" pitchFamily="2" charset="-122"/>
                </a:rPr>
                <a:t>特性</a:t>
              </a:r>
              <a:endParaRPr lang="en-US" altLang="zh-CN" sz="1200" dirty="0">
                <a:solidFill>
                  <a:srgbClr val="1D1D1A"/>
                </a:solidFill>
                <a:latin typeface="Huawei Sans" panose="020C0503030203020204" pitchFamily="34" charset="0"/>
                <a:ea typeface="方正兰亭黑简体" panose="02000000000000000000" pitchFamily="2" charset="-122"/>
              </a:endParaRPr>
            </a:p>
          </p:txBody>
        </p:sp>
        <p:sp>
          <p:nvSpPr>
            <p:cNvPr id="25" name="椭圆 24"/>
            <p:cNvSpPr/>
            <p:nvPr/>
          </p:nvSpPr>
          <p:spPr>
            <a:xfrm>
              <a:off x="8071937" y="4564068"/>
              <a:ext cx="152831" cy="154793"/>
            </a:xfrm>
            <a:prstGeom prst="ellipse">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rgbClr val="666666"/>
                </a:solidFill>
                <a:effectLst/>
                <a:uLnTx/>
                <a:uFillTx/>
                <a:latin typeface="Huawei Sans" panose="020C0503030203020204" pitchFamily="34" charset="0"/>
                <a:ea typeface="方正兰亭黑简体" panose="02000000000000000000" pitchFamily="2" charset="-122"/>
                <a:cs typeface="+mn-cs"/>
              </a:endParaRPr>
            </a:p>
          </p:txBody>
        </p:sp>
        <p:sp>
          <p:nvSpPr>
            <p:cNvPr id="26" name="文本框 25"/>
            <p:cNvSpPr txBox="1"/>
            <p:nvPr/>
          </p:nvSpPr>
          <p:spPr>
            <a:xfrm>
              <a:off x="8969573" y="4742622"/>
              <a:ext cx="1689949" cy="461665"/>
            </a:xfrm>
            <a:prstGeom prst="rect">
              <a:avLst/>
            </a:prstGeom>
            <a:noFill/>
          </p:spPr>
          <p:txBody>
            <a:bodyPr wrap="square" rtlCol="0">
              <a:spAutoFit/>
            </a:bodyPr>
            <a:lstStyle/>
            <a:p>
              <a:pPr algn="ctr"/>
              <a:r>
                <a:rPr lang="zh-CN" altLang="en-US" sz="1200" dirty="0">
                  <a:solidFill>
                    <a:srgbClr val="1D1D1A"/>
                  </a:solidFill>
                  <a:latin typeface="Huawei Sans" panose="020C0503030203020204" pitchFamily="34" charset="0"/>
                  <a:ea typeface="方正兰亭黑简体" panose="02000000000000000000" pitchFamily="2" charset="-122"/>
                </a:rPr>
                <a:t>学员自主创新</a:t>
              </a:r>
              <a:endParaRPr lang="en-US" altLang="zh-CN" sz="1200" dirty="0">
                <a:solidFill>
                  <a:srgbClr val="1D1D1A"/>
                </a:solidFill>
                <a:latin typeface="Huawei Sans" panose="020C0503030203020204" pitchFamily="34" charset="0"/>
                <a:ea typeface="方正兰亭黑简体" panose="02000000000000000000" pitchFamily="2" charset="-122"/>
              </a:endParaRPr>
            </a:p>
            <a:p>
              <a:pPr algn="ctr"/>
              <a:r>
                <a:rPr lang="zh-CN" altLang="en-US" sz="1200" dirty="0">
                  <a:solidFill>
                    <a:srgbClr val="1D1D1A"/>
                  </a:solidFill>
                  <a:latin typeface="Huawei Sans" panose="020C0503030203020204" pitchFamily="34" charset="0"/>
                  <a:ea typeface="方正兰亭黑简体" panose="02000000000000000000" pitchFamily="2" charset="-122"/>
                </a:rPr>
                <a:t>开发参赛作品</a:t>
              </a:r>
              <a:endParaRPr lang="en-US" altLang="zh-CN" sz="1200" dirty="0">
                <a:solidFill>
                  <a:srgbClr val="1D1D1A"/>
                </a:solidFill>
                <a:latin typeface="Huawei Sans" panose="020C0503030203020204" pitchFamily="34" charset="0"/>
                <a:ea typeface="方正兰亭黑简体" panose="02000000000000000000" pitchFamily="2" charset="-122"/>
              </a:endParaRPr>
            </a:p>
          </p:txBody>
        </p:sp>
        <p:pic>
          <p:nvPicPr>
            <p:cNvPr id="27" name="图片 26"/>
            <p:cNvPicPr>
              <a:picLocks noChangeAspect="1"/>
            </p:cNvPicPr>
            <p:nvPr/>
          </p:nvPicPr>
          <p:blipFill>
            <a:blip r:embed="rId2"/>
            <a:stretch>
              <a:fillRect/>
            </a:stretch>
          </p:blipFill>
          <p:spPr>
            <a:xfrm>
              <a:off x="7430496" y="5337185"/>
              <a:ext cx="1666874" cy="833437"/>
            </a:xfrm>
            <a:prstGeom prst="rect">
              <a:avLst/>
            </a:prstGeom>
          </p:spPr>
        </p:pic>
        <p:pic>
          <p:nvPicPr>
            <p:cNvPr id="28" name="Picture 2" descr="https://opengauss.org/img/features/features_gif2.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523360" y="5317573"/>
              <a:ext cx="1558148" cy="883203"/>
            </a:xfrm>
            <a:prstGeom prst="rect">
              <a:avLst/>
            </a:prstGeom>
            <a:noFill/>
            <a:ln w="12700">
              <a:solidFill>
                <a:srgbClr val="666666">
                  <a:lumMod val="85000"/>
                </a:srgbClr>
              </a:solidFill>
            </a:ln>
            <a:extLst>
              <a:ext uri="{909E8E84-426E-40DD-AFC4-6F175D3DCCD1}">
                <a14:hiddenFill xmlns:a14="http://schemas.microsoft.com/office/drawing/2010/main">
                  <a:solidFill>
                    <a:srgbClr val="FFFFFF"/>
                  </a:solidFill>
                </a14:hiddenFill>
              </a:ext>
            </a:extLst>
          </p:spPr>
        </p:pic>
        <p:pic>
          <p:nvPicPr>
            <p:cNvPr id="29" name="Picture 2" descr="5549555 opengauss 15819049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1863" y="5122482"/>
              <a:ext cx="952500" cy="952500"/>
            </a:xfrm>
            <a:prstGeom prst="rect">
              <a:avLst/>
            </a:prstGeom>
            <a:noFill/>
            <a:extLst>
              <a:ext uri="{909E8E84-426E-40DD-AFC4-6F175D3DCCD1}">
                <a14:hiddenFill xmlns:a14="http://schemas.microsoft.com/office/drawing/2010/main">
                  <a:solidFill>
                    <a:srgbClr val="FFFFFF"/>
                  </a:solidFill>
                </a14:hiddenFill>
              </a:ext>
            </a:extLst>
          </p:spPr>
        </p:pic>
        <p:pic>
          <p:nvPicPr>
            <p:cNvPr id="30" name="图片 29"/>
            <p:cNvPicPr>
              <a:picLocks noChangeAspect="1"/>
            </p:cNvPicPr>
            <p:nvPr/>
          </p:nvPicPr>
          <p:blipFill>
            <a:blip r:embed="rId5"/>
            <a:stretch>
              <a:fillRect/>
            </a:stretch>
          </p:blipFill>
          <p:spPr>
            <a:xfrm>
              <a:off x="3887487" y="5261756"/>
              <a:ext cx="1092205" cy="892725"/>
            </a:xfrm>
            <a:prstGeom prst="rect">
              <a:avLst/>
            </a:prstGeom>
          </p:spPr>
        </p:pic>
        <p:sp>
          <p:nvSpPr>
            <p:cNvPr id="31" name="TextBox 10"/>
            <p:cNvSpPr txBox="1"/>
            <p:nvPr/>
          </p:nvSpPr>
          <p:spPr>
            <a:xfrm>
              <a:off x="2369043" y="4025277"/>
              <a:ext cx="751452" cy="523220"/>
            </a:xfrm>
            <a:prstGeom prst="rect">
              <a:avLst/>
            </a:prstGeom>
            <a:noFill/>
          </p:spPr>
          <p:txBody>
            <a:bodyPr wrap="none" rtlCol="0">
              <a:spAutoFit/>
            </a:bodyPr>
            <a:lstStyle/>
            <a:p>
              <a:pPr algn="ctr"/>
              <a:r>
                <a:rPr lang="en-US" altLang="zh-CN" sz="1400" b="1" kern="0" dirty="0">
                  <a:solidFill>
                    <a:srgbClr val="FFC000"/>
                  </a:solidFill>
                  <a:latin typeface="Huawei Sans" panose="020C0503030203020204" pitchFamily="34" charset="0"/>
                  <a:ea typeface="方正兰亭黑简体" panose="02000000000000000000" pitchFamily="2" charset="-122"/>
                </a:rPr>
                <a:t>3</a:t>
              </a:r>
              <a:r>
                <a:rPr lang="zh-CN" altLang="en-US" sz="1400" b="1" kern="0" dirty="0">
                  <a:solidFill>
                    <a:srgbClr val="FFC000"/>
                  </a:solidFill>
                  <a:latin typeface="Huawei Sans" panose="020C0503030203020204" pitchFamily="34" charset="0"/>
                  <a:ea typeface="方正兰亭黑简体" panose="02000000000000000000" pitchFamily="2" charset="-122"/>
                </a:rPr>
                <a:t>学时</a:t>
              </a:r>
              <a:endParaRPr lang="zh-CN" altLang="en-US" sz="1400" b="1" kern="0" dirty="0">
                <a:solidFill>
                  <a:srgbClr val="FFC000"/>
                </a:solidFill>
                <a:latin typeface="Huawei Sans" panose="020C0503030203020204" pitchFamily="34" charset="0"/>
                <a:ea typeface="方正兰亭黑简体" panose="02000000000000000000" pitchFamily="2" charset="-122"/>
              </a:endParaRPr>
            </a:p>
            <a:p>
              <a:pPr algn="ctr"/>
              <a:r>
                <a:rPr lang="en-US" altLang="zh-CN" sz="1400" b="1" dirty="0">
                  <a:solidFill>
                    <a:srgbClr val="FFC000"/>
                  </a:solidFill>
                  <a:latin typeface="Huawei Sans" panose="020C0503030203020204" pitchFamily="34" charset="0"/>
                  <a:ea typeface="方正兰亭黑简体" panose="02000000000000000000" pitchFamily="2" charset="-122"/>
                </a:rPr>
                <a:t>0.5Day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2" name="TextBox 10"/>
            <p:cNvSpPr txBox="1"/>
            <p:nvPr/>
          </p:nvSpPr>
          <p:spPr>
            <a:xfrm>
              <a:off x="6116901" y="4013909"/>
              <a:ext cx="751452" cy="523220"/>
            </a:xfrm>
            <a:prstGeom prst="rect">
              <a:avLst/>
            </a:prstGeom>
            <a:noFill/>
          </p:spPr>
          <p:txBody>
            <a:bodyPr wrap="none" rtlCol="0">
              <a:spAutoFit/>
            </a:bodyPr>
            <a:lstStyle/>
            <a:p>
              <a:pPr algn="ctr"/>
              <a:r>
                <a:rPr lang="en-US" altLang="zh-CN" sz="1400" b="1" kern="0" dirty="0">
                  <a:solidFill>
                    <a:srgbClr val="FFC000"/>
                  </a:solidFill>
                  <a:latin typeface="Huawei Sans" panose="020C0503030203020204" pitchFamily="34" charset="0"/>
                  <a:ea typeface="方正兰亭黑简体" panose="02000000000000000000" pitchFamily="2" charset="-122"/>
                </a:rPr>
                <a:t>3</a:t>
              </a:r>
              <a:r>
                <a:rPr lang="zh-CN" altLang="en-US" sz="1400" b="1" kern="0" dirty="0">
                  <a:solidFill>
                    <a:srgbClr val="FFC000"/>
                  </a:solidFill>
                  <a:latin typeface="Huawei Sans" panose="020C0503030203020204" pitchFamily="34" charset="0"/>
                  <a:ea typeface="方正兰亭黑简体" panose="02000000000000000000" pitchFamily="2" charset="-122"/>
                </a:rPr>
                <a:t>学时</a:t>
              </a:r>
              <a:endParaRPr lang="zh-CN" altLang="en-US" sz="1400" b="1" kern="0" dirty="0">
                <a:solidFill>
                  <a:srgbClr val="FFC000"/>
                </a:solidFill>
                <a:latin typeface="Huawei Sans" panose="020C0503030203020204" pitchFamily="34" charset="0"/>
                <a:ea typeface="方正兰亭黑简体" panose="02000000000000000000" pitchFamily="2" charset="-122"/>
              </a:endParaRPr>
            </a:p>
            <a:p>
              <a:pPr algn="ctr"/>
              <a:r>
                <a:rPr lang="en-US" altLang="zh-CN" sz="1400" b="1" dirty="0">
                  <a:solidFill>
                    <a:srgbClr val="FFC000"/>
                  </a:solidFill>
                  <a:latin typeface="Huawei Sans" panose="020C0503030203020204" pitchFamily="34" charset="0"/>
                  <a:ea typeface="方正兰亭黑简体" panose="02000000000000000000" pitchFamily="2" charset="-122"/>
                </a:rPr>
                <a:t>0.5Day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3" name="TextBox 10"/>
            <p:cNvSpPr txBox="1"/>
            <p:nvPr/>
          </p:nvSpPr>
          <p:spPr>
            <a:xfrm>
              <a:off x="7772627" y="3983116"/>
              <a:ext cx="751452" cy="523220"/>
            </a:xfrm>
            <a:prstGeom prst="rect">
              <a:avLst/>
            </a:prstGeom>
            <a:noFill/>
          </p:spPr>
          <p:txBody>
            <a:bodyPr wrap="none" rtlCol="0">
              <a:spAutoFit/>
            </a:bodyPr>
            <a:lstStyle/>
            <a:p>
              <a:pPr algn="ctr"/>
              <a:r>
                <a:rPr lang="en-US" altLang="zh-CN" sz="1400" b="1" kern="0" dirty="0">
                  <a:solidFill>
                    <a:srgbClr val="FFC000"/>
                  </a:solidFill>
                  <a:latin typeface="Huawei Sans" panose="020C0503030203020204" pitchFamily="34" charset="0"/>
                  <a:ea typeface="方正兰亭黑简体" panose="02000000000000000000" pitchFamily="2" charset="-122"/>
                </a:rPr>
                <a:t>3</a:t>
              </a:r>
              <a:r>
                <a:rPr lang="zh-CN" altLang="en-US" sz="1400" b="1" kern="0" dirty="0">
                  <a:solidFill>
                    <a:srgbClr val="FFC000"/>
                  </a:solidFill>
                  <a:latin typeface="Huawei Sans" panose="020C0503030203020204" pitchFamily="34" charset="0"/>
                  <a:ea typeface="方正兰亭黑简体" panose="02000000000000000000" pitchFamily="2" charset="-122"/>
                </a:rPr>
                <a:t>学时</a:t>
              </a:r>
              <a:endParaRPr lang="zh-CN" altLang="en-US" sz="1400" b="1" kern="0" dirty="0">
                <a:solidFill>
                  <a:srgbClr val="FFC000"/>
                </a:solidFill>
                <a:latin typeface="Huawei Sans" panose="020C0503030203020204" pitchFamily="34" charset="0"/>
                <a:ea typeface="方正兰亭黑简体" panose="02000000000000000000" pitchFamily="2" charset="-122"/>
              </a:endParaRPr>
            </a:p>
            <a:p>
              <a:pPr algn="ctr"/>
              <a:r>
                <a:rPr lang="en-US" altLang="zh-CN" sz="1400" b="1" dirty="0">
                  <a:solidFill>
                    <a:srgbClr val="FFC000"/>
                  </a:solidFill>
                  <a:latin typeface="Huawei Sans" panose="020C0503030203020204" pitchFamily="34" charset="0"/>
                  <a:ea typeface="方正兰亭黑简体" panose="02000000000000000000" pitchFamily="2" charset="-122"/>
                </a:rPr>
                <a:t>0.5Day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grpSp>
      <p:graphicFrame>
        <p:nvGraphicFramePr>
          <p:cNvPr id="44" name="图示 43"/>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Huawei Sans" panose="020C0503030203020204" pitchFamily="34" charset="0"/>
                <a:ea typeface="方正兰亭黑简体" panose="02000000000000000000" pitchFamily="2" charset="-122"/>
              </a:rPr>
              <a:t>实践课：理论精讲</a:t>
            </a:r>
            <a:r>
              <a:rPr lang="en-US" altLang="zh-CN" dirty="0">
                <a:latin typeface="Huawei Sans" panose="020C0503030203020204" pitchFamily="34" charset="0"/>
                <a:ea typeface="方正兰亭黑简体" panose="02000000000000000000" pitchFamily="2" charset="-122"/>
              </a:rPr>
              <a:t>+</a:t>
            </a:r>
            <a:r>
              <a:rPr lang="zh-CN" altLang="en-US" dirty="0">
                <a:latin typeface="Huawei Sans" panose="020C0503030203020204" pitchFamily="34" charset="0"/>
                <a:ea typeface="方正兰亭黑简体" panose="02000000000000000000" pitchFamily="2" charset="-122"/>
              </a:rPr>
              <a:t>实践课</a:t>
            </a:r>
            <a:endParaRPr lang="zh-CN" altLang="en-US" dirty="0">
              <a:latin typeface="Huawei Sans" panose="020C0503030203020204" pitchFamily="34" charset="0"/>
              <a:ea typeface="方正兰亭黑简体" panose="02000000000000000000" pitchFamily="2" charset="-122"/>
            </a:endParaRPr>
          </a:p>
        </p:txBody>
      </p:sp>
      <p:graphicFrame>
        <p:nvGraphicFramePr>
          <p:cNvPr id="30" name="表格 29"/>
          <p:cNvGraphicFramePr>
            <a:graphicFrameLocks noGrp="1"/>
          </p:cNvGraphicFramePr>
          <p:nvPr/>
        </p:nvGraphicFramePr>
        <p:xfrm>
          <a:off x="732125" y="1235762"/>
          <a:ext cx="10764000" cy="1112520"/>
        </p:xfrm>
        <a:graphic>
          <a:graphicData uri="http://schemas.openxmlformats.org/drawingml/2006/table">
            <a:tbl>
              <a:tblPr firstRow="1" bandRow="1"/>
              <a:tblGrid>
                <a:gridCol w="8615657"/>
                <a:gridCol w="2148343"/>
              </a:tblGrid>
              <a:tr h="370840">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latin typeface="Huawei Sans" panose="020C0503030203020204" pitchFamily="34" charset="0"/>
                          <a:ea typeface="方正兰亭黑简体" panose="02000000000000000000" pitchFamily="2" charset="-122"/>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rPr>
                        <a:t>《Linux</a:t>
                      </a:r>
                      <a:r>
                        <a:rPr lang="zh-CN" altLang="en-US" sz="1400" baseline="0" dirty="0">
                          <a:latin typeface="Huawei Sans" panose="020C0503030203020204" pitchFamily="34" charset="0"/>
                          <a:ea typeface="方正兰亭黑简体" panose="02000000000000000000" pitchFamily="2" charset="-122"/>
                        </a:rPr>
                        <a:t>基础</a:t>
                      </a:r>
                      <a:r>
                        <a:rPr lang="en-US" altLang="zh-CN" sz="1400" baseline="0" dirty="0">
                          <a:latin typeface="Huawei Sans" panose="020C0503030203020204" pitchFamily="34" charset="0"/>
                          <a:ea typeface="方正兰亭黑简体" panose="02000000000000000000" pitchFamily="2" charset="-122"/>
                        </a:rPr>
                        <a:t>》</a:t>
                      </a:r>
                      <a:r>
                        <a:rPr lang="zh-CN" altLang="en-US" sz="1400" baseline="0" dirty="0">
                          <a:latin typeface="Huawei Sans" panose="020C0503030203020204" pitchFamily="34" charset="0"/>
                          <a:ea typeface="方正兰亭黑简体" panose="02000000000000000000" pitchFamily="2" charset="-122"/>
                        </a:rPr>
                        <a:t>在线视频</a:t>
                      </a:r>
                      <a:endParaRPr lang="zh-CN" altLang="en-US" sz="1400" baseline="0" dirty="0">
                        <a:latin typeface="Huawei Sans" panose="020C0503030203020204" pitchFamily="34" charset="0"/>
                        <a:ea typeface="方正兰亭黑简体" panose="02000000000000000000" pitchFamily="2" charset="-122"/>
                      </a:endParaRP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zh-CN" altLang="en-US" sz="1400" baseline="0" dirty="0">
                          <a:latin typeface="Huawei Sans" panose="020C0503030203020204" pitchFamily="34" charset="0"/>
                          <a:ea typeface="方正兰亭黑简体" panose="02000000000000000000" pitchFamily="2" charset="-122"/>
                        </a:rPr>
                        <a:t>线上预习         </a:t>
                      </a:r>
                      <a:r>
                        <a:rPr lang="en-US" altLang="zh-CN" sz="1400" baseline="0" dirty="0">
                          <a:latin typeface="Huawei Sans" panose="020C0503030203020204" pitchFamily="34" charset="0"/>
                          <a:ea typeface="方正兰亭黑简体" panose="02000000000000000000" pitchFamily="2" charset="-122"/>
                        </a:rPr>
                        <a:t>3</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a:t>
                      </a:r>
                      <a:r>
                        <a:rPr lang="zh-CN" altLang="en-US" sz="1400" baseline="0" dirty="0">
                          <a:latin typeface="Huawei Sans" panose="020C0503030203020204" pitchFamily="34" charset="0"/>
                          <a:ea typeface="方正兰亭黑简体" panose="02000000000000000000" pitchFamily="2" charset="-122"/>
                        </a:rPr>
                        <a:t>数据库基础</a:t>
                      </a:r>
                      <a:r>
                        <a:rPr lang="en-US" altLang="zh-CN" sz="1400" baseline="0" dirty="0">
                          <a:latin typeface="Huawei Sans" panose="020C0503030203020204" pitchFamily="34" charset="0"/>
                          <a:ea typeface="方正兰亭黑简体" panose="02000000000000000000" pitchFamily="2" charset="-122"/>
                        </a:rPr>
                        <a:t>》</a:t>
                      </a:r>
                      <a:r>
                        <a:rPr lang="zh-CN" altLang="en-US" sz="1400" baseline="0" dirty="0">
                          <a:latin typeface="Huawei Sans" panose="020C0503030203020204" pitchFamily="34" charset="0"/>
                          <a:ea typeface="方正兰亭黑简体" panose="02000000000000000000" pitchFamily="2" charset="-122"/>
                        </a:rPr>
                        <a:t>在线视频</a:t>
                      </a:r>
                      <a:endParaRPr lang="zh-CN" altLang="en-US" sz="1400" baseline="0" dirty="0">
                        <a:latin typeface="Huawei Sans" panose="020C0503030203020204" pitchFamily="34" charset="0"/>
                        <a:ea typeface="方正兰亭黑简体" panose="02000000000000000000" pitchFamily="2" charset="-122"/>
                      </a:endParaRP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zh-CN" altLang="en-US" sz="1400" baseline="0" dirty="0">
                          <a:latin typeface="Huawei Sans" panose="020C0503030203020204" pitchFamily="34" charset="0"/>
                          <a:ea typeface="方正兰亭黑简体" panose="02000000000000000000" pitchFamily="2" charset="-122"/>
                        </a:rPr>
                        <a:t>线上预习</a:t>
                      </a:r>
                      <a:r>
                        <a:rPr lang="en-US" altLang="zh-CN" sz="1400" baseline="0" dirty="0">
                          <a:latin typeface="Huawei Sans" panose="020C0503030203020204" pitchFamily="34" charset="0"/>
                          <a:ea typeface="方正兰亭黑简体" panose="02000000000000000000" pitchFamily="2" charset="-122"/>
                        </a:rPr>
                        <a:t>         4</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31" name="表格 30"/>
          <p:cNvGraphicFramePr>
            <a:graphicFrameLocks noGrp="1"/>
          </p:cNvGraphicFramePr>
          <p:nvPr/>
        </p:nvGraphicFramePr>
        <p:xfrm>
          <a:off x="732127" y="2756069"/>
          <a:ext cx="10782298" cy="2692634"/>
        </p:xfrm>
        <a:graphic>
          <a:graphicData uri="http://schemas.openxmlformats.org/drawingml/2006/table">
            <a:tbl>
              <a:tblPr firstRow="1" bandRow="1"/>
              <a:tblGrid>
                <a:gridCol w="2662188"/>
                <a:gridCol w="2882617"/>
                <a:gridCol w="3091429"/>
                <a:gridCol w="2146064"/>
              </a:tblGrid>
              <a:tr h="414525">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集中实践课</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主要知识点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实验要点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543869">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400" b="0" baseline="0" dirty="0">
                          <a:latin typeface="Huawei Sans" panose="020C0503030203020204" pitchFamily="34" charset="0"/>
                          <a:ea typeface="方正兰亭黑简体" panose="02000000000000000000" pitchFamily="2" charset="-122"/>
                        </a:rPr>
                        <a:t>关卡</a:t>
                      </a:r>
                      <a:r>
                        <a:rPr lang="en-US" altLang="zh-CN" sz="1400" b="0" baseline="0" dirty="0">
                          <a:latin typeface="Huawei Sans" panose="020C0503030203020204" pitchFamily="34" charset="0"/>
                          <a:ea typeface="方正兰亭黑简体" panose="02000000000000000000" pitchFamily="2" charset="-122"/>
                        </a:rPr>
                        <a:t>1</a:t>
                      </a:r>
                      <a:r>
                        <a:rPr lang="zh-CN" altLang="en-US" sz="1400" b="0" baseline="0" dirty="0">
                          <a:latin typeface="Huawei Sans" panose="020C0503030203020204" pitchFamily="34" charset="0"/>
                          <a:ea typeface="方正兰亭黑简体" panose="02000000000000000000" pitchFamily="2" charset="-122"/>
                        </a:rPr>
                        <a:t>：初试锋芒</a:t>
                      </a:r>
                      <a:r>
                        <a:rPr lang="en-US" altLang="zh-CN" sz="1400" b="0" baseline="0" dirty="0">
                          <a:latin typeface="Huawei Sans" panose="020C0503030203020204" pitchFamily="34" charset="0"/>
                          <a:ea typeface="方正兰亭黑简体" panose="02000000000000000000" pitchFamily="2" charset="-122"/>
                        </a:rPr>
                        <a:t>--openGauss</a:t>
                      </a:r>
                      <a:r>
                        <a:rPr lang="zh-CN" altLang="en-US" sz="1400" b="0" baseline="0" dirty="0">
                          <a:latin typeface="Huawei Sans" panose="020C0503030203020204" pitchFamily="34" charset="0"/>
                          <a:ea typeface="方正兰亭黑简体" panose="02000000000000000000" pitchFamily="2" charset="-122"/>
                        </a:rPr>
                        <a:t>基础</a:t>
                      </a:r>
                      <a:endParaRPr lang="en-US" altLang="zh-CN" sz="14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介绍数据库历程及鲲鹏生态简介</a:t>
                      </a:r>
                      <a:endParaRPr lang="zh-CN" altLang="en-US" sz="120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介绍</a:t>
                      </a: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开源社区治理和运营</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鲲鹏</a:t>
                      </a:r>
                      <a:r>
                        <a:rPr lang="en-US" altLang="zh-CN" sz="1200" baseline="0" dirty="0">
                          <a:latin typeface="Huawei Sans" panose="020C0503030203020204" pitchFamily="34" charset="0"/>
                          <a:ea typeface="方正兰亭黑简体" panose="02000000000000000000" pitchFamily="2" charset="-122"/>
                        </a:rPr>
                        <a:t>ECS</a:t>
                      </a:r>
                      <a:r>
                        <a:rPr lang="zh-CN" altLang="en-US" sz="1200" baseline="0" dirty="0">
                          <a:latin typeface="Huawei Sans" panose="020C0503030203020204" pitchFamily="34" charset="0"/>
                          <a:ea typeface="方正兰亭黑简体" panose="02000000000000000000" pitchFamily="2" charset="-122"/>
                        </a:rPr>
                        <a:t>服务器搭建</a:t>
                      </a:r>
                      <a:endParaRPr lang="zh-CN" altLang="en-US" sz="1200" baseline="0" dirty="0">
                        <a:latin typeface="Huawei Sans" panose="020C0503030203020204" pitchFamily="34" charset="0"/>
                        <a:ea typeface="方正兰亭黑简体" panose="02000000000000000000" pitchFamily="2" charset="-122"/>
                      </a:endParaRPr>
                    </a:p>
                    <a:p>
                      <a:pPr marL="297815" indent="-285750">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开源数据库</a:t>
                      </a: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安装部署</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51106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400" b="0" baseline="0" dirty="0">
                          <a:latin typeface="Huawei Sans" panose="020C0503030203020204" pitchFamily="34" charset="0"/>
                          <a:ea typeface="方正兰亭黑简体" panose="02000000000000000000" pitchFamily="2" charset="-122"/>
                        </a:rPr>
                        <a:t>关卡</a:t>
                      </a:r>
                      <a:r>
                        <a:rPr lang="en-US" altLang="zh-CN" sz="1400" b="0" baseline="0" dirty="0">
                          <a:latin typeface="Huawei Sans" panose="020C0503030203020204" pitchFamily="34" charset="0"/>
                          <a:ea typeface="方正兰亭黑简体" panose="02000000000000000000" pitchFamily="2" charset="-122"/>
                        </a:rPr>
                        <a:t>2</a:t>
                      </a:r>
                      <a:r>
                        <a:rPr lang="zh-CN" altLang="en-US" sz="1400" b="0" baseline="0" dirty="0">
                          <a:latin typeface="Huawei Sans" panose="020C0503030203020204" pitchFamily="34" charset="0"/>
                          <a:ea typeface="方正兰亭黑简体" panose="02000000000000000000" pitchFamily="2" charset="-122"/>
                        </a:rPr>
                        <a:t>：牛刀小试</a:t>
                      </a:r>
                      <a:r>
                        <a:rPr lang="en-US" altLang="zh-CN" sz="1400" b="0" baseline="0" dirty="0">
                          <a:latin typeface="Huawei Sans" panose="020C0503030203020204" pitchFamily="34" charset="0"/>
                          <a:ea typeface="方正兰亭黑简体" panose="02000000000000000000" pitchFamily="2" charset="-122"/>
                        </a:rPr>
                        <a:t>--openGauss</a:t>
                      </a:r>
                      <a:r>
                        <a:rPr lang="zh-CN" altLang="en-US" sz="1400" b="0" baseline="0" dirty="0">
                          <a:latin typeface="Huawei Sans" panose="020C0503030203020204" pitchFamily="34" charset="0"/>
                          <a:ea typeface="方正兰亭黑简体" panose="02000000000000000000" pitchFamily="2" charset="-122"/>
                        </a:rPr>
                        <a:t>进阶</a:t>
                      </a:r>
                      <a:endParaRPr lang="en-US" altLang="zh-CN" sz="14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数据库基本操作</a:t>
                      </a:r>
                      <a:endParaRPr lang="zh-CN" altLang="en-US" sz="120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rPr>
                        <a:t>linux </a:t>
                      </a:r>
                      <a:r>
                        <a:rPr lang="zh-CN" altLang="en-US" sz="1200" baseline="0" dirty="0">
                          <a:latin typeface="Huawei Sans" panose="020C0503030203020204" pitchFamily="34" charset="0"/>
                          <a:ea typeface="方正兰亭黑简体" panose="02000000000000000000" pitchFamily="2" charset="-122"/>
                        </a:rPr>
                        <a:t>操作系统基本操作</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数据初始化</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行存表与列存表创建与使用</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物化视图的使用</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51106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400" b="0" baseline="0" dirty="0">
                          <a:latin typeface="Huawei Sans" panose="020C0503030203020204" pitchFamily="34" charset="0"/>
                          <a:ea typeface="方正兰亭黑简体" panose="02000000000000000000" pitchFamily="2" charset="-122"/>
                        </a:rPr>
                        <a:t>关卡</a:t>
                      </a:r>
                      <a:r>
                        <a:rPr lang="en-US" altLang="zh-CN" sz="1400" b="0" baseline="0" dirty="0">
                          <a:latin typeface="Huawei Sans" panose="020C0503030203020204" pitchFamily="34" charset="0"/>
                          <a:ea typeface="方正兰亭黑简体" panose="02000000000000000000" pitchFamily="2" charset="-122"/>
                        </a:rPr>
                        <a:t>3</a:t>
                      </a:r>
                      <a:r>
                        <a:rPr lang="zh-CN" altLang="en-US" sz="1400" b="0" baseline="0" dirty="0">
                          <a:latin typeface="Huawei Sans" panose="020C0503030203020204" pitchFamily="34" charset="0"/>
                          <a:ea typeface="方正兰亭黑简体" panose="02000000000000000000" pitchFamily="2" charset="-122"/>
                        </a:rPr>
                        <a:t>：步步为营</a:t>
                      </a:r>
                      <a:r>
                        <a:rPr lang="en-US" altLang="zh-CN" sz="1400" b="0" baseline="0" dirty="0">
                          <a:latin typeface="Huawei Sans" panose="020C0503030203020204" pitchFamily="34" charset="0"/>
                          <a:ea typeface="方正兰亭黑简体" panose="02000000000000000000" pitchFamily="2" charset="-122"/>
                        </a:rPr>
                        <a:t>--openGauss</a:t>
                      </a:r>
                      <a:r>
                        <a:rPr lang="zh-CN" altLang="en-US" sz="1400" b="0" baseline="0" dirty="0">
                          <a:latin typeface="Huawei Sans" panose="020C0503030203020204" pitchFamily="34" charset="0"/>
                          <a:ea typeface="方正兰亭黑简体" panose="02000000000000000000" pitchFamily="2" charset="-122"/>
                        </a:rPr>
                        <a:t>的</a:t>
                      </a:r>
                      <a:r>
                        <a:rPr lang="en-US" altLang="zh-CN" sz="1400" b="0" baseline="0" dirty="0">
                          <a:latin typeface="Huawei Sans" panose="020C0503030203020204" pitchFamily="34" charset="0"/>
                          <a:ea typeface="方正兰亭黑简体" panose="02000000000000000000" pitchFamily="2" charset="-122"/>
                        </a:rPr>
                        <a:t>AI4DB</a:t>
                      </a:r>
                      <a:r>
                        <a:rPr lang="zh-CN" altLang="en-US" sz="1400" b="0" baseline="0" dirty="0">
                          <a:latin typeface="Huawei Sans" panose="020C0503030203020204" pitchFamily="34" charset="0"/>
                          <a:ea typeface="方正兰亭黑简体" panose="02000000000000000000" pitchFamily="2" charset="-122"/>
                        </a:rPr>
                        <a:t>特性</a:t>
                      </a:r>
                      <a:endParaRPr lang="en-US" altLang="zh-CN" sz="14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基于</a:t>
                      </a: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的</a:t>
                      </a:r>
                      <a:r>
                        <a:rPr lang="en-US" altLang="zh-CN" sz="1200" baseline="0" dirty="0">
                          <a:latin typeface="Huawei Sans" panose="020C0503030203020204" pitchFamily="34" charset="0"/>
                          <a:ea typeface="方正兰亭黑简体" panose="02000000000000000000" pitchFamily="2" charset="-122"/>
                        </a:rPr>
                        <a:t>AI4DB</a:t>
                      </a:r>
                      <a:r>
                        <a:rPr lang="zh-CN" altLang="en-US" sz="1200" baseline="0" dirty="0">
                          <a:latin typeface="Huawei Sans" panose="020C0503030203020204" pitchFamily="34" charset="0"/>
                          <a:ea typeface="方正兰亭黑简体" panose="02000000000000000000" pitchFamily="2" charset="-122"/>
                        </a:rPr>
                        <a:t>特性</a:t>
                      </a:r>
                      <a:endParaRPr lang="zh-CN" altLang="en-US"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部署</a:t>
                      </a:r>
                      <a:r>
                        <a:rPr lang="en-US" altLang="zh-CN" sz="1200" baseline="0" dirty="0">
                          <a:latin typeface="Huawei Sans" panose="020C0503030203020204" pitchFamily="34" charset="0"/>
                          <a:ea typeface="方正兰亭黑简体" panose="02000000000000000000" pitchFamily="2" charset="-122"/>
                        </a:rPr>
                        <a:t>X-Tuner</a:t>
                      </a:r>
                      <a:r>
                        <a:rPr lang="zh-CN" altLang="en-US" sz="1200" baseline="0" dirty="0">
                          <a:latin typeface="Huawei Sans" panose="020C0503030203020204" pitchFamily="34" charset="0"/>
                          <a:ea typeface="方正兰亭黑简体" panose="02000000000000000000" pitchFamily="2" charset="-122"/>
                        </a:rPr>
                        <a:t>并使用进行参数优化</a:t>
                      </a:r>
                      <a:endParaRPr lang="zh-CN" altLang="en-US" sz="1200" baseline="0" dirty="0">
                        <a:latin typeface="Huawei Sans" panose="020C0503030203020204" pitchFamily="34" charset="0"/>
                        <a:ea typeface="方正兰亭黑简体" panose="02000000000000000000" pitchFamily="2" charset="-122"/>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rPr>
                        <a:t>使用</a:t>
                      </a:r>
                      <a:r>
                        <a:rPr lang="en-US" altLang="zh-CN" sz="1200" baseline="0" dirty="0">
                          <a:latin typeface="Huawei Sans" panose="020C0503030203020204" pitchFamily="34" charset="0"/>
                          <a:ea typeface="方正兰亭黑简体" panose="02000000000000000000" pitchFamily="2" charset="-122"/>
                        </a:rPr>
                        <a:t>Index-advisor</a:t>
                      </a:r>
                      <a:r>
                        <a:rPr lang="zh-CN" altLang="en-US" sz="1200" baseline="0" dirty="0">
                          <a:latin typeface="Huawei Sans" panose="020C0503030203020204" pitchFamily="34" charset="0"/>
                          <a:ea typeface="方正兰亭黑简体" panose="02000000000000000000" pitchFamily="2" charset="-122"/>
                        </a:rPr>
                        <a:t>索引推荐进行优化</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576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400" b="0" baseline="0" dirty="0">
                          <a:latin typeface="Huawei Sans" panose="020C0503030203020204" pitchFamily="34" charset="0"/>
                          <a:ea typeface="方正兰亭黑简体" panose="02000000000000000000" pitchFamily="2" charset="-122"/>
                        </a:rPr>
                        <a:t>关卡</a:t>
                      </a:r>
                      <a:r>
                        <a:rPr lang="en-US" altLang="zh-CN" sz="1400" b="0" baseline="0" dirty="0">
                          <a:latin typeface="Huawei Sans" panose="020C0503030203020204" pitchFamily="34" charset="0"/>
                          <a:ea typeface="方正兰亭黑简体" panose="02000000000000000000" pitchFamily="2" charset="-122"/>
                        </a:rPr>
                        <a:t>4</a:t>
                      </a:r>
                      <a:r>
                        <a:rPr lang="zh-CN" altLang="en-US" sz="1400" b="0" baseline="0" dirty="0">
                          <a:latin typeface="Huawei Sans" panose="020C0503030203020204" pitchFamily="34" charset="0"/>
                          <a:ea typeface="方正兰亭黑简体" panose="02000000000000000000" pitchFamily="2" charset="-122"/>
                        </a:rPr>
                        <a:t>：明察秋毫</a:t>
                      </a:r>
                      <a:r>
                        <a:rPr lang="en-US" altLang="zh-CN" sz="1400" b="0" baseline="0" dirty="0">
                          <a:latin typeface="Huawei Sans" panose="020C0503030203020204" pitchFamily="34" charset="0"/>
                          <a:ea typeface="方正兰亭黑简体" panose="02000000000000000000" pitchFamily="2" charset="-122"/>
                        </a:rPr>
                        <a:t>--openGauss</a:t>
                      </a:r>
                      <a:r>
                        <a:rPr lang="zh-CN" altLang="en-US" sz="1400" b="0" baseline="0" dirty="0">
                          <a:latin typeface="Huawei Sans" panose="020C0503030203020204" pitchFamily="34" charset="0"/>
                          <a:ea typeface="方正兰亭黑简体" panose="02000000000000000000" pitchFamily="2" charset="-122"/>
                        </a:rPr>
                        <a:t>的</a:t>
                      </a:r>
                      <a:r>
                        <a:rPr lang="en-US" altLang="zh-CN" sz="1400" b="0" baseline="0" dirty="0">
                          <a:latin typeface="Huawei Sans" panose="020C0503030203020204" pitchFamily="34" charset="0"/>
                          <a:ea typeface="方正兰亭黑简体" panose="02000000000000000000" pitchFamily="2" charset="-122"/>
                        </a:rPr>
                        <a:t>DB4AI</a:t>
                      </a:r>
                      <a:r>
                        <a:rPr lang="zh-CN" altLang="en-US" sz="1400" b="0" baseline="0" dirty="0">
                          <a:latin typeface="Huawei Sans" panose="020C0503030203020204" pitchFamily="34" charset="0"/>
                          <a:ea typeface="方正兰亭黑简体" panose="02000000000000000000" pitchFamily="2" charset="-122"/>
                        </a:rPr>
                        <a:t>特性</a:t>
                      </a:r>
                      <a:endParaRPr lang="zh-CN" altLang="en-US" sz="14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基于</a:t>
                      </a: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的</a:t>
                      </a:r>
                      <a:r>
                        <a:rPr lang="en-US" altLang="zh-CN" sz="1200" baseline="0" dirty="0">
                          <a:latin typeface="Huawei Sans" panose="020C0503030203020204" pitchFamily="34" charset="0"/>
                          <a:ea typeface="方正兰亭黑简体" panose="02000000000000000000" pitchFamily="2" charset="-122"/>
                        </a:rPr>
                        <a:t>DB4AI</a:t>
                      </a:r>
                      <a:r>
                        <a:rPr lang="zh-CN" altLang="en-US" sz="1200" baseline="0" dirty="0">
                          <a:latin typeface="Huawei Sans" panose="020C0503030203020204" pitchFamily="34" charset="0"/>
                          <a:ea typeface="方正兰亭黑简体" panose="02000000000000000000" pitchFamily="2" charset="-122"/>
                        </a:rPr>
                        <a:t>特性</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使用</a:t>
                      </a:r>
                      <a:r>
                        <a:rPr lang="en-US" altLang="zh-CN" sz="1200" baseline="0" dirty="0">
                          <a:latin typeface="Huawei Sans" panose="020C0503030203020204" pitchFamily="34" charset="0"/>
                          <a:ea typeface="方正兰亭黑简体" panose="02000000000000000000" pitchFamily="2" charset="-122"/>
                        </a:rPr>
                        <a:t>DB4AI</a:t>
                      </a:r>
                      <a:r>
                        <a:rPr lang="zh-CN" altLang="en-US" sz="1200" baseline="0" dirty="0">
                          <a:latin typeface="Huawei Sans" panose="020C0503030203020204" pitchFamily="34" charset="0"/>
                          <a:ea typeface="方正兰亭黑简体" panose="02000000000000000000" pitchFamily="2" charset="-122"/>
                        </a:rPr>
                        <a:t>特性，进行分类问题和回归问题预测</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8" name="图示 7"/>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openGauss </a:t>
            </a:r>
            <a:r>
              <a:rPr lang="zh-CN" altLang="en-US" dirty="0"/>
              <a:t>安全体系实践课</a:t>
            </a:r>
            <a:endParaRPr lang="zh-CN" altLang="en-US" dirty="0"/>
          </a:p>
        </p:txBody>
      </p:sp>
      <p:sp>
        <p:nvSpPr>
          <p:cNvPr id="37" name="右箭头 10"/>
          <p:cNvSpPr/>
          <p:nvPr/>
        </p:nvSpPr>
        <p:spPr bwMode="auto">
          <a:xfrm>
            <a:off x="447676" y="4604905"/>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sym typeface="Lucida Grande" charset="0"/>
            </a:endParaRPr>
          </a:p>
        </p:txBody>
      </p:sp>
      <p:grpSp>
        <p:nvGrpSpPr>
          <p:cNvPr id="38" name="组合 37"/>
          <p:cNvGrpSpPr/>
          <p:nvPr/>
        </p:nvGrpSpPr>
        <p:grpSpPr>
          <a:xfrm>
            <a:off x="447676" y="4059565"/>
            <a:ext cx="1134390" cy="512412"/>
            <a:chOff x="6632" y="3822835"/>
            <a:chExt cx="1134390" cy="512412"/>
          </a:xfrm>
        </p:grpSpPr>
        <p:sp>
          <p:nvSpPr>
            <p:cNvPr id="39" name="等腰三角形 38"/>
            <p:cNvSpPr/>
            <p:nvPr/>
          </p:nvSpPr>
          <p:spPr>
            <a:xfrm rot="10800000">
              <a:off x="482246" y="4146046"/>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40" name="文本框 39"/>
            <p:cNvSpPr txBox="1"/>
            <p:nvPr/>
          </p:nvSpPr>
          <p:spPr>
            <a:xfrm>
              <a:off x="6632" y="3822835"/>
              <a:ext cx="1134390" cy="307777"/>
            </a:xfrm>
            <a:prstGeom prst="rect">
              <a:avLst/>
            </a:prstGeom>
            <a:noFill/>
          </p:spPr>
          <p:txBody>
            <a:bodyPr wrap="square" rtlCol="0">
              <a:spAutoFit/>
            </a:bodyPr>
            <a:lstStyle/>
            <a:p>
              <a:pPr algn="ctr"/>
              <a:r>
                <a:rPr lang="zh-CN" altLang="en-US" sz="1400" b="1">
                  <a:solidFill>
                    <a:srgbClr val="FFC000"/>
                  </a:solidFill>
                  <a:latin typeface="Huawei Sans" panose="020C0503030203020204" pitchFamily="34" charset="0"/>
                  <a:ea typeface="方正兰亭黑简体" panose="02000000000000000000" pitchFamily="2" charset="-122"/>
                </a:rPr>
                <a:t>开课前</a:t>
              </a:r>
              <a:r>
                <a:rPr lang="en-US" altLang="zh-CN" sz="1400" b="1" dirty="0">
                  <a:solidFill>
                    <a:srgbClr val="FFC000"/>
                  </a:solidFill>
                  <a:latin typeface="Huawei Sans" panose="020C0503030203020204" pitchFamily="34" charset="0"/>
                  <a:ea typeface="方正兰亭黑简体" panose="02000000000000000000" pitchFamily="2" charset="-122"/>
                </a:rPr>
                <a:t>7</a:t>
              </a:r>
              <a:r>
                <a:rPr lang="zh-CN" altLang="en-US" sz="1400" b="1">
                  <a:solidFill>
                    <a:srgbClr val="FFC000"/>
                  </a:solidFill>
                  <a:latin typeface="Huawei Sans" panose="020C0503030203020204" pitchFamily="34" charset="0"/>
                  <a:ea typeface="方正兰亭黑简体" panose="02000000000000000000" pitchFamily="2" charset="-122"/>
                </a:rPr>
                <a:t>天</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41" name="文本框 40"/>
          <p:cNvSpPr txBox="1"/>
          <p:nvPr/>
        </p:nvSpPr>
        <p:spPr>
          <a:xfrm>
            <a:off x="406760" y="4722663"/>
            <a:ext cx="1543111" cy="830997"/>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在线慕课学习：</a:t>
            </a:r>
            <a:endParaRPr lang="en-US" altLang="zh-CN" sz="1200" b="1" dirty="0">
              <a:latin typeface="Huawei Sans" panose="020C0503030203020204" pitchFamily="34" charset="0"/>
              <a:ea typeface="方正兰亭黑简体" panose="02000000000000000000" pitchFamily="2" charset="-122"/>
            </a:endParaRPr>
          </a:p>
          <a:p>
            <a:r>
              <a:rPr lang="zh-CN" altLang="en-US" sz="1200" b="1" dirty="0">
                <a:latin typeface="Huawei Sans" panose="020C0503030203020204" pitchFamily="34" charset="0"/>
                <a:ea typeface="方正兰亭黑简体" panose="02000000000000000000" pitchFamily="2" charset="-122"/>
              </a:rPr>
              <a:t>（大约</a:t>
            </a:r>
            <a:r>
              <a:rPr lang="en-US" altLang="zh-CN" sz="1200" b="1" dirty="0">
                <a:latin typeface="Huawei Sans" panose="020C0503030203020204" pitchFamily="34" charset="0"/>
                <a:ea typeface="方正兰亭黑简体" panose="02000000000000000000" pitchFamily="2" charset="-122"/>
              </a:rPr>
              <a:t>5</a:t>
            </a:r>
            <a:r>
              <a:rPr lang="zh-CN" altLang="en-US" sz="1200" b="1" dirty="0">
                <a:latin typeface="Huawei Sans" panose="020C0503030203020204" pitchFamily="34" charset="0"/>
                <a:ea typeface="方正兰亭黑简体" panose="02000000000000000000" pitchFamily="2" charset="-122"/>
              </a:rPr>
              <a:t>小时）</a:t>
            </a:r>
            <a:endParaRPr lang="en-US" altLang="zh-CN" sz="1200" b="1" dirty="0">
              <a:latin typeface="Huawei Sans" panose="020C0503030203020204" pitchFamily="34" charset="0"/>
              <a:ea typeface="方正兰亭黑简体" panose="02000000000000000000" pitchFamily="2" charset="-122"/>
            </a:endParaRPr>
          </a:p>
          <a:p>
            <a:r>
              <a:rPr lang="en-US" altLang="zh-CN" sz="1200" dirty="0">
                <a:latin typeface="Huawei Sans" panose="020C0503030203020204" pitchFamily="34" charset="0"/>
                <a:ea typeface="方正兰亭黑简体" panose="02000000000000000000" pitchFamily="2" charset="-122"/>
              </a:rPr>
              <a:t>Linux</a:t>
            </a:r>
            <a:r>
              <a:rPr lang="zh-CN" altLang="en-US" sz="1200" dirty="0">
                <a:latin typeface="Huawei Sans" panose="020C0503030203020204" pitchFamily="34" charset="0"/>
                <a:ea typeface="方正兰亭黑简体" panose="02000000000000000000" pitchFamily="2" charset="-122"/>
              </a:rPr>
              <a:t>操作系统基础</a:t>
            </a:r>
            <a:endParaRPr lang="en-US" altLang="zh-CN" sz="1200" dirty="0">
              <a:latin typeface="Huawei Sans" panose="020C0503030203020204" pitchFamily="34" charset="0"/>
              <a:ea typeface="方正兰亭黑简体" panose="02000000000000000000" pitchFamily="2" charset="-122"/>
            </a:endParaRPr>
          </a:p>
          <a:p>
            <a:r>
              <a:rPr lang="zh-CN" altLang="en-US" sz="1200" dirty="0">
                <a:latin typeface="Huawei Sans" panose="020C0503030203020204" pitchFamily="34" charset="0"/>
                <a:ea typeface="方正兰亭黑简体" panose="02000000000000000000" pitchFamily="2" charset="-122"/>
              </a:rPr>
              <a:t>数据库基础课程</a:t>
            </a:r>
            <a:endParaRPr lang="en-US" altLang="zh-CN" sz="1200" dirty="0">
              <a:latin typeface="Huawei Sans" panose="020C0503030203020204" pitchFamily="34" charset="0"/>
              <a:ea typeface="方正兰亭黑简体" panose="02000000000000000000" pitchFamily="2" charset="-122"/>
            </a:endParaRPr>
          </a:p>
        </p:txBody>
      </p:sp>
      <p:grpSp>
        <p:nvGrpSpPr>
          <p:cNvPr id="42" name="组合 41"/>
          <p:cNvGrpSpPr/>
          <p:nvPr/>
        </p:nvGrpSpPr>
        <p:grpSpPr>
          <a:xfrm>
            <a:off x="1834381" y="4251947"/>
            <a:ext cx="1437968" cy="994630"/>
            <a:chOff x="2197820" y="4238820"/>
            <a:chExt cx="1437968" cy="994630"/>
          </a:xfrm>
        </p:grpSpPr>
        <p:sp>
          <p:nvSpPr>
            <p:cNvPr id="43" name="TextBox 10"/>
            <p:cNvSpPr txBox="1"/>
            <p:nvPr/>
          </p:nvSpPr>
          <p:spPr>
            <a:xfrm>
              <a:off x="2445995" y="4238820"/>
              <a:ext cx="829074"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4" name="文本框 43"/>
            <p:cNvSpPr txBox="1"/>
            <p:nvPr/>
          </p:nvSpPr>
          <p:spPr>
            <a:xfrm>
              <a:off x="2197820" y="4771785"/>
              <a:ext cx="1437968"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1</a:t>
              </a:r>
              <a:r>
                <a:rPr lang="zh-CN" altLang="en-US" sz="1200" dirty="0">
                  <a:latin typeface="Huawei Sans" panose="020C0503030203020204" pitchFamily="34" charset="0"/>
                  <a:ea typeface="方正兰亭黑简体" panose="02000000000000000000" pitchFamily="2" charset="-122"/>
                </a:rPr>
                <a:t>：初试锋芒</a:t>
              </a:r>
              <a:endParaRPr lang="en-US" altLang="zh-CN" sz="1200" dirty="0">
                <a:latin typeface="Huawei Sans" panose="020C0503030203020204" pitchFamily="34" charset="0"/>
                <a:ea typeface="方正兰亭黑简体" panose="02000000000000000000" pitchFamily="2" charset="-122"/>
              </a:endParaRPr>
            </a:p>
            <a:p>
              <a:r>
                <a:rPr lang="en-US" altLang="zh-CN" sz="1200" dirty="0">
                  <a:latin typeface="Huawei Sans" panose="020C0503030203020204" pitchFamily="34" charset="0"/>
                  <a:ea typeface="方正兰亭黑简体" panose="02000000000000000000" pitchFamily="2" charset="-122"/>
                </a:rPr>
                <a:t>--openGauss</a:t>
              </a:r>
              <a:r>
                <a:rPr lang="zh-CN" altLang="en-US" sz="1200" dirty="0">
                  <a:latin typeface="Huawei Sans" panose="020C0503030203020204" pitchFamily="34" charset="0"/>
                  <a:ea typeface="方正兰亭黑简体" panose="02000000000000000000" pitchFamily="2" charset="-122"/>
                </a:rPr>
                <a:t>基础</a:t>
              </a:r>
              <a:endParaRPr lang="zh-CN" altLang="en-US" sz="1200" dirty="0">
                <a:latin typeface="Huawei Sans" panose="020C0503030203020204" pitchFamily="34" charset="0"/>
                <a:ea typeface="方正兰亭黑简体" panose="02000000000000000000" pitchFamily="2" charset="-122"/>
              </a:endParaRPr>
            </a:p>
          </p:txBody>
        </p:sp>
        <p:sp>
          <p:nvSpPr>
            <p:cNvPr id="45" name="椭圆 44"/>
            <p:cNvSpPr/>
            <p:nvPr/>
          </p:nvSpPr>
          <p:spPr>
            <a:xfrm>
              <a:off x="2757335" y="4565559"/>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grpSp>
      <p:sp>
        <p:nvSpPr>
          <p:cNvPr id="46" name="TextBox 10"/>
          <p:cNvSpPr txBox="1"/>
          <p:nvPr/>
        </p:nvSpPr>
        <p:spPr>
          <a:xfrm>
            <a:off x="3735457" y="4270166"/>
            <a:ext cx="859531"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47" name="文本框 46"/>
          <p:cNvSpPr txBox="1"/>
          <p:nvPr/>
        </p:nvSpPr>
        <p:spPr>
          <a:xfrm>
            <a:off x="5125627" y="4749466"/>
            <a:ext cx="2052450"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3</a:t>
            </a:r>
            <a:r>
              <a:rPr lang="zh-CN" altLang="en-US" sz="1200" dirty="0">
                <a:latin typeface="Huawei Sans" panose="020C0503030203020204" pitchFamily="34" charset="0"/>
                <a:ea typeface="方正兰亭黑简体" panose="02000000000000000000" pitchFamily="2" charset="-122"/>
              </a:rPr>
              <a:t>：步步为营</a:t>
            </a:r>
            <a:endParaRPr lang="en-US" altLang="zh-CN" sz="1200" dirty="0">
              <a:latin typeface="Huawei Sans" panose="020C0503030203020204" pitchFamily="34" charset="0"/>
              <a:ea typeface="方正兰亭黑简体" panose="02000000000000000000" pitchFamily="2" charset="-122"/>
            </a:endParaRPr>
          </a:p>
          <a:p>
            <a:r>
              <a:rPr lang="en-US" altLang="zh-CN" sz="1200" dirty="0">
                <a:latin typeface="Huawei Sans" panose="020C0503030203020204" pitchFamily="34" charset="0"/>
                <a:ea typeface="方正兰亭黑简体" panose="02000000000000000000" pitchFamily="2" charset="-122"/>
              </a:rPr>
              <a:t>--openGauss</a:t>
            </a:r>
            <a:r>
              <a:rPr lang="zh-CN" altLang="en-US" sz="1200" dirty="0">
                <a:latin typeface="Huawei Sans" panose="020C0503030203020204" pitchFamily="34" charset="0"/>
                <a:ea typeface="方正兰亭黑简体" panose="02000000000000000000" pitchFamily="2" charset="-122"/>
              </a:rPr>
              <a:t>的高安全特性</a:t>
            </a:r>
            <a:endParaRPr lang="en-US" altLang="zh-CN" sz="1200" dirty="0">
              <a:latin typeface="Huawei Sans" panose="020C0503030203020204" pitchFamily="34" charset="0"/>
              <a:ea typeface="方正兰亭黑简体" panose="02000000000000000000" pitchFamily="2" charset="-122"/>
            </a:endParaRPr>
          </a:p>
        </p:txBody>
      </p:sp>
      <p:sp>
        <p:nvSpPr>
          <p:cNvPr id="48" name="椭圆 47"/>
          <p:cNvSpPr/>
          <p:nvPr/>
        </p:nvSpPr>
        <p:spPr>
          <a:xfrm>
            <a:off x="4088806" y="4573753"/>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49" name="TextBox 10"/>
          <p:cNvSpPr txBox="1"/>
          <p:nvPr/>
        </p:nvSpPr>
        <p:spPr>
          <a:xfrm>
            <a:off x="5549964" y="4282228"/>
            <a:ext cx="859531"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50" name="文本框 49"/>
          <p:cNvSpPr txBox="1"/>
          <p:nvPr/>
        </p:nvSpPr>
        <p:spPr>
          <a:xfrm>
            <a:off x="3500127" y="4759353"/>
            <a:ext cx="1543111"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2</a:t>
            </a:r>
            <a:r>
              <a:rPr lang="zh-CN" altLang="en-US" sz="1200" dirty="0">
                <a:latin typeface="Huawei Sans" panose="020C0503030203020204" pitchFamily="34" charset="0"/>
                <a:ea typeface="方正兰亭黑简体" panose="02000000000000000000" pitchFamily="2" charset="-122"/>
              </a:rPr>
              <a:t>：牛刀小试</a:t>
            </a:r>
            <a:endParaRPr lang="en-US" altLang="zh-CN" sz="1200" dirty="0">
              <a:latin typeface="Huawei Sans" panose="020C0503030203020204" pitchFamily="34" charset="0"/>
              <a:ea typeface="方正兰亭黑简体" panose="02000000000000000000" pitchFamily="2" charset="-122"/>
            </a:endParaRPr>
          </a:p>
          <a:p>
            <a:r>
              <a:rPr lang="en-US" altLang="zh-CN" sz="1200" dirty="0">
                <a:latin typeface="Huawei Sans" panose="020C0503030203020204" pitchFamily="34" charset="0"/>
                <a:ea typeface="方正兰亭黑简体" panose="02000000000000000000" pitchFamily="2" charset="-122"/>
              </a:rPr>
              <a:t>--openGauss</a:t>
            </a:r>
            <a:r>
              <a:rPr lang="zh-CN" altLang="en-US" sz="1200" dirty="0">
                <a:latin typeface="Huawei Sans" panose="020C0503030203020204" pitchFamily="34" charset="0"/>
                <a:ea typeface="方正兰亭黑简体" panose="02000000000000000000" pitchFamily="2" charset="-122"/>
              </a:rPr>
              <a:t>进阶</a:t>
            </a:r>
            <a:endParaRPr lang="en-US" altLang="zh-CN" sz="1200" dirty="0">
              <a:latin typeface="Huawei Sans" panose="020C0503030203020204" pitchFamily="34" charset="0"/>
              <a:ea typeface="方正兰亭黑简体" panose="02000000000000000000" pitchFamily="2" charset="-122"/>
            </a:endParaRPr>
          </a:p>
        </p:txBody>
      </p:sp>
      <p:sp>
        <p:nvSpPr>
          <p:cNvPr id="51" name="椭圆 50"/>
          <p:cNvSpPr/>
          <p:nvPr/>
        </p:nvSpPr>
        <p:spPr>
          <a:xfrm>
            <a:off x="5903313" y="4568454"/>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grpSp>
        <p:nvGrpSpPr>
          <p:cNvPr id="52" name="组合 51"/>
          <p:cNvGrpSpPr/>
          <p:nvPr/>
        </p:nvGrpSpPr>
        <p:grpSpPr>
          <a:xfrm>
            <a:off x="8385193" y="4095734"/>
            <a:ext cx="1000914" cy="482208"/>
            <a:chOff x="-1965775" y="3870852"/>
            <a:chExt cx="1000914" cy="482208"/>
          </a:xfrm>
        </p:grpSpPr>
        <p:sp>
          <p:nvSpPr>
            <p:cNvPr id="53" name="等腰三角形 52"/>
            <p:cNvSpPr/>
            <p:nvPr/>
          </p:nvSpPr>
          <p:spPr>
            <a:xfrm rot="10800000">
              <a:off x="-1548521" y="4163859"/>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54" name="文本框 53"/>
            <p:cNvSpPr txBox="1"/>
            <p:nvPr/>
          </p:nvSpPr>
          <p:spPr>
            <a:xfrm>
              <a:off x="-1965775" y="3870852"/>
              <a:ext cx="1000914"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结班</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55" name="文本框 54"/>
          <p:cNvSpPr txBox="1"/>
          <p:nvPr/>
        </p:nvSpPr>
        <p:spPr>
          <a:xfrm>
            <a:off x="9145537" y="4798328"/>
            <a:ext cx="1122206" cy="461665"/>
          </a:xfrm>
          <a:prstGeom prst="rect">
            <a:avLst/>
          </a:prstGeom>
          <a:noFill/>
        </p:spPr>
        <p:txBody>
          <a:bodyPr wrap="square" rtlCol="0">
            <a:spAutoFit/>
          </a:bodyPr>
          <a:lstStyle/>
          <a:p>
            <a:pPr algn="ctr"/>
            <a:r>
              <a:rPr lang="zh-CN" altLang="en-US" sz="1200" dirty="0">
                <a:solidFill>
                  <a:schemeClr val="bg1"/>
                </a:solidFill>
                <a:latin typeface="Huawei Sans" panose="020C0503030203020204" pitchFamily="34" charset="0"/>
                <a:ea typeface="方正兰亭黑简体" panose="02000000000000000000" pitchFamily="2" charset="-122"/>
              </a:rPr>
              <a:t>学员自主创新</a:t>
            </a:r>
            <a:endParaRPr lang="en-US" altLang="zh-CN" sz="1200" dirty="0">
              <a:solidFill>
                <a:schemeClr val="bg1"/>
              </a:solidFill>
              <a:latin typeface="Huawei Sans" panose="020C0503030203020204" pitchFamily="34" charset="0"/>
              <a:ea typeface="方正兰亭黑简体" panose="02000000000000000000" pitchFamily="2" charset="-122"/>
            </a:endParaRPr>
          </a:p>
          <a:p>
            <a:pPr algn="ctr"/>
            <a:r>
              <a:rPr lang="zh-CN" altLang="en-US" sz="1200" dirty="0">
                <a:solidFill>
                  <a:schemeClr val="bg1"/>
                </a:solidFill>
                <a:latin typeface="Huawei Sans" panose="020C0503030203020204" pitchFamily="34" charset="0"/>
                <a:ea typeface="方正兰亭黑简体" panose="02000000000000000000" pitchFamily="2" charset="-122"/>
              </a:rPr>
              <a:t>开发参赛作品</a:t>
            </a:r>
            <a:endParaRPr lang="en-US" altLang="zh-CN" sz="1200" dirty="0">
              <a:solidFill>
                <a:schemeClr val="bg1"/>
              </a:solidFill>
              <a:latin typeface="Huawei Sans" panose="020C0503030203020204" pitchFamily="34" charset="0"/>
              <a:ea typeface="方正兰亭黑简体" panose="02000000000000000000" pitchFamily="2" charset="-122"/>
            </a:endParaRPr>
          </a:p>
        </p:txBody>
      </p:sp>
      <p:grpSp>
        <p:nvGrpSpPr>
          <p:cNvPr id="56" name="组合 55"/>
          <p:cNvGrpSpPr/>
          <p:nvPr/>
        </p:nvGrpSpPr>
        <p:grpSpPr>
          <a:xfrm>
            <a:off x="9663220" y="3828159"/>
            <a:ext cx="1373522" cy="728721"/>
            <a:chOff x="-2106292" y="3624339"/>
            <a:chExt cx="1373522" cy="728721"/>
          </a:xfrm>
        </p:grpSpPr>
        <p:sp>
          <p:nvSpPr>
            <p:cNvPr id="57" name="等腰三角形 56"/>
            <p:cNvSpPr/>
            <p:nvPr/>
          </p:nvSpPr>
          <p:spPr>
            <a:xfrm rot="10800000">
              <a:off x="-1548521" y="4163859"/>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58" name="文本框 57"/>
            <p:cNvSpPr txBox="1"/>
            <p:nvPr/>
          </p:nvSpPr>
          <p:spPr>
            <a:xfrm>
              <a:off x="-2106292" y="3624339"/>
              <a:ext cx="1373522" cy="523220"/>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rPr>
                <a:t>校内创新</a:t>
              </a:r>
              <a:endParaRPr lang="en-US" altLang="zh-CN" sz="1400" b="1" dirty="0">
                <a:solidFill>
                  <a:srgbClr val="FFC000"/>
                </a:solidFill>
                <a:latin typeface="Huawei Sans" panose="020C0503030203020204" pitchFamily="34" charset="0"/>
                <a:ea typeface="方正兰亭黑简体" panose="02000000000000000000" pitchFamily="2" charset="-122"/>
              </a:endParaRPr>
            </a:p>
            <a:p>
              <a:pPr algn="ctr"/>
              <a:r>
                <a:rPr lang="zh-CN" altLang="en-US" sz="1400" b="1" dirty="0">
                  <a:solidFill>
                    <a:srgbClr val="FFC000"/>
                  </a:solidFill>
                  <a:latin typeface="Huawei Sans" panose="020C0503030203020204" pitchFamily="34" charset="0"/>
                  <a:ea typeface="方正兰亭黑简体" panose="02000000000000000000" pitchFamily="2" charset="-122"/>
                </a:rPr>
                <a:t>成果评比</a:t>
              </a:r>
              <a:endParaRPr lang="en-US" altLang="zh-CN" sz="1400" b="1" dirty="0">
                <a:solidFill>
                  <a:srgbClr val="FFC000"/>
                </a:solidFill>
                <a:latin typeface="Huawei Sans" panose="020C0503030203020204" pitchFamily="34" charset="0"/>
                <a:ea typeface="方正兰亭黑简体" panose="02000000000000000000" pitchFamily="2" charset="-122"/>
              </a:endParaRPr>
            </a:p>
          </p:txBody>
        </p:sp>
      </p:grpSp>
      <p:sp>
        <p:nvSpPr>
          <p:cNvPr id="59" name="椭圆 58"/>
          <p:cNvSpPr/>
          <p:nvPr/>
        </p:nvSpPr>
        <p:spPr>
          <a:xfrm>
            <a:off x="9625475" y="4563641"/>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pic>
        <p:nvPicPr>
          <p:cNvPr id="60" name="图片 59"/>
          <p:cNvPicPr>
            <a:picLocks noChangeAspect="1"/>
          </p:cNvPicPr>
          <p:nvPr/>
        </p:nvPicPr>
        <p:blipFill>
          <a:blip r:embed="rId1"/>
          <a:stretch>
            <a:fillRect/>
          </a:stretch>
        </p:blipFill>
        <p:spPr>
          <a:xfrm>
            <a:off x="10888569" y="4101778"/>
            <a:ext cx="482600" cy="476165"/>
          </a:xfrm>
          <a:prstGeom prst="rect">
            <a:avLst/>
          </a:prstGeom>
        </p:spPr>
      </p:pic>
      <p:sp>
        <p:nvSpPr>
          <p:cNvPr id="61" name="文本框 60"/>
          <p:cNvSpPr txBox="1"/>
          <p:nvPr/>
        </p:nvSpPr>
        <p:spPr>
          <a:xfrm>
            <a:off x="10474670" y="4971609"/>
            <a:ext cx="1279008" cy="523220"/>
          </a:xfrm>
          <a:prstGeom prst="rect">
            <a:avLst/>
          </a:prstGeom>
          <a:noFill/>
        </p:spPr>
        <p:txBody>
          <a:bodyPr wrap="square" rtlCol="0">
            <a:spAutoFit/>
          </a:bodyPr>
          <a:lstStyle/>
          <a:p>
            <a:pPr algn="ctr"/>
            <a:r>
              <a:rPr lang="zh-CN" altLang="en-US" sz="1400" b="1" dirty="0">
                <a:solidFill>
                  <a:srgbClr val="C00000"/>
                </a:solidFill>
                <a:latin typeface="Huawei Sans" panose="020C0503030203020204" pitchFamily="34" charset="0"/>
                <a:ea typeface="方正兰亭黑简体" panose="02000000000000000000" pitchFamily="2" charset="-122"/>
              </a:rPr>
              <a:t>华为鲲鹏</a:t>
            </a:r>
            <a:endParaRPr lang="en-US" altLang="zh-CN" sz="1400" b="1" dirty="0">
              <a:solidFill>
                <a:srgbClr val="C00000"/>
              </a:solidFill>
              <a:latin typeface="Huawei Sans" panose="020C0503030203020204" pitchFamily="34" charset="0"/>
              <a:ea typeface="方正兰亭黑简体" panose="02000000000000000000" pitchFamily="2" charset="-122"/>
            </a:endParaRPr>
          </a:p>
          <a:p>
            <a:pPr algn="ctr"/>
            <a:r>
              <a:rPr lang="zh-CN" altLang="en-US" sz="1400" b="1" dirty="0">
                <a:solidFill>
                  <a:srgbClr val="C00000"/>
                </a:solidFill>
                <a:latin typeface="Huawei Sans" panose="020C0503030203020204" pitchFamily="34" charset="0"/>
                <a:ea typeface="方正兰亭黑简体" panose="02000000000000000000" pitchFamily="2" charset="-122"/>
              </a:rPr>
              <a:t>创新大赛</a:t>
            </a:r>
            <a:endParaRPr lang="en-US" altLang="zh-CN" sz="1400" b="1" dirty="0">
              <a:solidFill>
                <a:srgbClr val="C00000"/>
              </a:solidFill>
              <a:latin typeface="Huawei Sans" panose="020C0503030203020204" pitchFamily="34" charset="0"/>
              <a:ea typeface="方正兰亭黑简体" panose="02000000000000000000" pitchFamily="2" charset="-122"/>
            </a:endParaRPr>
          </a:p>
        </p:txBody>
      </p:sp>
      <p:sp>
        <p:nvSpPr>
          <p:cNvPr id="62" name="等腰三角形 61"/>
          <p:cNvSpPr/>
          <p:nvPr/>
        </p:nvSpPr>
        <p:spPr>
          <a:xfrm>
            <a:off x="11045757" y="4717905"/>
            <a:ext cx="166405" cy="189201"/>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endParaRPr>
          </a:p>
        </p:txBody>
      </p:sp>
      <p:sp>
        <p:nvSpPr>
          <p:cNvPr id="63" name="文本框 62"/>
          <p:cNvSpPr txBox="1"/>
          <p:nvPr/>
        </p:nvSpPr>
        <p:spPr>
          <a:xfrm>
            <a:off x="7130351" y="4773897"/>
            <a:ext cx="2032485" cy="461665"/>
          </a:xfrm>
          <a:prstGeom prst="rect">
            <a:avLst/>
          </a:prstGeom>
          <a:noFill/>
        </p:spPr>
        <p:txBody>
          <a:bodyPr wrap="square" rtlCol="0">
            <a:spAutoFit/>
          </a:bodyPr>
          <a:lstStyle/>
          <a:p>
            <a:r>
              <a:rPr lang="zh-CN" altLang="en-US" sz="1200" b="1" dirty="0">
                <a:latin typeface="Huawei Sans" panose="020C0503030203020204" pitchFamily="34" charset="0"/>
                <a:ea typeface="方正兰亭黑简体" panose="02000000000000000000" pitchFamily="2" charset="-122"/>
              </a:rPr>
              <a:t>关卡</a:t>
            </a:r>
            <a:r>
              <a:rPr lang="en-US" altLang="zh-CN" sz="1200" b="1" dirty="0">
                <a:latin typeface="Huawei Sans" panose="020C0503030203020204" pitchFamily="34" charset="0"/>
                <a:ea typeface="方正兰亭黑简体" panose="02000000000000000000" pitchFamily="2" charset="-122"/>
              </a:rPr>
              <a:t>4</a:t>
            </a:r>
            <a:r>
              <a:rPr lang="zh-CN" altLang="en-US" sz="1200" dirty="0">
                <a:latin typeface="Huawei Sans" panose="020C0503030203020204" pitchFamily="34" charset="0"/>
                <a:ea typeface="方正兰亭黑简体" panose="02000000000000000000" pitchFamily="2" charset="-122"/>
              </a:rPr>
              <a:t>：明察秋毫</a:t>
            </a:r>
            <a:endParaRPr lang="en-US" altLang="zh-CN" sz="1200" dirty="0">
              <a:latin typeface="Huawei Sans" panose="020C0503030203020204" pitchFamily="34" charset="0"/>
              <a:ea typeface="方正兰亭黑简体" panose="02000000000000000000" pitchFamily="2" charset="-122"/>
            </a:endParaRPr>
          </a:p>
          <a:p>
            <a:r>
              <a:rPr lang="en-US" altLang="zh-CN" sz="1200" dirty="0">
                <a:latin typeface="Huawei Sans" panose="020C0503030203020204" pitchFamily="34" charset="0"/>
                <a:ea typeface="方正兰亭黑简体" panose="02000000000000000000" pitchFamily="2" charset="-122"/>
              </a:rPr>
              <a:t>--openGauss</a:t>
            </a:r>
            <a:r>
              <a:rPr lang="zh-CN" altLang="en-US" sz="1200" dirty="0">
                <a:latin typeface="Huawei Sans" panose="020C0503030203020204" pitchFamily="34" charset="0"/>
                <a:ea typeface="方正兰亭黑简体" panose="02000000000000000000" pitchFamily="2" charset="-122"/>
              </a:rPr>
              <a:t>开源社区实践</a:t>
            </a:r>
            <a:endParaRPr lang="en-US" altLang="zh-CN" sz="1200" dirty="0">
              <a:latin typeface="Huawei Sans" panose="020C0503030203020204" pitchFamily="34" charset="0"/>
              <a:ea typeface="方正兰亭黑简体" panose="02000000000000000000" pitchFamily="2" charset="-122"/>
            </a:endParaRPr>
          </a:p>
        </p:txBody>
      </p:sp>
      <p:sp>
        <p:nvSpPr>
          <p:cNvPr id="64" name="TextBox 10"/>
          <p:cNvSpPr txBox="1"/>
          <p:nvPr/>
        </p:nvSpPr>
        <p:spPr>
          <a:xfrm>
            <a:off x="7526262" y="4261706"/>
            <a:ext cx="859531"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rPr>
              <a:t>0.5 Day</a:t>
            </a:r>
            <a:endParaRPr lang="zh-CN" altLang="en-US" sz="1400" b="1" dirty="0">
              <a:solidFill>
                <a:srgbClr val="FFC000"/>
              </a:solidFill>
              <a:latin typeface="Huawei Sans" panose="020C0503030203020204" pitchFamily="34" charset="0"/>
              <a:ea typeface="方正兰亭黑简体" panose="02000000000000000000" pitchFamily="2" charset="-122"/>
            </a:endParaRPr>
          </a:p>
        </p:txBody>
      </p:sp>
      <p:sp>
        <p:nvSpPr>
          <p:cNvPr id="65" name="椭圆 64"/>
          <p:cNvSpPr/>
          <p:nvPr/>
        </p:nvSpPr>
        <p:spPr>
          <a:xfrm>
            <a:off x="7879611" y="4571080"/>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endParaRPr>
          </a:p>
        </p:txBody>
      </p:sp>
      <p:sp>
        <p:nvSpPr>
          <p:cNvPr id="70" name="文本框 69"/>
          <p:cNvSpPr txBox="1"/>
          <p:nvPr/>
        </p:nvSpPr>
        <p:spPr>
          <a:xfrm>
            <a:off x="654700" y="1132586"/>
            <a:ext cx="11016000" cy="2677656"/>
          </a:xfrm>
          <a:prstGeom prst="rect">
            <a:avLst/>
          </a:prstGeom>
          <a:solidFill>
            <a:schemeClr val="tx1">
              <a:lumMod val="10000"/>
              <a:lumOff val="90000"/>
            </a:schemeClr>
          </a:solidFill>
        </p:spPr>
        <p:txBody>
          <a:bodyPr wrap="square" rtlCol="0">
            <a:spAutoFit/>
          </a:bodyPr>
          <a:lstStyle/>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课程内容：</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本课程旨在让学生循序渐进地了解、掌握、熟练使用 </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openGauss </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开源数据库，掌握</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openGauss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的使用及特性，并通过</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openGauss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提供的安全特性，在全密态数据库方面进一步的自主创新。</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培养学生数据库开发与使用能力，掌握 </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openGauss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数据库。</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创新实践课共分两个阶段，包括总计</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天的课前学习，</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4</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个关卡的开发实战活动，后期安排学员灵活运用华为</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openGauss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数据库，自主创新开发作品。</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涉及产品及服务：</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 openGauss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、华为云</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ECS</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弹性云服务器。</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大二及以上具备</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Linux</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基础和数据库的学生</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Times New Roman" panose="02020603050405020304" pitchFamily="18"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rPr>
              <a:t>天</a:t>
            </a:r>
            <a:endParaRPr lang="en-US" altLang="zh-CN" sz="1400" dirty="0">
              <a:solidFill>
                <a:srgbClr val="000000"/>
              </a:solidFill>
              <a:latin typeface="Huawei Sans" panose="020C0503030203020204" pitchFamily="34" charset="0"/>
              <a:ea typeface="方正兰亭黑简体" panose="02000000000000000000" pitchFamily="2" charset="-122"/>
              <a:cs typeface="Times New Roman" panose="02020603050405020304" pitchFamily="18" charset="0"/>
            </a:endParaRPr>
          </a:p>
        </p:txBody>
      </p:sp>
      <p:pic>
        <p:nvPicPr>
          <p:cNvPr id="68" name="图片 67"/>
          <p:cNvPicPr>
            <a:picLocks noChangeAspect="1"/>
          </p:cNvPicPr>
          <p:nvPr/>
        </p:nvPicPr>
        <p:blipFill>
          <a:blip r:embed="rId2"/>
          <a:stretch>
            <a:fillRect/>
          </a:stretch>
        </p:blipFill>
        <p:spPr>
          <a:xfrm>
            <a:off x="7225512" y="5286843"/>
            <a:ext cx="1666874" cy="833437"/>
          </a:xfrm>
          <a:prstGeom prst="rect">
            <a:avLst/>
          </a:prstGeom>
        </p:spPr>
      </p:pic>
      <p:pic>
        <p:nvPicPr>
          <p:cNvPr id="1026" name="Picture 2" descr="https://opengauss.org/img/features/features_gif2.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200654" y="5270696"/>
            <a:ext cx="1558148" cy="883203"/>
          </a:xfrm>
          <a:prstGeom prst="rect">
            <a:avLst/>
          </a:prstGeom>
          <a:noFill/>
          <a:ln w="12700">
            <a:solidFill>
              <a:schemeClr val="bg1">
                <a:lumMod val="85000"/>
              </a:schemeClr>
            </a:solidFill>
          </a:ln>
          <a:extLst>
            <a:ext uri="{909E8E84-426E-40DD-AFC4-6F175D3DCCD1}">
              <a14:hiddenFill xmlns:a14="http://schemas.microsoft.com/office/drawing/2010/main">
                <a:solidFill>
                  <a:srgbClr val="FFFFFF"/>
                </a:solidFill>
              </a14:hiddenFill>
            </a:ext>
          </a:extLst>
        </p:spPr>
      </p:pic>
      <p:pic>
        <p:nvPicPr>
          <p:cNvPr id="3" name="Picture 2" descr="5549555 opengauss 15819049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4324" y="5233219"/>
            <a:ext cx="936000" cy="936000"/>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5"/>
          <a:stretch>
            <a:fillRect/>
          </a:stretch>
        </p:blipFill>
        <p:spPr>
          <a:xfrm>
            <a:off x="3592646" y="5235562"/>
            <a:ext cx="1145150" cy="936000"/>
          </a:xfrm>
          <a:prstGeom prst="rect">
            <a:avLst/>
          </a:prstGeom>
        </p:spPr>
      </p:pic>
      <p:graphicFrame>
        <p:nvGraphicFramePr>
          <p:cNvPr id="69" name="图示 68"/>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Huawei Sans" panose="020C0503030203020204" pitchFamily="34" charset="0"/>
                <a:ea typeface="方正兰亭黑简体" panose="02000000000000000000" pitchFamily="2" charset="-122"/>
              </a:rPr>
              <a:t>实践课：理论精讲</a:t>
            </a:r>
            <a:r>
              <a:rPr lang="en-US" altLang="zh-CN" dirty="0">
                <a:latin typeface="Huawei Sans" panose="020C0503030203020204" pitchFamily="34" charset="0"/>
                <a:ea typeface="方正兰亭黑简体" panose="02000000000000000000" pitchFamily="2" charset="-122"/>
              </a:rPr>
              <a:t>+</a:t>
            </a:r>
            <a:r>
              <a:rPr lang="zh-CN" altLang="en-US" dirty="0">
                <a:latin typeface="Huawei Sans" panose="020C0503030203020204" pitchFamily="34" charset="0"/>
                <a:ea typeface="方正兰亭黑简体" panose="02000000000000000000" pitchFamily="2" charset="-122"/>
              </a:rPr>
              <a:t>实践课</a:t>
            </a:r>
            <a:endParaRPr lang="zh-CN" altLang="en-US" dirty="0">
              <a:latin typeface="Huawei Sans" panose="020C0503030203020204" pitchFamily="34" charset="0"/>
              <a:ea typeface="方正兰亭黑简体" panose="02000000000000000000" pitchFamily="2" charset="-122"/>
            </a:endParaRPr>
          </a:p>
        </p:txBody>
      </p:sp>
      <p:graphicFrame>
        <p:nvGraphicFramePr>
          <p:cNvPr id="30" name="表格 29"/>
          <p:cNvGraphicFramePr>
            <a:graphicFrameLocks noGrp="1"/>
          </p:cNvGraphicFramePr>
          <p:nvPr/>
        </p:nvGraphicFramePr>
        <p:xfrm>
          <a:off x="732125" y="1247146"/>
          <a:ext cx="10764000" cy="1112520"/>
        </p:xfrm>
        <a:graphic>
          <a:graphicData uri="http://schemas.openxmlformats.org/drawingml/2006/table">
            <a:tbl>
              <a:tblPr firstRow="1" bandRow="1"/>
              <a:tblGrid>
                <a:gridCol w="8624526"/>
                <a:gridCol w="2139474"/>
              </a:tblGrid>
              <a:tr h="370840">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latin typeface="Huawei Sans" panose="020C0503030203020204" pitchFamily="34" charset="0"/>
                          <a:ea typeface="方正兰亭黑简体" panose="02000000000000000000" pitchFamily="2" charset="-122"/>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rPr>
                        <a:t>《Linux</a:t>
                      </a:r>
                      <a:r>
                        <a:rPr lang="zh-CN" altLang="en-US" sz="1400" baseline="0" dirty="0">
                          <a:latin typeface="Huawei Sans" panose="020C0503030203020204" pitchFamily="34" charset="0"/>
                          <a:ea typeface="方正兰亭黑简体" panose="02000000000000000000" pitchFamily="2" charset="-122"/>
                        </a:rPr>
                        <a:t>基础</a:t>
                      </a:r>
                      <a:r>
                        <a:rPr lang="en-US" altLang="zh-CN" sz="1400" baseline="0" dirty="0">
                          <a:latin typeface="Huawei Sans" panose="020C0503030203020204" pitchFamily="34" charset="0"/>
                          <a:ea typeface="方正兰亭黑简体" panose="02000000000000000000" pitchFamily="2" charset="-122"/>
                        </a:rPr>
                        <a:t>》</a:t>
                      </a:r>
                      <a:r>
                        <a:rPr lang="zh-CN" altLang="en-US" sz="1400" baseline="0" dirty="0">
                          <a:latin typeface="Huawei Sans" panose="020C0503030203020204" pitchFamily="34" charset="0"/>
                          <a:ea typeface="方正兰亭黑简体" panose="02000000000000000000" pitchFamily="2" charset="-122"/>
                        </a:rPr>
                        <a:t>在线视频</a:t>
                      </a:r>
                      <a:endParaRPr lang="zh-CN" altLang="en-US" sz="1400" baseline="0" dirty="0">
                        <a:latin typeface="Huawei Sans" panose="020C0503030203020204" pitchFamily="34" charset="0"/>
                        <a:ea typeface="方正兰亭黑简体" panose="02000000000000000000" pitchFamily="2" charset="-122"/>
                      </a:endParaRP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zh-CN" altLang="en-US" sz="1400" baseline="0" dirty="0">
                          <a:latin typeface="Huawei Sans" panose="020C0503030203020204" pitchFamily="34" charset="0"/>
                          <a:ea typeface="方正兰亭黑简体" panose="02000000000000000000" pitchFamily="2" charset="-122"/>
                        </a:rPr>
                        <a:t>线上预习         </a:t>
                      </a:r>
                      <a:r>
                        <a:rPr lang="en-US" altLang="zh-CN" sz="1400" baseline="0" dirty="0">
                          <a:latin typeface="Huawei Sans" panose="020C0503030203020204" pitchFamily="34" charset="0"/>
                          <a:ea typeface="方正兰亭黑简体" panose="02000000000000000000" pitchFamily="2" charset="-122"/>
                        </a:rPr>
                        <a:t>3</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37084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rPr>
                        <a:t>《</a:t>
                      </a:r>
                      <a:r>
                        <a:rPr lang="zh-CN" altLang="en-US" sz="1400" baseline="0" dirty="0">
                          <a:latin typeface="Huawei Sans" panose="020C0503030203020204" pitchFamily="34" charset="0"/>
                          <a:ea typeface="方正兰亭黑简体" panose="02000000000000000000" pitchFamily="2" charset="-122"/>
                        </a:rPr>
                        <a:t>数据库基础</a:t>
                      </a:r>
                      <a:r>
                        <a:rPr lang="en-US" altLang="zh-CN" sz="1400" baseline="0" dirty="0">
                          <a:latin typeface="Huawei Sans" panose="020C0503030203020204" pitchFamily="34" charset="0"/>
                          <a:ea typeface="方正兰亭黑简体" panose="02000000000000000000" pitchFamily="2" charset="-122"/>
                        </a:rPr>
                        <a:t>》</a:t>
                      </a:r>
                      <a:r>
                        <a:rPr lang="zh-CN" altLang="en-US" sz="1400" baseline="0" dirty="0">
                          <a:latin typeface="Huawei Sans" panose="020C0503030203020204" pitchFamily="34" charset="0"/>
                          <a:ea typeface="方正兰亭黑简体" panose="02000000000000000000" pitchFamily="2" charset="-122"/>
                        </a:rPr>
                        <a:t>在线视频</a:t>
                      </a:r>
                      <a:endParaRPr lang="zh-CN" altLang="en-US" sz="1400" baseline="0" dirty="0">
                        <a:latin typeface="Huawei Sans" panose="020C0503030203020204" pitchFamily="34" charset="0"/>
                        <a:ea typeface="方正兰亭黑简体" panose="02000000000000000000" pitchFamily="2" charset="-122"/>
                      </a:endParaRP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zh-CN" altLang="en-US" sz="1400" baseline="0" dirty="0">
                          <a:latin typeface="Huawei Sans" panose="020C0503030203020204" pitchFamily="34" charset="0"/>
                          <a:ea typeface="方正兰亭黑简体" panose="02000000000000000000" pitchFamily="2" charset="-122"/>
                        </a:rPr>
                        <a:t>线上预习</a:t>
                      </a:r>
                      <a:r>
                        <a:rPr lang="en-US" altLang="zh-CN" sz="1400" baseline="0" dirty="0">
                          <a:latin typeface="Huawei Sans" panose="020C0503030203020204" pitchFamily="34" charset="0"/>
                          <a:ea typeface="方正兰亭黑简体" panose="02000000000000000000" pitchFamily="2" charset="-122"/>
                        </a:rPr>
                        <a:t>         4</a:t>
                      </a:r>
                      <a:r>
                        <a:rPr lang="zh-CN" altLang="en-US" sz="1400" baseline="0" dirty="0">
                          <a:latin typeface="Huawei Sans" panose="020C0503030203020204" pitchFamily="34" charset="0"/>
                          <a:ea typeface="方正兰亭黑简体" panose="02000000000000000000" pitchFamily="2" charset="-122"/>
                        </a:rPr>
                        <a:t>天</a:t>
                      </a:r>
                      <a:endParaRPr lang="zh-CN" altLang="en-US" sz="1400" baseline="0" dirty="0">
                        <a:latin typeface="Huawei Sans" panose="020C0503030203020204" pitchFamily="34" charset="0"/>
                        <a:ea typeface="方正兰亭黑简体" panose="02000000000000000000" pitchFamily="2" charset="-122"/>
                      </a:endParaRPr>
                    </a:p>
                  </a:txBody>
                  <a:tcP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31" name="表格 30"/>
          <p:cNvGraphicFramePr>
            <a:graphicFrameLocks noGrp="1"/>
          </p:cNvGraphicFramePr>
          <p:nvPr/>
        </p:nvGraphicFramePr>
        <p:xfrm>
          <a:off x="732127" y="2802937"/>
          <a:ext cx="10782298" cy="2691661"/>
        </p:xfrm>
        <a:graphic>
          <a:graphicData uri="http://schemas.openxmlformats.org/drawingml/2006/table">
            <a:tbl>
              <a:tblPr firstRow="1" bandRow="1"/>
              <a:tblGrid>
                <a:gridCol w="2662188"/>
                <a:gridCol w="2882617"/>
                <a:gridCol w="3091429"/>
                <a:gridCol w="2146064"/>
              </a:tblGrid>
              <a:tr h="414525">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集中实践课</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主要知识点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实验要点</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rPr>
                        <a:t>时间</a:t>
                      </a:r>
                      <a:endParaRPr lang="zh-CN" altLang="en-US" sz="1400" b="1" baseline="0" dirty="0">
                        <a:solidFill>
                          <a:schemeClr val="tx1"/>
                        </a:solidFill>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r>
              <a:tr h="530222">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400" b="0" baseline="0" dirty="0">
                          <a:latin typeface="Huawei Sans" panose="020C0503030203020204" pitchFamily="34" charset="0"/>
                          <a:ea typeface="方正兰亭黑简体" panose="02000000000000000000" pitchFamily="2" charset="-122"/>
                        </a:rPr>
                        <a:t>关卡</a:t>
                      </a:r>
                      <a:r>
                        <a:rPr lang="en-US" altLang="zh-CN" sz="1400" b="0" baseline="0" dirty="0">
                          <a:latin typeface="Huawei Sans" panose="020C0503030203020204" pitchFamily="34" charset="0"/>
                          <a:ea typeface="方正兰亭黑简体" panose="02000000000000000000" pitchFamily="2" charset="-122"/>
                        </a:rPr>
                        <a:t>1</a:t>
                      </a:r>
                      <a:r>
                        <a:rPr lang="zh-CN" altLang="en-US" sz="1400" b="0" baseline="0" dirty="0">
                          <a:latin typeface="Huawei Sans" panose="020C0503030203020204" pitchFamily="34" charset="0"/>
                          <a:ea typeface="方正兰亭黑简体" panose="02000000000000000000" pitchFamily="2" charset="-122"/>
                        </a:rPr>
                        <a:t>：初试锋芒</a:t>
                      </a:r>
                      <a:r>
                        <a:rPr lang="en-US" altLang="zh-CN" sz="1400" b="0" baseline="0" dirty="0">
                          <a:latin typeface="Huawei Sans" panose="020C0503030203020204" pitchFamily="34" charset="0"/>
                          <a:ea typeface="方正兰亭黑简体" panose="02000000000000000000" pitchFamily="2" charset="-122"/>
                        </a:rPr>
                        <a:t>—openGauss</a:t>
                      </a:r>
                      <a:r>
                        <a:rPr lang="zh-CN" altLang="en-US" sz="1400" b="0" baseline="0" dirty="0">
                          <a:latin typeface="Huawei Sans" panose="020C0503030203020204" pitchFamily="34" charset="0"/>
                          <a:ea typeface="方正兰亭黑简体" panose="02000000000000000000" pitchFamily="2" charset="-122"/>
                        </a:rPr>
                        <a:t>基础</a:t>
                      </a:r>
                      <a:endParaRPr lang="en-US" altLang="zh-CN" sz="14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介绍数据库历程及鲲鹏生态简介</a:t>
                      </a:r>
                      <a:endParaRPr lang="zh-CN" altLang="en-US" sz="120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rPr>
                        <a:t>介绍</a:t>
                      </a: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开源社区治理和运营</a:t>
                      </a:r>
                      <a:endParaRPr lang="zh-CN" altLang="en-US"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鲲鹏</a:t>
                      </a:r>
                      <a:r>
                        <a:rPr lang="en-US" altLang="zh-CN" sz="1200" baseline="0" dirty="0">
                          <a:latin typeface="Huawei Sans" panose="020C0503030203020204" pitchFamily="34" charset="0"/>
                          <a:ea typeface="方正兰亭黑简体" panose="02000000000000000000" pitchFamily="2" charset="-122"/>
                        </a:rPr>
                        <a:t>ECS</a:t>
                      </a:r>
                      <a:r>
                        <a:rPr lang="zh-CN" altLang="en-US" sz="1200" baseline="0" dirty="0">
                          <a:latin typeface="Huawei Sans" panose="020C0503030203020204" pitchFamily="34" charset="0"/>
                          <a:ea typeface="方正兰亭黑简体" panose="02000000000000000000" pitchFamily="2" charset="-122"/>
                        </a:rPr>
                        <a:t>服务器搭建</a:t>
                      </a:r>
                      <a:endParaRPr lang="zh-CN" altLang="en-US" sz="1200" baseline="0" dirty="0">
                        <a:latin typeface="Huawei Sans" panose="020C0503030203020204" pitchFamily="34" charset="0"/>
                        <a:ea typeface="方正兰亭黑简体" panose="02000000000000000000" pitchFamily="2" charset="-122"/>
                      </a:endParaRPr>
                    </a:p>
                    <a:p>
                      <a:pPr marL="297815" indent="-285750">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开源数据库</a:t>
                      </a: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安装部署</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51106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400" b="0" baseline="0" dirty="0">
                          <a:latin typeface="Huawei Sans" panose="020C0503030203020204" pitchFamily="34" charset="0"/>
                          <a:ea typeface="方正兰亭黑简体" panose="02000000000000000000" pitchFamily="2" charset="-122"/>
                        </a:rPr>
                        <a:t>关卡</a:t>
                      </a:r>
                      <a:r>
                        <a:rPr lang="en-US" altLang="zh-CN" sz="1400" b="0" baseline="0" dirty="0">
                          <a:latin typeface="Huawei Sans" panose="020C0503030203020204" pitchFamily="34" charset="0"/>
                          <a:ea typeface="方正兰亭黑简体" panose="02000000000000000000" pitchFamily="2" charset="-122"/>
                        </a:rPr>
                        <a:t>2</a:t>
                      </a:r>
                      <a:r>
                        <a:rPr lang="zh-CN" altLang="en-US" sz="1400" b="0" baseline="0" dirty="0">
                          <a:latin typeface="Huawei Sans" panose="020C0503030203020204" pitchFamily="34" charset="0"/>
                          <a:ea typeface="方正兰亭黑简体" panose="02000000000000000000" pitchFamily="2" charset="-122"/>
                        </a:rPr>
                        <a:t>：牛刀小试</a:t>
                      </a:r>
                      <a:r>
                        <a:rPr lang="en-US" altLang="zh-CN" sz="1400" b="0" baseline="0" dirty="0">
                          <a:latin typeface="Huawei Sans" panose="020C0503030203020204" pitchFamily="34" charset="0"/>
                          <a:ea typeface="方正兰亭黑简体" panose="02000000000000000000" pitchFamily="2" charset="-122"/>
                        </a:rPr>
                        <a:t>—openGauss</a:t>
                      </a:r>
                      <a:r>
                        <a:rPr lang="zh-CN" altLang="en-US" sz="1400" b="0" baseline="0" dirty="0">
                          <a:latin typeface="Huawei Sans" panose="020C0503030203020204" pitchFamily="34" charset="0"/>
                          <a:ea typeface="方正兰亭黑简体" panose="02000000000000000000" pitchFamily="2" charset="-122"/>
                        </a:rPr>
                        <a:t>进阶</a:t>
                      </a:r>
                      <a:endParaRPr lang="en-US" altLang="zh-CN" sz="14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数据库基本操作</a:t>
                      </a:r>
                      <a:endParaRPr lang="zh-CN" altLang="en-US" sz="1200" baseline="0" dirty="0">
                        <a:latin typeface="Huawei Sans" panose="020C0503030203020204" pitchFamily="34" charset="0"/>
                        <a:ea typeface="方正兰亭黑简体" panose="02000000000000000000" pitchFamily="2" charset="-122"/>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rPr>
                        <a:t>linux </a:t>
                      </a:r>
                      <a:r>
                        <a:rPr lang="zh-CN" altLang="en-US" sz="1200" baseline="0" dirty="0">
                          <a:latin typeface="Huawei Sans" panose="020C0503030203020204" pitchFamily="34" charset="0"/>
                          <a:ea typeface="方正兰亭黑简体" panose="02000000000000000000" pitchFamily="2" charset="-122"/>
                        </a:rPr>
                        <a:t>操作系统基本操作</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数据初始化</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行存表与列存表创建与使用</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cs"/>
                        </a:rPr>
                        <a:t>物化视图的使用</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理论概讲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 </a:t>
                      </a:r>
                      <a:r>
                        <a:rPr lang="zh-CN" altLang="en-US" sz="1200" b="0" baseline="0" dirty="0">
                          <a:latin typeface="Huawei Sans" panose="020C0503030203020204" pitchFamily="34" charset="0"/>
                          <a:ea typeface="方正兰亭黑简体" panose="02000000000000000000" pitchFamily="2" charset="-122"/>
                        </a:rPr>
                        <a:t>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51106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zh-CN" altLang="en-US" sz="1400" b="0" baseline="0" dirty="0">
                          <a:latin typeface="Huawei Sans" panose="020C0503030203020204" pitchFamily="34" charset="0"/>
                          <a:ea typeface="方正兰亭黑简体" panose="02000000000000000000" pitchFamily="2" charset="-122"/>
                        </a:rPr>
                        <a:t>关卡</a:t>
                      </a:r>
                      <a:r>
                        <a:rPr lang="en-US" altLang="zh-CN" sz="1400" b="0" baseline="0" dirty="0">
                          <a:latin typeface="Huawei Sans" panose="020C0503030203020204" pitchFamily="34" charset="0"/>
                          <a:ea typeface="方正兰亭黑简体" panose="02000000000000000000" pitchFamily="2" charset="-122"/>
                        </a:rPr>
                        <a:t>3</a:t>
                      </a:r>
                      <a:r>
                        <a:rPr lang="zh-CN" altLang="en-US" sz="1400" b="0" baseline="0" dirty="0">
                          <a:latin typeface="Huawei Sans" panose="020C0503030203020204" pitchFamily="34" charset="0"/>
                          <a:ea typeface="方正兰亭黑简体" panose="02000000000000000000" pitchFamily="2" charset="-122"/>
                        </a:rPr>
                        <a:t>：步步为营</a:t>
                      </a:r>
                      <a:r>
                        <a:rPr lang="en-US" altLang="zh-CN" sz="1400" b="0" baseline="0" dirty="0">
                          <a:latin typeface="Huawei Sans" panose="020C0503030203020204" pitchFamily="34" charset="0"/>
                          <a:ea typeface="方正兰亭黑简体" panose="02000000000000000000" pitchFamily="2" charset="-122"/>
                        </a:rPr>
                        <a:t>—openGauss</a:t>
                      </a:r>
                      <a:r>
                        <a:rPr lang="zh-CN" altLang="en-US" sz="1400" b="0" baseline="0" dirty="0">
                          <a:latin typeface="Huawei Sans" panose="020C0503030203020204" pitchFamily="34" charset="0"/>
                          <a:ea typeface="方正兰亭黑简体" panose="02000000000000000000" pitchFamily="2" charset="-122"/>
                        </a:rPr>
                        <a:t>的高安全特性</a:t>
                      </a:r>
                      <a:endParaRPr lang="en-US" altLang="zh-CN" sz="14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2065" indent="0">
                        <a:buFont typeface="Wingdings" panose="05000000000000000000" pitchFamily="2" charset="2"/>
                        <a:buNone/>
                      </a:pP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全密态数据库特性应用</a:t>
                      </a:r>
                      <a:endParaRPr lang="zh-CN"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zh-CN" sz="1200" baseline="0" dirty="0">
                          <a:latin typeface="Huawei Sans" panose="020C0503030203020204" pitchFamily="34" charset="0"/>
                          <a:ea typeface="方正兰亭黑简体" panose="02000000000000000000" pitchFamily="2" charset="-122"/>
                        </a:rPr>
                        <a:t>利用</a:t>
                      </a: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提供</a:t>
                      </a:r>
                      <a:r>
                        <a:rPr lang="zh-CN" altLang="zh-CN" sz="1200" baseline="0" dirty="0">
                          <a:latin typeface="Huawei Sans" panose="020C0503030203020204" pitchFamily="34" charset="0"/>
                          <a:ea typeface="方正兰亭黑简体" panose="02000000000000000000" pitchFamily="2" charset="-122"/>
                        </a:rPr>
                        <a:t>的密态数据库验证查询数据库表内容加密的功能</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r h="588674">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400" b="0" baseline="0" dirty="0">
                          <a:latin typeface="Huawei Sans" panose="020C0503030203020204" pitchFamily="34" charset="0"/>
                          <a:ea typeface="方正兰亭黑简体" panose="02000000000000000000" pitchFamily="2" charset="-122"/>
                        </a:rPr>
                        <a:t>关卡</a:t>
                      </a:r>
                      <a:r>
                        <a:rPr lang="en-US" altLang="zh-CN" sz="1400" b="0" baseline="0" dirty="0">
                          <a:latin typeface="Huawei Sans" panose="020C0503030203020204" pitchFamily="34" charset="0"/>
                          <a:ea typeface="方正兰亭黑简体" panose="02000000000000000000" pitchFamily="2" charset="-122"/>
                        </a:rPr>
                        <a:t>4</a:t>
                      </a:r>
                      <a:r>
                        <a:rPr lang="zh-CN" altLang="en-US" sz="1400" b="0" baseline="0" dirty="0">
                          <a:latin typeface="Huawei Sans" panose="020C0503030203020204" pitchFamily="34" charset="0"/>
                          <a:ea typeface="方正兰亭黑简体" panose="02000000000000000000" pitchFamily="2" charset="-122"/>
                        </a:rPr>
                        <a:t>：明察秋毫</a:t>
                      </a:r>
                      <a:r>
                        <a:rPr lang="en-US" altLang="zh-CN" sz="1400" b="0" baseline="0" dirty="0">
                          <a:latin typeface="Huawei Sans" panose="020C0503030203020204" pitchFamily="34" charset="0"/>
                          <a:ea typeface="方正兰亭黑简体" panose="02000000000000000000" pitchFamily="2" charset="-122"/>
                        </a:rPr>
                        <a:t>—openGauss</a:t>
                      </a:r>
                      <a:r>
                        <a:rPr lang="zh-CN" altLang="en-US" sz="1400" b="0" baseline="0" dirty="0">
                          <a:latin typeface="Huawei Sans" panose="020C0503030203020204" pitchFamily="34" charset="0"/>
                          <a:ea typeface="方正兰亭黑简体" panose="02000000000000000000" pitchFamily="2" charset="-122"/>
                        </a:rPr>
                        <a:t>开源社区实践</a:t>
                      </a:r>
                      <a:endParaRPr lang="zh-CN" altLang="en-US" sz="1400" b="0" baseline="0" dirty="0">
                        <a:latin typeface="Huawei Sans" panose="020C0503030203020204" pitchFamily="34" charset="0"/>
                        <a:ea typeface="方正兰亭黑简体" panose="02000000000000000000" pitchFamily="2" charset="-122"/>
                      </a:endParaRPr>
                    </a:p>
                  </a:txBody>
                  <a:tcPr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开源社区实践</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rPr>
                        <a:t>作为</a:t>
                      </a:r>
                      <a:r>
                        <a:rPr lang="en-US" altLang="zh-CN" sz="1200" baseline="0" dirty="0">
                          <a:latin typeface="Huawei Sans" panose="020C0503030203020204" pitchFamily="34" charset="0"/>
                          <a:ea typeface="方正兰亭黑简体" panose="02000000000000000000" pitchFamily="2" charset="-122"/>
                        </a:rPr>
                        <a:t>openGauss</a:t>
                      </a:r>
                      <a:r>
                        <a:rPr lang="zh-CN" altLang="en-US" sz="1200" baseline="0" dirty="0">
                          <a:latin typeface="Huawei Sans" panose="020C0503030203020204" pitchFamily="34" charset="0"/>
                          <a:ea typeface="方正兰亭黑简体" panose="02000000000000000000" pitchFamily="2" charset="-122"/>
                        </a:rPr>
                        <a:t>开源社区贡献者，探索</a:t>
                      </a:r>
                      <a:r>
                        <a:rPr lang="en-US" altLang="zh-CN" sz="1200" baseline="0" dirty="0">
                          <a:latin typeface="Huawei Sans" panose="020C0503030203020204" pitchFamily="34" charset="0"/>
                          <a:ea typeface="方正兰亭黑简体" panose="02000000000000000000" pitchFamily="2" charset="-122"/>
                        </a:rPr>
                        <a:t>PR</a:t>
                      </a:r>
                      <a:r>
                        <a:rPr lang="zh-CN" altLang="en-US" sz="1200" baseline="0" dirty="0">
                          <a:latin typeface="Huawei Sans" panose="020C0503030203020204" pitchFamily="34" charset="0"/>
                          <a:ea typeface="方正兰亭黑简体" panose="02000000000000000000" pitchFamily="2" charset="-122"/>
                        </a:rPr>
                        <a:t>提交流程</a:t>
                      </a:r>
                      <a:endParaRPr lang="en-US" altLang="zh-CN" sz="120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rPr>
                        <a:t>理论精讲</a:t>
                      </a:r>
                      <a:r>
                        <a:rPr lang="en-US" altLang="zh-CN" sz="1200" b="0" baseline="0" dirty="0">
                          <a:latin typeface="Huawei Sans" panose="020C0503030203020204" pitchFamily="34" charset="0"/>
                          <a:ea typeface="方正兰亭黑简体" panose="02000000000000000000" pitchFamily="2" charset="-122"/>
                        </a:rPr>
                        <a:t>+</a:t>
                      </a:r>
                      <a:r>
                        <a:rPr lang="zh-CN" altLang="en-US" sz="1200" b="0" baseline="0" dirty="0">
                          <a:latin typeface="Huawei Sans" panose="020C0503030203020204" pitchFamily="34" charset="0"/>
                          <a:ea typeface="方正兰亭黑简体" panose="02000000000000000000" pitchFamily="2" charset="-122"/>
                        </a:rPr>
                        <a:t>实践     </a:t>
                      </a:r>
                      <a:r>
                        <a:rPr lang="en-US" altLang="zh-CN" sz="1200" b="0" baseline="0" dirty="0">
                          <a:latin typeface="Huawei Sans" panose="020C0503030203020204" pitchFamily="34" charset="0"/>
                          <a:ea typeface="方正兰亭黑简体" panose="02000000000000000000" pitchFamily="2" charset="-122"/>
                        </a:rPr>
                        <a:t>0.5</a:t>
                      </a:r>
                      <a:r>
                        <a:rPr lang="zh-CN" altLang="en-US" sz="1200" b="0" baseline="0" dirty="0">
                          <a:latin typeface="Huawei Sans" panose="020C0503030203020204" pitchFamily="34" charset="0"/>
                          <a:ea typeface="方正兰亭黑简体" panose="02000000000000000000" pitchFamily="2" charset="-122"/>
                        </a:rPr>
                        <a:t> 天</a:t>
                      </a:r>
                      <a:endParaRPr lang="zh-CN" altLang="en-US" sz="1200" b="0" baseline="0" dirty="0">
                        <a:latin typeface="Huawei Sans" panose="020C0503030203020204" pitchFamily="34" charset="0"/>
                        <a:ea typeface="方正兰亭黑简体" panose="02000000000000000000" pitchFamily="2" charset="-122"/>
                      </a:endParaRPr>
                    </a:p>
                  </a:txBody>
                  <a:tcPr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r>
            </a:tbl>
          </a:graphicData>
        </a:graphic>
      </p:graphicFrame>
      <p:graphicFrame>
        <p:nvGraphicFramePr>
          <p:cNvPr id="8" name="图示 7"/>
          <p:cNvGraphicFramePr/>
          <p:nvPr/>
        </p:nvGraphicFramePr>
        <p:xfrm>
          <a:off x="1" y="61823"/>
          <a:ext cx="12196762" cy="21208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p:nvPr/>
        </p:nvGraphicFramePr>
        <p:xfrm>
          <a:off x="279907" y="1294570"/>
          <a:ext cx="11137900" cy="4456430"/>
        </p:xfrm>
        <a:graphic>
          <a:graphicData uri="http://schemas.openxmlformats.org/drawingml/2006/table">
            <a:tbl>
              <a:tblPr/>
              <a:tblGrid>
                <a:gridCol w="936625"/>
                <a:gridCol w="1290955"/>
                <a:gridCol w="3645535"/>
                <a:gridCol w="1754505"/>
                <a:gridCol w="1755140"/>
                <a:gridCol w="1755140"/>
              </a:tblGrid>
              <a:tr h="486410">
                <a:tc>
                  <a:txBody>
                    <a:bodyPr/>
                    <a:lstStyle/>
                    <a:p>
                      <a:pPr indent="0" algn="ctr">
                        <a:buNone/>
                      </a:pPr>
                      <a:r>
                        <a:rPr lang="en-US" sz="1500" b="0">
                          <a:solidFill>
                            <a:srgbClr val="1D1D1A"/>
                          </a:solidFill>
                          <a:latin typeface="微软雅黑 Light" charset="0"/>
                          <a:ea typeface="微软雅黑 Light" charset="0"/>
                          <a:cs typeface="微软雅黑" charset="0"/>
                        </a:rPr>
                        <a:t>技术领域</a:t>
                      </a:r>
                      <a:endParaRPr lang="en-US" altLang="en-US" sz="15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C2C2C2"/>
                    </a:solidFill>
                  </a:tcPr>
                </a:tc>
                <a:tc>
                  <a:txBody>
                    <a:bodyPr/>
                    <a:lstStyle/>
                    <a:p>
                      <a:pPr indent="0" algn="ctr">
                        <a:buNone/>
                      </a:pPr>
                      <a:r>
                        <a:rPr lang="en-US" sz="1500" b="0">
                          <a:solidFill>
                            <a:srgbClr val="1D1D1A"/>
                          </a:solidFill>
                          <a:latin typeface="微软雅黑 Light" charset="0"/>
                          <a:ea typeface="微软雅黑 Light" charset="0"/>
                          <a:cs typeface="微软雅黑" charset="0"/>
                        </a:rPr>
                        <a:t>子技术领域</a:t>
                      </a:r>
                      <a:endParaRPr lang="en-US" altLang="en-US" sz="15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C2C2C2"/>
                    </a:solidFill>
                  </a:tcPr>
                </a:tc>
                <a:tc>
                  <a:txBody>
                    <a:bodyPr/>
                    <a:lstStyle/>
                    <a:p>
                      <a:pPr indent="0" algn="ctr">
                        <a:buNone/>
                      </a:pPr>
                      <a:r>
                        <a:rPr lang="en-US" sz="1500" b="0">
                          <a:solidFill>
                            <a:srgbClr val="1D1D1A"/>
                          </a:solidFill>
                          <a:latin typeface="微软雅黑 Light" charset="0"/>
                          <a:ea typeface="微软雅黑 Light" charset="0"/>
                          <a:cs typeface="微软雅黑" charset="0"/>
                        </a:rPr>
                        <a:t>创新实践课名称</a:t>
                      </a:r>
                      <a:endParaRPr lang="en-US" sz="1500" b="0">
                        <a:solidFill>
                          <a:srgbClr val="1D1D1A"/>
                        </a:solidFill>
                        <a:latin typeface="微软雅黑 Light" charset="0"/>
                        <a:ea typeface="微软雅黑 Light" charset="0"/>
                        <a:cs typeface="微软雅黑" charset="0"/>
                      </a:endParaRPr>
                    </a:p>
                    <a:p>
                      <a:pPr indent="0" algn="ctr">
                        <a:buNone/>
                      </a:pPr>
                      <a:r>
                        <a:rPr lang="en-US" sz="900" b="0">
                          <a:solidFill>
                            <a:srgbClr val="1D1D1A"/>
                          </a:solidFill>
                          <a:latin typeface="微软雅黑 Light" charset="0"/>
                          <a:ea typeface="微软雅黑 Light" charset="0"/>
                          <a:cs typeface="微软雅黑" charset="0"/>
                        </a:rPr>
                        <a:t>（创新实践课每年度由华为刷新和补充新的内容供学校选择）</a:t>
                      </a:r>
                      <a:endParaRPr lang="en-US" altLang="en-US" sz="15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C2C2C2"/>
                    </a:solidFill>
                  </a:tcPr>
                </a:tc>
                <a:tc>
                  <a:txBody>
                    <a:bodyPr/>
                    <a:lstStyle/>
                    <a:p>
                      <a:pPr indent="0" algn="ctr">
                        <a:buNone/>
                      </a:pPr>
                      <a:r>
                        <a:rPr lang="en-US" sz="1500" b="0">
                          <a:solidFill>
                            <a:srgbClr val="1D1D1A"/>
                          </a:solidFill>
                          <a:latin typeface="微软雅黑 Light" charset="0"/>
                          <a:ea typeface="微软雅黑 Light" charset="0"/>
                          <a:cs typeface="微软雅黑" charset="0"/>
                        </a:rPr>
                        <a:t>状态</a:t>
                      </a:r>
                      <a:endParaRPr lang="en-US" altLang="en-US" sz="15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C2C2C2"/>
                    </a:solidFill>
                  </a:tcPr>
                </a:tc>
                <a:tc>
                  <a:txBody>
                    <a:bodyPr/>
                    <a:lstStyle/>
                    <a:p>
                      <a:pPr indent="0" algn="ctr">
                        <a:buNone/>
                      </a:pPr>
                      <a:r>
                        <a:rPr lang="zh-CN" altLang="en-US" sz="1500" b="0">
                          <a:solidFill>
                            <a:srgbClr val="1D1D1A"/>
                          </a:solidFill>
                          <a:latin typeface="微软雅黑 Light" charset="0"/>
                          <a:ea typeface="微软雅黑 Light" charset="0"/>
                          <a:cs typeface="微软雅黑" charset="0"/>
                        </a:rPr>
                        <a:t>智能基座</a:t>
                      </a:r>
                      <a:endParaRPr lang="en-US" altLang="en-US" sz="15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C2C2C2"/>
                    </a:solidFill>
                  </a:tcPr>
                </a:tc>
                <a:tc>
                  <a:txBody>
                    <a:bodyPr/>
                    <a:lstStyle/>
                    <a:p>
                      <a:pPr indent="0" algn="ctr">
                        <a:buNone/>
                      </a:pPr>
                      <a:r>
                        <a:rPr lang="zh-CN" altLang="en-US" sz="1500" b="0">
                          <a:solidFill>
                            <a:srgbClr val="1D1D1A"/>
                          </a:solidFill>
                          <a:latin typeface="微软雅黑 Light" charset="0"/>
                          <a:ea typeface="微软雅黑 Light" charset="0"/>
                          <a:cs typeface="微软雅黑" charset="0"/>
                        </a:rPr>
                        <a:t>省级</a:t>
                      </a:r>
                      <a:endParaRPr lang="en-US" altLang="en-US" sz="15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C2C2C2"/>
                    </a:solidFill>
                  </a:tcPr>
                </a:tc>
              </a:tr>
              <a:tr h="290830">
                <a:tc>
                  <a:txBody>
                    <a:bodyPr/>
                    <a:lstStyle/>
                    <a:p>
                      <a:pPr indent="0" algn="ctr">
                        <a:buNone/>
                      </a:pPr>
                      <a:r>
                        <a:rPr 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鲲鹏计算</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基于鲲鹏的即时交流平台开发及调优</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1">
                          <a:solidFill>
                            <a:srgbClr val="1D1D1A"/>
                          </a:solidFill>
                          <a:latin typeface="微软雅黑 Light" charset="0"/>
                          <a:ea typeface="微软雅黑 Light" charset="0"/>
                          <a:cs typeface="微软雅黑" charset="0"/>
                        </a:rPr>
                        <a:t>已发布</a:t>
                      </a: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290195">
                <a:tc>
                  <a:txBody>
                    <a:bodyPr/>
                    <a:lstStyle/>
                    <a:p>
                      <a:pPr indent="0" algn="ctr">
                        <a:buNone/>
                      </a:pPr>
                      <a:r>
                        <a:rPr lang="en-US" sz="1300">
                          <a:solidFill>
                            <a:srgbClr val="1D1D1A"/>
                          </a:solidFill>
                          <a:latin typeface="微软雅黑 Light" charset="0"/>
                          <a:ea typeface="微软雅黑 Light" charset="0"/>
                          <a:cs typeface="微软雅黑" charset="0"/>
                          <a:sym typeface="+mn-ea"/>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a:solidFill>
                            <a:srgbClr val="1D1D1A"/>
                          </a:solidFill>
                          <a:latin typeface="微软雅黑 Light" charset="0"/>
                          <a:ea typeface="微软雅黑 Light" charset="0"/>
                          <a:cs typeface="微软雅黑" charset="0"/>
                          <a:sym typeface="+mn-ea"/>
                        </a:rPr>
                        <a:t>鲲鹏计算</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altLang="en-US" sz="1300" b="0">
                          <a:solidFill>
                            <a:srgbClr val="1D1D1A"/>
                          </a:solidFill>
                          <a:latin typeface="微软雅黑 Light" charset="0"/>
                          <a:ea typeface="微软雅黑 Light" charset="0"/>
                          <a:cs typeface="微软雅黑" charset="0"/>
                        </a:rPr>
                        <a:t>基于鲲鹏HPC解决方案的应用实践</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待发布</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371475">
                <a:tc>
                  <a:txBody>
                    <a:bodyPr/>
                    <a:lstStyle/>
                    <a:p>
                      <a:pPr indent="0" algn="ctr">
                        <a:buNone/>
                      </a:pPr>
                      <a:r>
                        <a:rPr lang="zh-CN" alt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zh-CN" altLang="en-US" sz="1300" b="0">
                          <a:solidFill>
                            <a:srgbClr val="1D1D1A"/>
                          </a:solidFill>
                          <a:latin typeface="微软雅黑 Light" charset="0"/>
                          <a:ea typeface="微软雅黑 Light" charset="0"/>
                          <a:cs typeface="微软雅黑" charset="0"/>
                        </a:rPr>
                        <a:t>鲲鹏计算</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altLang="en-US" sz="1300" b="0">
                          <a:solidFill>
                            <a:srgbClr val="1D1D1A"/>
                          </a:solidFill>
                          <a:latin typeface="微软雅黑 Light" charset="0"/>
                          <a:ea typeface="微软雅黑 Light" charset="0"/>
                          <a:cs typeface="微软雅黑" charset="0"/>
                        </a:rPr>
                        <a:t>水分子模拟计算加速实践课</a:t>
                      </a:r>
                      <a:r>
                        <a:rPr lang="zh-CN" altLang="en-US" sz="900" b="0">
                          <a:solidFill>
                            <a:srgbClr val="1D1D1A"/>
                          </a:solidFill>
                          <a:latin typeface="微软雅黑 Light" charset="0"/>
                          <a:ea typeface="微软雅黑 Light" charset="0"/>
                          <a:cs typeface="微软雅黑" charset="0"/>
                        </a:rPr>
                        <a:t>（实验必须在华为云环境完成）</a:t>
                      </a:r>
                      <a:endParaRPr lang="en-US" altLang="en-US" sz="9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zh-CN" altLang="en-US" sz="1300" b="0">
                          <a:solidFill>
                            <a:srgbClr val="1D1D1A"/>
                          </a:solidFill>
                          <a:latin typeface="微软雅黑 Light" charset="0"/>
                          <a:ea typeface="微软雅黑 Light" charset="0"/>
                          <a:cs typeface="微软雅黑" charset="0"/>
                        </a:rPr>
                        <a:t>已发布</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290195">
                <a:tc>
                  <a:txBody>
                    <a:bodyPr/>
                    <a:lstStyle/>
                    <a:p>
                      <a:pPr indent="0" algn="ctr">
                        <a:buNone/>
                      </a:pPr>
                      <a:r>
                        <a:rPr 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鲲鹏计算</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鲲鹏原生开发实践</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待发布</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266700">
                <a:tc>
                  <a:txBody>
                    <a:bodyPr/>
                    <a:lstStyle/>
                    <a:p>
                      <a:pPr indent="0" algn="ctr">
                        <a:buNone/>
                      </a:pPr>
                      <a:r>
                        <a:rPr 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鲲鹏计算</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X86到鲲鹏迁移实践</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待发布</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289560">
                <a:tc>
                  <a:txBody>
                    <a:bodyPr/>
                    <a:lstStyle/>
                    <a:p>
                      <a:pPr indent="0" algn="ctr">
                        <a:buNone/>
                      </a:pPr>
                      <a:r>
                        <a:rPr 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a:solidFill>
                            <a:srgbClr val="1D1D1A"/>
                          </a:solidFill>
                          <a:latin typeface="微软雅黑 Light" charset="0"/>
                          <a:ea typeface="微软雅黑 Light" charset="0"/>
                          <a:cs typeface="微软雅黑" charset="0"/>
                          <a:sym typeface="+mn-ea"/>
                        </a:rPr>
                        <a:t>openEuler</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altLang="zh-CN" sz="1300" b="0">
                          <a:solidFill>
                            <a:srgbClr val="1D1D1A"/>
                          </a:solidFill>
                          <a:latin typeface="微软雅黑 Light" charset="0"/>
                          <a:ea typeface="微软雅黑 Light" charset="0"/>
                          <a:cs typeface="微软雅黑" charset="0"/>
                        </a:rPr>
                        <a:t>iSula</a:t>
                      </a:r>
                      <a:r>
                        <a:rPr lang="zh-CN" altLang="en-US" sz="1300" b="0">
                          <a:solidFill>
                            <a:srgbClr val="1D1D1A"/>
                          </a:solidFill>
                          <a:latin typeface="微软雅黑 Light" charset="0"/>
                          <a:ea typeface="微软雅黑 Light" charset="0"/>
                          <a:cs typeface="微软雅黑" charset="0"/>
                        </a:rPr>
                        <a:t>容器技术创新实践课</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待发布</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290830">
                <a:tc>
                  <a:txBody>
                    <a:bodyPr/>
                    <a:lstStyle/>
                    <a:p>
                      <a:pPr indent="0" algn="ctr">
                        <a:buNone/>
                      </a:pPr>
                      <a:r>
                        <a:rPr 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openEuler</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openEuler开源创新实践课</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1">
                          <a:solidFill>
                            <a:srgbClr val="1D1D1A"/>
                          </a:solidFill>
                          <a:latin typeface="微软雅黑 Light" charset="0"/>
                          <a:ea typeface="微软雅黑 Light" charset="0"/>
                          <a:cs typeface="微软雅黑" charset="0"/>
                        </a:rPr>
                        <a:t>已发布</a:t>
                      </a: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429260">
                <a:tc>
                  <a:txBody>
                    <a:bodyPr/>
                    <a:lstStyle/>
                    <a:p>
                      <a:pPr indent="0" algn="ctr">
                        <a:buNone/>
                      </a:pPr>
                      <a:r>
                        <a:rPr 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openEuler</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openEuler 智能调优创新实践课（A-Tune）</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1">
                          <a:solidFill>
                            <a:srgbClr val="1D1D1A"/>
                          </a:solidFill>
                          <a:latin typeface="微软雅黑 Light" charset="0"/>
                          <a:ea typeface="微软雅黑 Light" charset="0"/>
                          <a:cs typeface="微软雅黑" charset="0"/>
                        </a:rPr>
                        <a:t>已发布</a:t>
                      </a: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290195">
                <a:tc>
                  <a:txBody>
                    <a:bodyPr/>
                    <a:lstStyle/>
                    <a:p>
                      <a:pPr indent="0" algn="ctr">
                        <a:buNone/>
                      </a:pPr>
                      <a:r>
                        <a:rPr 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openEuler</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altLang="zh-CN" sz="1300" b="0">
                          <a:solidFill>
                            <a:srgbClr val="1D1D1A"/>
                          </a:solidFill>
                          <a:latin typeface="微软雅黑 Light" charset="0"/>
                          <a:ea typeface="微软雅黑 Light" charset="0"/>
                          <a:cs typeface="微软雅黑" charset="0"/>
                        </a:rPr>
                        <a:t>openEuler</a:t>
                      </a:r>
                      <a:r>
                        <a:rPr lang="zh-CN" altLang="en-US" sz="1300" b="0">
                          <a:solidFill>
                            <a:srgbClr val="1D1D1A"/>
                          </a:solidFill>
                          <a:latin typeface="微软雅黑 Light" charset="0"/>
                          <a:ea typeface="微软雅黑 Light" charset="0"/>
                          <a:cs typeface="微软雅黑" charset="0"/>
                        </a:rPr>
                        <a:t>增强特性实验（包含</a:t>
                      </a:r>
                      <a:r>
                        <a:rPr lang="en-US" altLang="en-US" sz="1300" b="0">
                          <a:solidFill>
                            <a:srgbClr val="1D1D1A"/>
                          </a:solidFill>
                          <a:latin typeface="微软雅黑 Light" charset="0"/>
                          <a:ea typeface="微软雅黑 Light" charset="0"/>
                          <a:cs typeface="微软雅黑" charset="0"/>
                        </a:rPr>
                        <a:t>openEuler GCC编译器实践</a:t>
                      </a:r>
                      <a:r>
                        <a:rPr lang="zh-CN" altLang="en-US" sz="1300" b="0">
                          <a:solidFill>
                            <a:srgbClr val="1D1D1A"/>
                          </a:solidFill>
                          <a:latin typeface="微软雅黑 Light" charset="0"/>
                          <a:ea typeface="微软雅黑 Light" charset="0"/>
                          <a:cs typeface="微软雅黑" charset="0"/>
                        </a:rPr>
                        <a:t>、</a:t>
                      </a:r>
                      <a:r>
                        <a:rPr lang="en-US" altLang="zh-CN" sz="1300" b="0">
                          <a:solidFill>
                            <a:srgbClr val="1D1D1A"/>
                          </a:solidFill>
                          <a:latin typeface="微软雅黑 Light" charset="0"/>
                          <a:ea typeface="微软雅黑 Light" charset="0"/>
                          <a:cs typeface="微软雅黑" charset="0"/>
                        </a:rPr>
                        <a:t>EulerMaker</a:t>
                      </a:r>
                      <a:r>
                        <a:rPr lang="zh-CN" altLang="en-US" sz="1300" b="0">
                          <a:solidFill>
                            <a:srgbClr val="1D1D1A"/>
                          </a:solidFill>
                          <a:latin typeface="微软雅黑 Light" charset="0"/>
                          <a:ea typeface="微软雅黑 Light" charset="0"/>
                          <a:cs typeface="微软雅黑" charset="0"/>
                        </a:rPr>
                        <a:t>实践、</a:t>
                      </a:r>
                      <a:r>
                        <a:rPr lang="en-US" altLang="zh-CN" sz="1300" b="0">
                          <a:solidFill>
                            <a:srgbClr val="1D1D1A"/>
                          </a:solidFill>
                          <a:latin typeface="微软雅黑 Light" charset="0"/>
                          <a:ea typeface="微软雅黑 Light" charset="0"/>
                          <a:cs typeface="微软雅黑" charset="0"/>
                        </a:rPr>
                        <a:t>X2openEuler</a:t>
                      </a:r>
                      <a:r>
                        <a:rPr lang="zh-CN" altLang="en-US" sz="1300" b="0">
                          <a:solidFill>
                            <a:srgbClr val="1D1D1A"/>
                          </a:solidFill>
                          <a:latin typeface="微软雅黑 Light" charset="0"/>
                          <a:ea typeface="微软雅黑 Light" charset="0"/>
                          <a:cs typeface="微软雅黑" charset="0"/>
                        </a:rPr>
                        <a:t>迁移实践）</a:t>
                      </a:r>
                      <a:endParaRPr lang="en-US" altLang="en-US" sz="1300" b="0">
                        <a:solidFill>
                          <a:srgbClr val="1D1D1A"/>
                        </a:solidFill>
                        <a:latin typeface="微软雅黑 Light" charset="0"/>
                        <a:ea typeface="微软雅黑 Light" charset="0"/>
                        <a:cs typeface="微软雅黑" charset="0"/>
                        <a:sym typeface="+mn-ea"/>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待发布</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290195">
                <a:tc>
                  <a:txBody>
                    <a:bodyPr/>
                    <a:lstStyle/>
                    <a:p>
                      <a:pPr indent="0" algn="ctr">
                        <a:buNone/>
                      </a:pPr>
                      <a:r>
                        <a:rPr 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a:solidFill>
                            <a:srgbClr val="1D1D1A"/>
                          </a:solidFill>
                          <a:latin typeface="微软雅黑 Light" charset="0"/>
                          <a:ea typeface="微软雅黑 Light" charset="0"/>
                          <a:cs typeface="微软雅黑" charset="0"/>
                          <a:sym typeface="+mn-ea"/>
                        </a:rPr>
                        <a:t>openGauss</a:t>
                      </a:r>
                      <a:endParaRPr lang="en-US" altLang="en-US" sz="1300" b="0">
                        <a:solidFill>
                          <a:srgbClr val="1D1D1A"/>
                        </a:solidFill>
                        <a:latin typeface="微软雅黑 Light" charset="0"/>
                        <a:ea typeface="微软雅黑 Light" charset="0"/>
                        <a:cs typeface="微软雅黑" charset="0"/>
                        <a:sym typeface="+mn-ea"/>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altLang="zh-CN" sz="1300" b="0">
                          <a:solidFill>
                            <a:srgbClr val="1D1D1A"/>
                          </a:solidFill>
                          <a:latin typeface="微软雅黑 Light" charset="0"/>
                          <a:ea typeface="微软雅黑 Light" charset="0"/>
                          <a:cs typeface="微软雅黑" charset="0"/>
                        </a:rPr>
                        <a:t>gStore</a:t>
                      </a:r>
                      <a:r>
                        <a:rPr lang="zh-CN" altLang="en-US" sz="1300" b="0">
                          <a:solidFill>
                            <a:srgbClr val="1D1D1A"/>
                          </a:solidFill>
                          <a:latin typeface="微软雅黑 Light" charset="0"/>
                          <a:ea typeface="微软雅黑 Light" charset="0"/>
                          <a:cs typeface="微软雅黑" charset="0"/>
                        </a:rPr>
                        <a:t>-</a:t>
                      </a:r>
                      <a:r>
                        <a:rPr lang="en-US" altLang="zh-CN" sz="1300" b="0">
                          <a:solidFill>
                            <a:srgbClr val="1D1D1A"/>
                          </a:solidFill>
                          <a:latin typeface="微软雅黑 Light" charset="0"/>
                          <a:ea typeface="微软雅黑 Light" charset="0"/>
                          <a:cs typeface="微软雅黑" charset="0"/>
                        </a:rPr>
                        <a:t>openGauss</a:t>
                      </a:r>
                      <a:r>
                        <a:rPr lang="zh-CN" altLang="en-US" sz="1300" b="0">
                          <a:solidFill>
                            <a:srgbClr val="1D1D1A"/>
                          </a:solidFill>
                          <a:latin typeface="微软雅黑 Light" charset="0"/>
                          <a:ea typeface="微软雅黑 Light" charset="0"/>
                          <a:cs typeface="微软雅黑" charset="0"/>
                        </a:rPr>
                        <a:t>知识图谱创新课</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待发布</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290195">
                <a:tc>
                  <a:txBody>
                    <a:bodyPr/>
                    <a:lstStyle/>
                    <a:p>
                      <a:pPr indent="0" algn="ctr">
                        <a:buNone/>
                      </a:pPr>
                      <a:r>
                        <a:rPr 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openGauss</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openGauss AI特性创新实践课</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1">
                          <a:solidFill>
                            <a:srgbClr val="1D1D1A"/>
                          </a:solidFill>
                          <a:latin typeface="微软雅黑 Light" charset="0"/>
                          <a:ea typeface="微软雅黑 Light" charset="0"/>
                          <a:cs typeface="微软雅黑" charset="0"/>
                        </a:rPr>
                        <a:t>已发布</a:t>
                      </a: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289560">
                <a:tc>
                  <a:txBody>
                    <a:bodyPr/>
                    <a:lstStyle/>
                    <a:p>
                      <a:pPr indent="0" algn="ctr">
                        <a:buNone/>
                      </a:pPr>
                      <a:r>
                        <a:rPr 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openGauss</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openGauss安全体系实践课</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1">
                          <a:solidFill>
                            <a:srgbClr val="1D1D1A"/>
                          </a:solidFill>
                          <a:latin typeface="微软雅黑 Light" charset="0"/>
                          <a:ea typeface="微软雅黑 Light" charset="0"/>
                          <a:cs typeface="微软雅黑" charset="0"/>
                        </a:rPr>
                        <a:t>已发布</a:t>
                      </a: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1">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r h="290830">
                <a:tc>
                  <a:txBody>
                    <a:bodyPr/>
                    <a:lstStyle/>
                    <a:p>
                      <a:pPr indent="0" algn="ctr">
                        <a:buNone/>
                      </a:pPr>
                      <a:r>
                        <a:rPr lang="en-US" sz="1300" b="0">
                          <a:solidFill>
                            <a:srgbClr val="1D1D1A"/>
                          </a:solidFill>
                          <a:latin typeface="微软雅黑 Light" charset="0"/>
                          <a:ea typeface="微软雅黑 Light" charset="0"/>
                          <a:cs typeface="微软雅黑" charset="0"/>
                        </a:rPr>
                        <a:t>鲲鹏</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openGauss</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MySQL到openGauss的语法迁移实验</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r>
                        <a:rPr lang="en-US" sz="1300" b="0">
                          <a:solidFill>
                            <a:srgbClr val="1D1D1A"/>
                          </a:solidFill>
                          <a:latin typeface="微软雅黑 Light" charset="0"/>
                          <a:ea typeface="微软雅黑 Light" charset="0"/>
                          <a:cs typeface="微软雅黑" charset="0"/>
                        </a:rPr>
                        <a:t>待发布</a:t>
                      </a: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c>
                  <a:txBody>
                    <a:bodyPr/>
                    <a:lstStyle/>
                    <a:p>
                      <a:pPr indent="0" algn="ctr">
                        <a:buNone/>
                      </a:pPr>
                      <a:endParaRPr lang="en-US" altLang="en-US" sz="1300" b="0">
                        <a:solidFill>
                          <a:srgbClr val="1D1D1A"/>
                        </a:solidFill>
                        <a:latin typeface="微软雅黑 Light" charset="0"/>
                        <a:ea typeface="微软雅黑 Light" charset="0"/>
                        <a:cs typeface="微软雅黑" charset="0"/>
                      </a:endParaRPr>
                    </a:p>
                  </a:txBody>
                  <a:tcPr marL="68580" marR="68580" marT="12700" anchor="ctr">
                    <a:lnL w="12700" cap="flat" cmpd="sng">
                      <a:solidFill>
                        <a:srgbClr val="1D1D1A"/>
                      </a:solidFill>
                      <a:prstDash val="solid"/>
                      <a:headEnd type="none" w="med" len="med"/>
                      <a:tailEnd type="none" w="med" len="med"/>
                    </a:lnL>
                    <a:lnR w="12700" cap="flat" cmpd="sng">
                      <a:solidFill>
                        <a:srgbClr val="1D1D1A"/>
                      </a:solidFill>
                      <a:prstDash val="solid"/>
                      <a:headEnd type="none" w="med" len="med"/>
                      <a:tailEnd type="none" w="med" len="med"/>
                    </a:lnR>
                    <a:lnT w="12700" cap="flat" cmpd="sng">
                      <a:solidFill>
                        <a:srgbClr val="1D1D1A"/>
                      </a:solidFill>
                      <a:prstDash val="solid"/>
                      <a:headEnd type="none" w="med" len="med"/>
                      <a:tailEnd type="none" w="med" len="med"/>
                    </a:lnT>
                    <a:lnB w="12700" cap="flat" cmpd="sng">
                      <a:solidFill>
                        <a:srgbClr val="1D1D1A"/>
                      </a:solidFill>
                      <a:prstDash val="solid"/>
                      <a:headEnd type="none" w="med" len="med"/>
                      <a:tailEnd type="none" w="med" len="med"/>
                    </a:lnB>
                    <a:lnTlToBr>
                      <a:noFill/>
                    </a:lnTlToBr>
                    <a:lnBlToTr>
                      <a:noFill/>
                    </a:lnBlToTr>
                    <a:solidFill>
                      <a:srgbClr val="FFFFFF">
                        <a:alpha val="100000"/>
                      </a:srgbClr>
                    </a:solidFill>
                  </a:tcPr>
                </a:tc>
              </a:tr>
            </a:tbl>
          </a:graphicData>
        </a:graphic>
      </p:graphicFrame>
      <p:sp>
        <p:nvSpPr>
          <p:cNvPr id="6" name="TextBox 5"/>
          <p:cNvSpPr txBox="1"/>
          <p:nvPr/>
        </p:nvSpPr>
        <p:spPr>
          <a:xfrm>
            <a:off x="268244" y="303233"/>
            <a:ext cx="10321569" cy="571477"/>
          </a:xfrm>
          <a:prstGeom prst="rect">
            <a:avLst/>
          </a:prstGeom>
          <a:noFill/>
        </p:spPr>
        <p:txBody>
          <a:bodyPr wrap="square" lIns="0" tIns="0" rIns="0" bIns="0" rtlCol="0" anchor="t">
            <a:noAutofit/>
          </a:bodyPr>
          <a:lstStyle/>
          <a:p>
            <a:pPr algn="l"/>
            <a:r>
              <a:rPr lang="zh-CN" altLang="en-US" sz="3200" b="1" dirty="0">
                <a:solidFill>
                  <a:srgbClr val="C00000"/>
                </a:solidFill>
                <a:latin typeface="Huawei Sans" panose="020C0503030203020204" pitchFamily="34" charset="0"/>
                <a:ea typeface="方正兰亭黑简体" panose="02000000000000000000" pitchFamily="2" charset="-122"/>
                <a:cs typeface="+mj-cs"/>
                <a:sym typeface="+mn-ea"/>
              </a:rPr>
              <a:t>鲲鹏课程包创新实践课清单 （截至</a:t>
            </a:r>
            <a:r>
              <a:rPr lang="en-US" altLang="zh-CN" sz="3200" b="1" dirty="0">
                <a:solidFill>
                  <a:srgbClr val="C00000"/>
                </a:solidFill>
                <a:latin typeface="Huawei Sans" panose="020C0503030203020204" pitchFamily="34" charset="0"/>
                <a:ea typeface="方正兰亭黑简体" panose="02000000000000000000" pitchFamily="2" charset="-122"/>
                <a:cs typeface="+mj-cs"/>
                <a:sym typeface="+mn-ea"/>
              </a:rPr>
              <a:t>2023</a:t>
            </a:r>
            <a:r>
              <a:rPr lang="zh-CN" altLang="en-US" sz="3200" b="1" dirty="0">
                <a:solidFill>
                  <a:srgbClr val="C00000"/>
                </a:solidFill>
                <a:latin typeface="Huawei Sans" panose="020C0503030203020204" pitchFamily="34" charset="0"/>
                <a:ea typeface="方正兰亭黑简体" panose="02000000000000000000" pitchFamily="2" charset="-122"/>
                <a:cs typeface="+mj-cs"/>
                <a:sym typeface="+mn-ea"/>
              </a:rPr>
              <a:t>年</a:t>
            </a:r>
            <a:r>
              <a:rPr lang="en-US" altLang="zh-CN" sz="3200" b="1" dirty="0">
                <a:solidFill>
                  <a:srgbClr val="C00000"/>
                </a:solidFill>
                <a:latin typeface="Huawei Sans" panose="020C0503030203020204" pitchFamily="34" charset="0"/>
                <a:ea typeface="方正兰亭黑简体" panose="02000000000000000000" pitchFamily="2" charset="-122"/>
                <a:cs typeface="+mj-cs"/>
                <a:sym typeface="+mn-ea"/>
              </a:rPr>
              <a:t>7</a:t>
            </a:r>
            <a:r>
              <a:rPr lang="zh-CN" altLang="en-US" sz="3200" b="1" dirty="0">
                <a:solidFill>
                  <a:srgbClr val="C00000"/>
                </a:solidFill>
                <a:latin typeface="Huawei Sans" panose="020C0503030203020204" pitchFamily="34" charset="0"/>
                <a:ea typeface="方正兰亭黑简体" panose="02000000000000000000" pitchFamily="2" charset="-122"/>
                <a:cs typeface="+mj-cs"/>
                <a:sym typeface="+mn-ea"/>
              </a:rPr>
              <a:t>月）</a:t>
            </a:r>
            <a:endParaRPr kumimoji="1" lang="zh-CN" altLang="en-US" sz="32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037732" y="2178075"/>
            <a:ext cx="1474640" cy="2489139"/>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Huawei Sans" panose="020C0503030203020204" pitchFamily="34" charset="0"/>
                <a:ea typeface="方正兰亭黑简体" panose="02000000000000000000" pitchFamily="2" charset="-122"/>
              </a:rPr>
              <a:t>鲲鹏课程包总体介绍</a:t>
            </a:r>
            <a:endParaRPr lang="zh-CN" altLang="en-US" dirty="0">
              <a:latin typeface="Huawei Sans" panose="020C0503030203020204" pitchFamily="34" charset="0"/>
              <a:ea typeface="方正兰亭黑简体" panose="02000000000000000000" pitchFamily="2" charset="-122"/>
            </a:endParaRPr>
          </a:p>
        </p:txBody>
      </p:sp>
      <p:sp>
        <p:nvSpPr>
          <p:cNvPr id="17" name="矩形 16"/>
          <p:cNvSpPr/>
          <p:nvPr/>
        </p:nvSpPr>
        <p:spPr>
          <a:xfrm>
            <a:off x="5346058" y="2178035"/>
            <a:ext cx="1455464" cy="2489139"/>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a:solidFill>
                  <a:schemeClr val="lt1"/>
                </a:solidFill>
              </a:rPr>
              <a:t>鲲鹏创新实践课课程包介绍</a:t>
            </a:r>
            <a:endParaRPr lang="zh-CN" altLang="en-US">
              <a:solidFill>
                <a:schemeClr val="lt1"/>
              </a:solidFill>
            </a:endParaRPr>
          </a:p>
        </p:txBody>
      </p:sp>
      <p:sp>
        <p:nvSpPr>
          <p:cNvPr id="8" name="矩形 7"/>
          <p:cNvSpPr/>
          <p:nvPr/>
        </p:nvSpPr>
        <p:spPr>
          <a:xfrm>
            <a:off x="3165014" y="2178035"/>
            <a:ext cx="1510851" cy="24891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dirty="0">
                <a:solidFill>
                  <a:schemeClr val="tx2"/>
                </a:solidFill>
                <a:latin typeface="Huawei Sans" panose="020C0503030203020204" pitchFamily="34" charset="0"/>
                <a:ea typeface="方正兰亭黑简体" panose="02000000000000000000" pitchFamily="2" charset="-122"/>
              </a:rPr>
              <a:t>鲲鹏专业课程包介绍</a:t>
            </a:r>
            <a:endParaRPr lang="zh-CN" altLang="en-US" b="1" dirty="0">
              <a:solidFill>
                <a:schemeClr val="tx2"/>
              </a:solidFill>
              <a:latin typeface="Huawei Sans" panose="020C0503030203020204" pitchFamily="34" charset="0"/>
              <a:ea typeface="方正兰亭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rPr>
              <a:t>计算机组成与结构课程包介绍</a:t>
            </a:r>
            <a:endParaRPr lang="zh-CN" altLang="en-US" sz="2600" b="1" dirty="0">
              <a:solidFill>
                <a:srgbClr val="C00000"/>
              </a:solidFill>
            </a:endParaRPr>
          </a:p>
        </p:txBody>
      </p:sp>
      <p:sp>
        <p:nvSpPr>
          <p:cNvPr id="5" name="矩形 4"/>
          <p:cNvSpPr/>
          <p:nvPr/>
        </p:nvSpPr>
        <p:spPr>
          <a:xfrm>
            <a:off x="835431" y="1477193"/>
            <a:ext cx="9971212"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rPr>
              <a:t>目标对象</a:t>
            </a:r>
            <a:r>
              <a:rPr lang="zh-CN" altLang="en-US" dirty="0">
                <a:solidFill>
                  <a:srgbClr val="3C3C3C"/>
                </a:solidFill>
                <a:latin typeface="Huawei Sans" panose="020C0503030203020204" pitchFamily="34" charset="0"/>
                <a:ea typeface="方正兰亭黑简体" panose="02000000000000000000" pitchFamily="2" charset="-122"/>
              </a:rPr>
              <a:t>：本课程针对于本科院校主流的计算机组成原理课程，例如：</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计算机组成原理与系统结构</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计算机组成与结构</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计算机组成与设计</a:t>
            </a:r>
            <a:r>
              <a:rPr lang="en-US" altLang="zh-CN" dirty="0">
                <a:solidFill>
                  <a:srgbClr val="3C3C3C"/>
                </a:solidFill>
                <a:latin typeface="Huawei Sans" panose="020C0503030203020204" pitchFamily="34" charset="0"/>
                <a:ea typeface="方正兰亭黑简体" panose="02000000000000000000" pitchFamily="2" charset="-122"/>
              </a:rPr>
              <a:t>》</a:t>
            </a:r>
            <a:r>
              <a:rPr lang="zh-CN" altLang="en-US" dirty="0">
                <a:solidFill>
                  <a:srgbClr val="3C3C3C"/>
                </a:solidFill>
                <a:latin typeface="Huawei Sans" panose="020C0503030203020204" pitchFamily="34" charset="0"/>
                <a:ea typeface="方正兰亭黑简体" panose="02000000000000000000" pitchFamily="2" charset="-122"/>
              </a:rPr>
              <a:t>等。</a:t>
            </a:r>
            <a:endParaRPr lang="zh-CN" altLang="en-US" dirty="0">
              <a:solidFill>
                <a:srgbClr val="3C3C3C"/>
              </a:solidFill>
              <a:latin typeface="Huawei Sans" panose="020C0503030203020204" pitchFamily="34" charset="0"/>
              <a:ea typeface="方正兰亭黑简体" panose="02000000000000000000" pitchFamily="2" charset="-122"/>
            </a:endParaRPr>
          </a:p>
        </p:txBody>
      </p:sp>
      <p:grpSp>
        <p:nvGrpSpPr>
          <p:cNvPr id="9" name="组合 8"/>
          <p:cNvGrpSpPr/>
          <p:nvPr/>
        </p:nvGrpSpPr>
        <p:grpSpPr>
          <a:xfrm>
            <a:off x="1302722" y="2412417"/>
            <a:ext cx="9218589" cy="3035890"/>
            <a:chOff x="1302722" y="2412417"/>
            <a:chExt cx="9218589" cy="3035890"/>
          </a:xfrm>
        </p:grpSpPr>
        <p:sp>
          <p:nvSpPr>
            <p:cNvPr id="20" name="长方形"/>
            <p:cNvSpPr/>
            <p:nvPr/>
          </p:nvSpPr>
          <p:spPr>
            <a:xfrm>
              <a:off x="4761575" y="2412417"/>
              <a:ext cx="2160000"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rPr>
                <a:t>计算机组成与结构</a:t>
              </a:r>
              <a:endParaRPr lang="en-US" sz="2000" dirty="0">
                <a:solidFill>
                  <a:srgbClr val="191919"/>
                </a:solidFill>
                <a:latin typeface="Huawei Sans" panose="020C0503030203020204" pitchFamily="34" charset="0"/>
                <a:ea typeface="方正兰亭黑简体" panose="02000000000000000000" pitchFamily="2" charset="-122"/>
              </a:endParaRPr>
            </a:p>
            <a:p>
              <a:pPr algn="ctr"/>
              <a:r>
                <a:rPr sz="2000" dirty="0">
                  <a:solidFill>
                    <a:srgbClr val="191919"/>
                  </a:solidFill>
                  <a:latin typeface="Huawei Sans" panose="020C0503030203020204" pitchFamily="34" charset="0"/>
                  <a:ea typeface="方正兰亭黑简体" panose="02000000000000000000" pitchFamily="2" charset="-122"/>
                </a:rPr>
                <a:t>课程包</a:t>
              </a:r>
              <a:endParaRPr sz="2000" dirty="0">
                <a:solidFill>
                  <a:srgbClr val="191919"/>
                </a:solidFill>
                <a:latin typeface="Huawei Sans" panose="020C0503030203020204" pitchFamily="34" charset="0"/>
                <a:ea typeface="方正兰亭黑简体" panose="02000000000000000000" pitchFamily="2" charset="-122"/>
              </a:endParaRPr>
            </a:p>
          </p:txBody>
        </p:sp>
        <p:sp>
          <p:nvSpPr>
            <p:cNvPr id="21" name="长方形"/>
            <p:cNvSpPr/>
            <p:nvPr/>
          </p:nvSpPr>
          <p:spPr>
            <a:xfrm>
              <a:off x="1304845" y="3437537"/>
              <a:ext cx="2271186"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理论课件</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4</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2" name="长方形"/>
            <p:cNvSpPr/>
            <p:nvPr/>
          </p:nvSpPr>
          <p:spPr>
            <a:xfrm>
              <a:off x="4002215"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a:solidFill>
                    <a:srgbClr val="191919"/>
                  </a:solidFill>
                  <a:latin typeface="Huawei Sans" panose="020C0503030203020204" pitchFamily="34" charset="0"/>
                  <a:ea typeface="方正兰亭黑简体" panose="02000000000000000000" pitchFamily="2" charset="-122"/>
                </a:rPr>
                <a:t>参考资料</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3" name="长方形"/>
            <p:cNvSpPr/>
            <p:nvPr/>
          </p:nvSpPr>
          <p:spPr>
            <a:xfrm>
              <a:off x="6315760"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rPr>
                <a:t>实验和理论试题</a:t>
              </a:r>
              <a:endParaRPr lang="en-US" altLang="zh-CN"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36</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24" name="长方形"/>
            <p:cNvSpPr/>
            <p:nvPr/>
          </p:nvSpPr>
          <p:spPr>
            <a:xfrm>
              <a:off x="8630854" y="3433172"/>
              <a:ext cx="1890457"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sz="1400" dirty="0" err="1">
                  <a:solidFill>
                    <a:srgbClr val="191919"/>
                  </a:solidFill>
                  <a:latin typeface="Huawei Sans" panose="020C0503030203020204" pitchFamily="34" charset="0"/>
                  <a:ea typeface="方正兰亭黑简体" panose="02000000000000000000" pitchFamily="2" charset="-122"/>
                </a:rPr>
                <a:t>认证课程</a:t>
              </a:r>
              <a:r>
                <a:rPr lang="zh-CN" altLang="en-US" sz="1400" dirty="0">
                  <a:solidFill>
                    <a:srgbClr val="191919"/>
                  </a:solidFill>
                  <a:latin typeface="Huawei Sans" panose="020C0503030203020204" pitchFamily="34" charset="0"/>
                  <a:ea typeface="方正兰亭黑简体" panose="02000000000000000000" pitchFamily="2" charset="-122"/>
                </a:rPr>
                <a:t>介绍</a:t>
              </a:r>
              <a:endParaRPr lang="en-US" sz="1400" dirty="0">
                <a:solidFill>
                  <a:srgbClr val="191919"/>
                </a:solidFill>
                <a:latin typeface="Huawei Sans" panose="020C0503030203020204" pitchFamily="34" charset="0"/>
                <a:ea typeface="方正兰亭黑简体" panose="02000000000000000000" pitchFamily="2" charset="-122"/>
              </a:endParaRPr>
            </a:p>
            <a:p>
              <a:pPr algn="ctr"/>
              <a:r>
                <a:rPr lang="zh-CN" altLang="en-US" sz="1400" dirty="0">
                  <a:solidFill>
                    <a:srgbClr val="191919"/>
                  </a:solidFill>
                  <a:latin typeface="Huawei Sans" panose="020C0503030203020204" pitchFamily="34" charset="0"/>
                  <a:ea typeface="方正兰亭黑简体" panose="02000000000000000000" pitchFamily="2" charset="-122"/>
                </a:rPr>
                <a:t>（</a:t>
              </a:r>
              <a:r>
                <a:rPr lang="en-US" altLang="zh-CN" sz="1400" dirty="0">
                  <a:solidFill>
                    <a:srgbClr val="191919"/>
                  </a:solidFill>
                  <a:latin typeface="Huawei Sans" panose="020C0503030203020204" pitchFamily="34" charset="0"/>
                  <a:ea typeface="方正兰亭黑简体" panose="02000000000000000000" pitchFamily="2" charset="-122"/>
                </a:rPr>
                <a:t>108</a:t>
              </a:r>
              <a:r>
                <a:rPr lang="zh-CN" altLang="en-US" sz="1400" dirty="0">
                  <a:solidFill>
                    <a:srgbClr val="191919"/>
                  </a:solidFill>
                  <a:latin typeface="Huawei Sans" panose="020C0503030203020204" pitchFamily="34" charset="0"/>
                  <a:ea typeface="方正兰亭黑简体" panose="02000000000000000000" pitchFamily="2" charset="-122"/>
                </a:rPr>
                <a:t>学时）</a:t>
              </a:r>
              <a:endParaRPr sz="1400" dirty="0">
                <a:solidFill>
                  <a:srgbClr val="191919"/>
                </a:solidFill>
                <a:latin typeface="Huawei Sans" panose="020C0503030203020204" pitchFamily="34" charset="0"/>
                <a:ea typeface="方正兰亭黑简体" panose="02000000000000000000" pitchFamily="2" charset="-122"/>
              </a:endParaRPr>
            </a:p>
          </p:txBody>
        </p:sp>
        <p:sp>
          <p:nvSpPr>
            <p:cNvPr id="7" name="矩形 6"/>
            <p:cNvSpPr/>
            <p:nvPr/>
          </p:nvSpPr>
          <p:spPr>
            <a:xfrm>
              <a:off x="1302722" y="3968094"/>
              <a:ext cx="2273308" cy="1480213"/>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计算机系统概述</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ARM</a:t>
              </a:r>
              <a:r>
                <a:rPr lang="zh-CN" altLang="en-US" sz="1400" dirty="0">
                  <a:solidFill>
                    <a:srgbClr val="3C3C3C"/>
                  </a:solidFill>
                  <a:latin typeface="Huawei Sans" panose="020C0503030203020204" pitchFamily="34" charset="0"/>
                  <a:ea typeface="方正兰亭黑简体" panose="02000000000000000000" pitchFamily="2" charset="-122"/>
                </a:rPr>
                <a:t>处理器体系结构</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鲲鹏系列处理器</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鹏计算典型应用场景</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鲲鹏软件开发工具链等</a:t>
              </a:r>
              <a:endParaRPr lang="zh-CN" altLang="en-US" sz="1400" dirty="0">
                <a:latin typeface="Huawei Sans" panose="020C0503030203020204" pitchFamily="34" charset="0"/>
                <a:ea typeface="方正兰亭黑简体" panose="02000000000000000000" pitchFamily="2" charset="-122"/>
              </a:endParaRPr>
            </a:p>
          </p:txBody>
        </p:sp>
        <p:sp>
          <p:nvSpPr>
            <p:cNvPr id="8" name="矩形 7"/>
            <p:cNvSpPr/>
            <p:nvPr/>
          </p:nvSpPr>
          <p:spPr>
            <a:xfrm>
              <a:off x="4000668" y="3968094"/>
              <a:ext cx="1892004" cy="1198085"/>
            </a:xfrm>
            <a:prstGeom prst="rect">
              <a:avLst/>
            </a:prstGeom>
          </p:spPr>
          <p:txBody>
            <a:bodyPr wrap="square">
              <a:spAutoFit/>
            </a:bodyPr>
            <a:lstStyle/>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课程配套讲义</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课程资料书架</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相关产品手册</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zh-CN" altLang="en-US" sz="1400" dirty="0">
                  <a:solidFill>
                    <a:srgbClr val="3C3C3C"/>
                  </a:solidFill>
                  <a:latin typeface="Huawei Sans" panose="020C0503030203020204" pitchFamily="34" charset="0"/>
                  <a:ea typeface="方正兰亭黑简体" panose="02000000000000000000" pitchFamily="2" charset="-122"/>
                </a:rPr>
                <a:t>教辅书籍</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5" name="矩形 24"/>
            <p:cNvSpPr/>
            <p:nvPr/>
          </p:nvSpPr>
          <p:spPr>
            <a:xfrm>
              <a:off x="6314213" y="3965172"/>
              <a:ext cx="1892004" cy="915956"/>
            </a:xfrm>
            <a:prstGeom prst="rect">
              <a:avLst/>
            </a:prstGeom>
          </p:spPr>
          <p:txBody>
            <a:bodyPr wrap="square">
              <a:spAutoFit/>
            </a:bodyPr>
            <a:lstStyle/>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2</a:t>
              </a:r>
              <a:r>
                <a:rPr lang="zh-CN" altLang="en-US" sz="1400" dirty="0">
                  <a:solidFill>
                    <a:srgbClr val="3C3C3C"/>
                  </a:solidFill>
                  <a:latin typeface="Huawei Sans" panose="020C0503030203020204" pitchFamily="34" charset="0"/>
                  <a:ea typeface="方正兰亭黑简体" panose="02000000000000000000" pitchFamily="2" charset="-122"/>
                </a:rPr>
                <a:t>个配套实验</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50</a:t>
              </a:r>
              <a:r>
                <a:rPr lang="zh-CN" altLang="en-US" sz="1400" dirty="0">
                  <a:solidFill>
                    <a:srgbClr val="3C3C3C"/>
                  </a:solidFill>
                  <a:latin typeface="Huawei Sans" panose="020C0503030203020204" pitchFamily="34" charset="0"/>
                  <a:ea typeface="方正兰亭黑简体" panose="02000000000000000000" pitchFamily="2" charset="-122"/>
                </a:rPr>
                <a:t>道理论试题（含答案）</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sp>
          <p:nvSpPr>
            <p:cNvPr id="26" name="矩形 25"/>
            <p:cNvSpPr/>
            <p:nvPr/>
          </p:nvSpPr>
          <p:spPr>
            <a:xfrm>
              <a:off x="8629306" y="4004854"/>
              <a:ext cx="1890457" cy="1194622"/>
            </a:xfrm>
            <a:prstGeom prst="rect">
              <a:avLst/>
            </a:prstGeom>
          </p:spPr>
          <p:txBody>
            <a:bodyPr wrap="square">
              <a:spAutoFit/>
            </a:bodyPr>
            <a:lstStyle/>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HCIA-</a:t>
              </a:r>
              <a:r>
                <a:rPr lang="zh-CN" altLang="en-US" sz="1400" dirty="0">
                  <a:solidFill>
                    <a:srgbClr val="3C3C3C"/>
                  </a:solidFill>
                  <a:latin typeface="Huawei Sans" panose="020C0503030203020204" pitchFamily="34" charset="0"/>
                  <a:ea typeface="方正兰亭黑简体" panose="02000000000000000000" pitchFamily="2" charset="-122"/>
                </a:rPr>
                <a:t>智能计算</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HCIP-</a:t>
              </a:r>
              <a:r>
                <a:rPr lang="zh-CN" altLang="en-US" sz="1400" dirty="0">
                  <a:solidFill>
                    <a:srgbClr val="3C3C3C"/>
                  </a:solidFill>
                  <a:latin typeface="Huawei Sans" panose="020C0503030203020204" pitchFamily="34" charset="0"/>
                  <a:ea typeface="方正兰亭黑简体" panose="02000000000000000000" pitchFamily="2" charset="-122"/>
                </a:rPr>
                <a:t>智能计算</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HCIE-</a:t>
              </a:r>
              <a:r>
                <a:rPr lang="zh-CN" altLang="en-US" sz="1400" dirty="0">
                  <a:solidFill>
                    <a:srgbClr val="3C3C3C"/>
                  </a:solidFill>
                  <a:latin typeface="Huawei Sans" panose="020C0503030203020204" pitchFamily="34" charset="0"/>
                  <a:ea typeface="方正兰亭黑简体" panose="02000000000000000000" pitchFamily="2" charset="-122"/>
                </a:rPr>
                <a:t>智能计算</a:t>
              </a:r>
              <a:endParaRPr lang="en-US" altLang="zh-CN" sz="1400" dirty="0">
                <a:solidFill>
                  <a:srgbClr val="3C3C3C"/>
                </a:solidFill>
                <a:latin typeface="Huawei Sans" panose="020C0503030203020204" pitchFamily="34" charset="0"/>
                <a:ea typeface="方正兰亭黑简体" panose="02000000000000000000" pitchFamily="2" charset="-122"/>
              </a:endParaRPr>
            </a:p>
            <a:p>
              <a:pPr marL="285750" indent="-285750">
                <a:lnSpc>
                  <a:spcPts val="2200"/>
                </a:lnSpc>
                <a:buFontTx/>
                <a:buChar char="-"/>
              </a:pPr>
              <a:r>
                <a:rPr lang="en-US" altLang="zh-CN" sz="1400" dirty="0">
                  <a:solidFill>
                    <a:srgbClr val="3C3C3C"/>
                  </a:solidFill>
                  <a:latin typeface="Huawei Sans" panose="020C0503030203020204" pitchFamily="34" charset="0"/>
                  <a:ea typeface="方正兰亭黑简体" panose="02000000000000000000" pitchFamily="2" charset="-122"/>
                </a:rPr>
                <a:t>MOOC</a:t>
              </a:r>
              <a:endParaRPr lang="zh-CN" altLang="en-US" sz="1400" dirty="0">
                <a:solidFill>
                  <a:srgbClr val="3C3C3C"/>
                </a:solidFill>
                <a:latin typeface="Huawei Sans" panose="020C0503030203020204" pitchFamily="34" charset="0"/>
                <a:ea typeface="方正兰亭黑简体" panose="02000000000000000000" pitchFamily="2"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506277" y="438979"/>
            <a:ext cx="10732516" cy="485982"/>
          </a:xfrm>
        </p:spPr>
        <p:txBody>
          <a:bodyPr>
            <a:noAutofit/>
          </a:bodyPr>
          <a:lstStyle/>
          <a:p>
            <a:r>
              <a:rPr lang="zh-CN" altLang="en-US" sz="2600" b="1" dirty="0">
                <a:solidFill>
                  <a:srgbClr val="C00000"/>
                </a:solidFill>
              </a:rPr>
              <a:t>计算机组成与结构课程包知识点总览</a:t>
            </a:r>
            <a:endParaRPr lang="zh-CN" altLang="en-US" sz="2600" b="1" dirty="0">
              <a:solidFill>
                <a:srgbClr val="C00000"/>
              </a:solidFill>
            </a:endParaRPr>
          </a:p>
        </p:txBody>
      </p:sp>
      <p:sp>
        <p:nvSpPr>
          <p:cNvPr id="5" name="矩形 4"/>
          <p:cNvSpPr/>
          <p:nvPr/>
        </p:nvSpPr>
        <p:spPr>
          <a:xfrm>
            <a:off x="335248" y="1032975"/>
            <a:ext cx="9971212" cy="338554"/>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sz="1600" b="1" dirty="0">
                <a:solidFill>
                  <a:srgbClr val="3C3C3C"/>
                </a:solidFill>
                <a:latin typeface="Huawei Sans" panose="020C0503030203020204" pitchFamily="34" charset="0"/>
                <a:ea typeface="方正兰亭黑简体" panose="02000000000000000000" pitchFamily="2" charset="-122"/>
              </a:rPr>
              <a:t>理论、实践知识点总览</a:t>
            </a:r>
            <a:endParaRPr lang="zh-CN" altLang="en-US" sz="1600" dirty="0">
              <a:solidFill>
                <a:srgbClr val="3C3C3C"/>
              </a:solidFill>
              <a:latin typeface="Huawei Sans" panose="020C0503030203020204" pitchFamily="34" charset="0"/>
              <a:ea typeface="方正兰亭黑简体" panose="02000000000000000000" pitchFamily="2" charset="-122"/>
            </a:endParaRPr>
          </a:p>
        </p:txBody>
      </p:sp>
      <p:graphicFrame>
        <p:nvGraphicFramePr>
          <p:cNvPr id="6" name="表格 5"/>
          <p:cNvGraphicFramePr>
            <a:graphicFrameLocks noGrp="1"/>
          </p:cNvGraphicFramePr>
          <p:nvPr/>
        </p:nvGraphicFramePr>
        <p:xfrm>
          <a:off x="749355" y="1485446"/>
          <a:ext cx="10011742" cy="4208263"/>
        </p:xfrm>
        <a:graphic>
          <a:graphicData uri="http://schemas.openxmlformats.org/drawingml/2006/table">
            <a:tbl>
              <a:tblPr>
                <a:tableStyleId>{72833802-FEF1-4C79-8D5D-14CF1EAF98D9}</a:tableStyleId>
              </a:tblPr>
              <a:tblGrid>
                <a:gridCol w="409618"/>
                <a:gridCol w="409618"/>
                <a:gridCol w="3320894"/>
                <a:gridCol w="5871612"/>
              </a:tblGrid>
              <a:tr h="237592">
                <a:tc>
                  <a:txBody>
                    <a:bodyPr/>
                    <a:lstStyle/>
                    <a:p>
                      <a:pPr algn="ctr" fontAlgn="ctr"/>
                      <a:r>
                        <a:rPr lang="zh-CN" altLang="en-US" sz="1400" b="1" i="0" u="none" strike="noStrike" baseline="0" dirty="0">
                          <a:effectLst/>
                          <a:latin typeface="方正兰亭黑简体" panose="02000000000000000000" pitchFamily="2" charset="-122"/>
                          <a:ea typeface="方正兰亭黑简体" panose="02000000000000000000" pitchFamily="2" charset="-122"/>
                        </a:rPr>
                        <a:t>序号</a:t>
                      </a:r>
                      <a:endParaRPr lang="zh-CN" altLang="en-US"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i="0" u="none" strike="noStrike" baseline="0" dirty="0">
                          <a:effectLst/>
                          <a:latin typeface="方正兰亭黑简体" panose="02000000000000000000" pitchFamily="2" charset="-122"/>
                          <a:ea typeface="方正兰亭黑简体" panose="02000000000000000000" pitchFamily="2" charset="-122"/>
                        </a:rPr>
                        <a:t>分类</a:t>
                      </a:r>
                      <a:endParaRPr lang="zh-CN" altLang="en-US"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方正兰亭黑简体" panose="02000000000000000000" pitchFamily="2" charset="-122"/>
                          <a:ea typeface="方正兰亭黑简体" panose="02000000000000000000" pitchFamily="2" charset="-122"/>
                        </a:rPr>
                        <a:t>知识点</a:t>
                      </a:r>
                      <a:endParaRPr lang="zh-CN" altLang="en-US"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c>
                  <a:txBody>
                    <a:bodyPr/>
                    <a:lstStyle/>
                    <a:p>
                      <a:pPr algn="ctr" fontAlgn="ctr"/>
                      <a:r>
                        <a:rPr lang="zh-CN" altLang="en-US" sz="1400" b="1" u="none" strike="noStrike" baseline="0" dirty="0">
                          <a:effectLst/>
                          <a:latin typeface="方正兰亭黑简体" panose="02000000000000000000" pitchFamily="2" charset="-122"/>
                          <a:ea typeface="方正兰亭黑简体" panose="02000000000000000000" pitchFamily="2" charset="-122"/>
                        </a:rPr>
                        <a:t>融入参考</a:t>
                      </a:r>
                      <a:endParaRPr lang="zh-CN" altLang="en-US" sz="1400" b="1" i="0" u="none" strike="noStrike" baseline="0" dirty="0">
                        <a:effectLst/>
                        <a:latin typeface="方正兰亭黑简体" panose="02000000000000000000" pitchFamily="2" charset="-122"/>
                        <a:ea typeface="方正兰亭黑简体" panose="02000000000000000000" pitchFamily="2" charset="-122"/>
                      </a:endParaRPr>
                    </a:p>
                  </a:txBody>
                  <a:tcPr marL="1609" marR="1609" marT="160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2C2C2"/>
                    </a:solidFill>
                  </a:tcPr>
                </a:tc>
              </a:tr>
              <a:tr h="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1</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8">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理论</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冯</a:t>
                      </a: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诺依曼结构和哈佛结构</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讲解理论知识时，举例鲲鹏是哈佛结构</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2</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指令集：</a:t>
                      </a:r>
                      <a:r>
                        <a:rPr lang="en-US" sz="1200" dirty="0">
                          <a:latin typeface="Huawei Sans" panose="020C0503030203020204" pitchFamily="34" charset="0"/>
                          <a:ea typeface="方正兰亭黑简体" panose="02000000000000000000" pitchFamily="2" charset="-122"/>
                          <a:cs typeface="Huawei Sans" panose="020C0503030203020204" pitchFamily="34" charset="0"/>
                        </a:rPr>
                        <a:t>RISC vs CISC	</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讲解理论知识时，举例</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是</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RISC</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，鲲鹏服务器是</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ARMv8</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通用服务器，是</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RISC</a:t>
                      </a:r>
                      <a:r>
                        <a:rPr lang="zh-CN" altLang="en-US" sz="1200" dirty="0">
                          <a:latin typeface="Huawei Sans" panose="020C0503030203020204" pitchFamily="34" charset="0"/>
                          <a:ea typeface="方正兰亭黑简体" panose="02000000000000000000" pitchFamily="2" charset="-122"/>
                          <a:cs typeface="Huawei Sans" panose="020C0503030203020204" pitchFamily="34" charset="0"/>
                        </a:rPr>
                        <a:t>指令集</a:t>
                      </a:r>
                      <a:endParaRPr lang="en-US" sz="1200" dirty="0">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0">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3</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计算机的发展趋势（突出</a:t>
                      </a: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引出和介绍</a:t>
                      </a:r>
                      <a:r>
                        <a:rPr lang="en-US" altLang="zh-CN" sz="1200" b="0" i="0" u="none" strike="noStrike"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及</a:t>
                      </a:r>
                      <a:r>
                        <a:rPr lang="en-US" altLang="zh-CN" sz="1200" b="0" i="0" u="none" strike="noStrike"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ARMv8</a:t>
                      </a:r>
                      <a:endParaRPr lang="zh-CN" altLang="en-US" sz="1200" b="0" i="0" u="none" strike="noStrike"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25281">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4</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架构优势及流水线技术特性</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简要介绍</a:t>
                      </a:r>
                      <a:r>
                        <a:rPr lang="en-US" altLang="zh-CN" sz="1200" b="0" i="0" u="none" strike="noStrike"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的众核横向扩展空间优势及多核高并发优势；着重介绍</a:t>
                      </a:r>
                      <a:r>
                        <a:rPr lang="en-US" altLang="zh-CN" sz="1200" b="0" i="0" u="none" strike="noStrike"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ARM</a:t>
                      </a:r>
                      <a:r>
                        <a:rPr lang="zh-CN" altLang="en-US" sz="1200" b="0" i="0" u="none" strike="noStrike"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流水线技术特点</a:t>
                      </a:r>
                      <a:endParaRPr lang="zh-CN" altLang="en-US" sz="1200" b="0" i="0" u="none" strike="noStrike"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08108">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5</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鲲鹏</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920</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系列芯片架构</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介绍</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cache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相关知识时，可以举例鲲鹏</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920</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的三级</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cache</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结构</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90935">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6</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鲲鹏流水线技术</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讲解处理器流水线的时候，可以理论结合实际介绍下鲲鹏自研核的流水线</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71335">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7</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鲲鹏系列处理器发展历程和典型应用</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鲲鹏处理器在行业云、</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AI</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计算、边缘计算、</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HPC</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等领域的典型应用场景</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22853">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8</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鲲鹏软件开发工具链</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介绍</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Kunpeng</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 Devkit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工具链</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425281">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9</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rowSpan="2">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实验</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实验一：通过系统调用来体现</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CPU</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的特性</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至少完成其中一个子实验，要求上传学生实验截图或实验报告</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r h="354161">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rPr>
                        <a:t>10</a:t>
                      </a:r>
                      <a:endParaRPr lang="zh-CN" altLang="en-US" sz="1200" b="0" i="0" u="none" strike="noStrike" baseline="0" dirty="0">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1609" marR="1609" marT="160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vMerge="1">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实验二：</a:t>
                      </a:r>
                      <a:r>
                        <a:rPr lang="en-US" altLang="zh-CN" sz="1200" b="0" i="0" u="none" strike="noStrike" kern="1200" baseline="0" dirty="0" err="1">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Digblock</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 </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开源</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EDA</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工具实验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进行</a:t>
                      </a:r>
                      <a:r>
                        <a:rPr lang="en-US" altLang="zh-CN"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CPU</a:t>
                      </a: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设计</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pPr algn="l" fontAlgn="ctr"/>
                      <a:r>
                        <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rPr>
                        <a:t>至少完成其中一个子实验，要求上传学生实验截图或实验报告</a:t>
                      </a:r>
                      <a:endParaRPr lang="zh-CN" altLang="en-US" sz="1200" b="0" i="0" u="none" strike="noStrike" kern="1200" baseline="0" dirty="0">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L="45720" marR="4572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r>
            </a:tbl>
          </a:graphicData>
        </a:graphic>
      </p:graphicFrame>
    </p:spTree>
  </p:cSld>
  <p:clrMapOvr>
    <a:masterClrMapping/>
  </p:clrMapOvr>
</p:sld>
</file>

<file path=ppt/tags/tag1.xml><?xml version="1.0" encoding="utf-8"?>
<p:tagLst xmlns:p="http://schemas.openxmlformats.org/presentationml/2006/main">
  <p:tag name="KSO_WM_UNIT_TABLE_BEAUTIFY" val="smartTable{90241a46-c69d-400c-b0d6-880349297200}"/>
</p:tagLst>
</file>

<file path=ppt/tags/tag2.xml><?xml version="1.0" encoding="utf-8"?>
<p:tagLst xmlns:p="http://schemas.openxmlformats.org/presentationml/2006/main">
  <p:tag name="KSO_WM_UNIT_TABLE_BEAUTIFY" val="smartTable{90241a46-c69d-400c-b0d6-880349297200}"/>
</p:tagLst>
</file>

<file path=ppt/tags/tag3.xml><?xml version="1.0" encoding="utf-8"?>
<p:tagLst xmlns:p="http://schemas.openxmlformats.org/presentationml/2006/main">
  <p:tag name="KSO_WM_UNIT_TABLE_BEAUTIFY" val="smartTable{90241a46-c69d-400c-b0d6-880349297200}"/>
</p:tagLst>
</file>

<file path=ppt/tags/tag4.xml><?xml version="1.0" encoding="utf-8"?>
<p:tagLst xmlns:p="http://schemas.openxmlformats.org/presentationml/2006/main">
  <p:tag name="KSO_WM_UNIT_TABLE_BEAUTIFY" val="smartTable{90241a46-c69d-400c-b0d6-880349297200}"/>
</p:tagLst>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26398</Words>
  <Application>WPS Office WWO_wpscloud_20230922035034-9147342a44</Application>
  <PresentationFormat>自定义</PresentationFormat>
  <Paragraphs>3082</Paragraphs>
  <Slides>54</Slides>
  <Notes>39</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54</vt:i4>
      </vt:variant>
    </vt:vector>
  </HeadingPairs>
  <TitlesOfParts>
    <vt:vector size="77" baseType="lpstr">
      <vt:lpstr>Arial</vt:lpstr>
      <vt:lpstr>宋体</vt:lpstr>
      <vt:lpstr>Wingdings</vt:lpstr>
      <vt:lpstr>微软雅黑</vt:lpstr>
      <vt:lpstr>汉仪旗黑KW 55S</vt:lpstr>
      <vt:lpstr>.AppleSystemUIFont</vt:lpstr>
      <vt:lpstr>Huawei Sans</vt:lpstr>
      <vt:lpstr>方正兰亭黑简体</vt:lpstr>
      <vt:lpstr>Kingsoft Confetti</vt:lpstr>
      <vt:lpstr>FrutigerNext LT Regular</vt:lpstr>
      <vt:lpstr>方正兰亭黑简体</vt:lpstr>
      <vt:lpstr>微软雅黑 Light</vt:lpstr>
      <vt:lpstr>微软雅黑</vt:lpstr>
      <vt:lpstr>方正兰亭黑简体</vt:lpstr>
      <vt:lpstr>Huawei Sans</vt:lpstr>
      <vt:lpstr>Times New Roman</vt:lpstr>
      <vt:lpstr>Lucida Grande</vt:lpstr>
      <vt:lpstr>Calibri</vt:lpstr>
      <vt:lpstr>黑体</vt:lpstr>
      <vt:lpstr>汉仪书宋二KW</vt:lpstr>
      <vt:lpstr>Noto Sans Thai</vt:lpstr>
      <vt:lpstr>封面页_图片版 </vt:lpstr>
      <vt:lpstr>结束页</vt:lpstr>
      <vt:lpstr>华为鲲鹏课程包方案简介</vt:lpstr>
      <vt:lpstr>PowerPoint 演示文稿</vt:lpstr>
      <vt:lpstr>鲲鹏：全栈通用计算解决方案</vt:lpstr>
      <vt:lpstr>PowerPoint 演示文稿</vt:lpstr>
      <vt:lpstr>PowerPoint 演示文稿</vt:lpstr>
      <vt:lpstr>PowerPoint 演示文稿</vt:lpstr>
      <vt:lpstr>PowerPoint 演示文稿</vt:lpstr>
      <vt:lpstr>计算机组成与结构课程包介绍</vt:lpstr>
      <vt:lpstr>计算机组成与结构课程包知识点总览</vt:lpstr>
      <vt:lpstr>计算机组成与结构课程包实验（1）</vt:lpstr>
      <vt:lpstr>计算机组成与结构课程包实验（2）</vt:lpstr>
      <vt:lpstr>汇编与接口技术课程课程包介绍</vt:lpstr>
      <vt:lpstr>汇编与接口技术课程包知识点总览</vt:lpstr>
      <vt:lpstr>汇编与接口技术课程包实验</vt:lpstr>
      <vt:lpstr>高性能与并行计算课程包介绍</vt:lpstr>
      <vt:lpstr>高性能与并行计算课程包知识点总览</vt:lpstr>
      <vt:lpstr>高性能与并行计算课程包实验</vt:lpstr>
      <vt:lpstr>操作系统课程包介绍</vt:lpstr>
      <vt:lpstr>操作系统课程包主要知识点总览</vt:lpstr>
      <vt:lpstr>操作系统内核编程实验</vt:lpstr>
      <vt:lpstr>openEuler开源实践</vt:lpstr>
      <vt:lpstr>openEuler增强特性实验</vt:lpstr>
      <vt:lpstr>Linux技术课程包介绍</vt:lpstr>
      <vt:lpstr>Linux技术主要知识点</vt:lpstr>
      <vt:lpstr>openEuler应用编程实验</vt:lpstr>
      <vt:lpstr>openEuler开源实践</vt:lpstr>
      <vt:lpstr>openEuler增强特性实验</vt:lpstr>
      <vt:lpstr>openGauss数据库课程包介绍</vt:lpstr>
      <vt:lpstr>数据库课程包知识点总览</vt:lpstr>
      <vt:lpstr>数据库课程包实验</vt:lpstr>
      <vt:lpstr>编译原理课程包介绍</vt:lpstr>
      <vt:lpstr>编译原理课程包知识点总览</vt:lpstr>
      <vt:lpstr>编译原理课程包实验</vt:lpstr>
      <vt:lpstr>程序设计课程包介绍</vt:lpstr>
      <vt:lpstr>程序设计课程包知识点总览</vt:lpstr>
      <vt:lpstr>程序设计课程包实验</vt:lpstr>
      <vt:lpstr>PowerPoint 演示文稿</vt:lpstr>
      <vt:lpstr>基于鲲鹏的即时交流平台开发及调优</vt:lpstr>
      <vt:lpstr>实践课：理论精讲+实践课</vt:lpstr>
      <vt:lpstr>水分子模拟计算加速实践课</vt:lpstr>
      <vt:lpstr>实践课：理论精讲+实践课</vt:lpstr>
      <vt:lpstr>openEuler开源创新实践课</vt:lpstr>
      <vt:lpstr>实践课：理论精讲+实践课</vt:lpstr>
      <vt:lpstr>openEuler智能调优创新实践课（A-Tune）</vt:lpstr>
      <vt:lpstr>实践课：理论精讲+实践课</vt:lpstr>
      <vt:lpstr>iSula容器技术</vt:lpstr>
      <vt:lpstr>实践课：理论精讲+实践课</vt:lpstr>
      <vt:lpstr>openEuler新增特性实验</vt:lpstr>
      <vt:lpstr>实践课：理论精讲+实践课</vt:lpstr>
      <vt:lpstr>openGauss AI特性创新实践课</vt:lpstr>
      <vt:lpstr>实践课：理论精讲+实践课</vt:lpstr>
      <vt:lpstr>openGauss 安全体系实践课</vt:lpstr>
      <vt:lpstr>实践课：理论精讲+实践课</vt:lpstr>
      <vt:lpstr>PowerPoint 演示文稿</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华为鲲鹏课程包方案简介</dc:title>
  <dc:creator>Zhanglei (Layla)</dc:creator>
  <cp:lastModifiedBy>zhaoxiaohu</cp:lastModifiedBy>
  <cp:lastPrinted>2024-04-02T14:14:53Z</cp:lastPrinted>
  <dcterms:created xsi:type="dcterms:W3CDTF">2024-04-02T14:14:53Z</dcterms:created>
  <dcterms:modified xsi:type="dcterms:W3CDTF">2024-04-02T14:14:53Z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(3)TteDLiWEhzhDRlUfpiece+YWA0/Aitbv9hhlHxJz1ae7MBFH+dkINVSGZvDu0U16EEatVzaW
J051AL4hgcTWhpM2vP+L5F9fNCLUBHe9q2QaUtK4NsnVd8hmLD76OeyDUDVED3cUHE+Y0IsU
O4WOEUAHrwKiMTG6t3nAMEwsh0FSRz3WrcxH6TTa4KBq4CRd0sPymTf3hoqYwCa2OyrzlEXN
7odRMATcwYN5d4W9Hp</vt:lpwstr>
  </property>
  <property fmtid="{D5CDD505-2E9C-101B-9397-08002B2CF9AE}" pid="3" name="_2015_ms_pID_7253431">
    <vt:lpwstr>B2AeRzCKl1+ikOEQ7ZPC05vm7L8MXV2FqFLcgd1aySvrkVZLG0Uruo
IXPolhqMUxpyYtTRgIvQd5j05J6DC8Hfbye2kxIVP2IxYnJI50INcsIHL6P39ebqoJGSU4gQ
p+W6RdfSr4oaVC5elEC/Gl3TOZVhO35/FbPF5DI6bk0N4belQG45She0frXFyl9BxeQStwQA
kfFj93s27sT2WK1SG8/Mn8ErShJbCWovUtBy</vt:lpwstr>
  </property>
  <property fmtid="{D5CDD505-2E9C-101B-9397-08002B2CF9AE}" pid="4" name="_2015_ms_pID_7253432">
    <vt:lpwstr>ya7KaY7q6wpjL4YmLv6NdVE=</vt:lpwstr>
  </property>
  <property fmtid="{D5CDD505-2E9C-101B-9397-08002B2CF9AE}" pid="5" name="KSOProductBuildVer">
    <vt:lpwstr>2052-0.0.0.0</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1648430977</vt:lpwstr>
  </property>
  <property fmtid="{D5CDD505-2E9C-101B-9397-08002B2CF9AE}" pid="10" name="ICV">
    <vt:lpwstr/>
  </property>
</Properties>
</file>