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580_7BC2E26D.xml" ContentType="application/vnd.ms-powerpoint.comment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Lst>
  <p:notesMasterIdLst>
    <p:notesMasterId r:id="rId51"/>
  </p:notesMasterIdLst>
  <p:handoutMasterIdLst>
    <p:handoutMasterId r:id="rId52"/>
  </p:handoutMasterIdLst>
  <p:sldIdLst>
    <p:sldId id="283" r:id="rId3"/>
    <p:sldId id="1345" r:id="rId4"/>
    <p:sldId id="1309" r:id="rId5"/>
    <p:sldId id="1425" r:id="rId6"/>
    <p:sldId id="1429" r:id="rId7"/>
    <p:sldId id="1346" r:id="rId8"/>
    <p:sldId id="1378" r:id="rId9"/>
    <p:sldId id="1379" r:id="rId10"/>
    <p:sldId id="1384" r:id="rId11"/>
    <p:sldId id="1380" r:id="rId12"/>
    <p:sldId id="1381" r:id="rId13"/>
    <p:sldId id="1385" r:id="rId14"/>
    <p:sldId id="1422" r:id="rId15"/>
    <p:sldId id="1421" r:id="rId16"/>
    <p:sldId id="1424" r:id="rId17"/>
    <p:sldId id="1405" r:id="rId18"/>
    <p:sldId id="1406" r:id="rId19"/>
    <p:sldId id="1386" r:id="rId20"/>
    <p:sldId id="1388" r:id="rId21"/>
    <p:sldId id="1387" r:id="rId22"/>
    <p:sldId id="1411" r:id="rId23"/>
    <p:sldId id="1375" r:id="rId24"/>
    <p:sldId id="1349" r:id="rId25"/>
    <p:sldId id="1369" r:id="rId26"/>
    <p:sldId id="1389" r:id="rId27"/>
    <p:sldId id="1390" r:id="rId28"/>
    <p:sldId id="1391" r:id="rId29"/>
    <p:sldId id="1420" r:id="rId30"/>
    <p:sldId id="1399" r:id="rId31"/>
    <p:sldId id="1400" r:id="rId32"/>
    <p:sldId id="1395" r:id="rId33"/>
    <p:sldId id="1396" r:id="rId34"/>
    <p:sldId id="1397" r:id="rId35"/>
    <p:sldId id="1376" r:id="rId36"/>
    <p:sldId id="1372" r:id="rId37"/>
    <p:sldId id="1373" r:id="rId38"/>
    <p:sldId id="1292" r:id="rId39"/>
    <p:sldId id="1339" r:id="rId40"/>
    <p:sldId id="1374" r:id="rId41"/>
    <p:sldId id="1392" r:id="rId42"/>
    <p:sldId id="1394" r:id="rId43"/>
    <p:sldId id="1407" r:id="rId44"/>
    <p:sldId id="1408" r:id="rId45"/>
    <p:sldId id="1382" r:id="rId46"/>
    <p:sldId id="1383" r:id="rId47"/>
    <p:sldId id="1401" r:id="rId48"/>
    <p:sldId id="1402" r:id="rId49"/>
    <p:sldId id="559" r:id="rId50"/>
  </p:sldIdLst>
  <p:sldSz cx="12196763" cy="6858000"/>
  <p:notesSz cx="6805613" cy="9939338"/>
  <p:custDataLst>
    <p:tags r:id="rId5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03" userDrawn="1">
          <p15:clr>
            <a:srgbClr val="A4A3A4"/>
          </p15:clr>
        </p15:guide>
        <p15:guide id="2" pos="7368" userDrawn="1">
          <p15:clr>
            <a:srgbClr val="A4A3A4"/>
          </p15:clr>
        </p15:guide>
        <p15:guide id="3" orient="horz" pos="256" userDrawn="1">
          <p15:clr>
            <a:srgbClr val="A4A3A4"/>
          </p15:clr>
        </p15:guide>
        <p15:guide id="4" orient="horz" pos="472" userDrawn="1">
          <p15:clr>
            <a:srgbClr val="A4A3A4"/>
          </p15:clr>
        </p15:guide>
        <p15:guide id="5" orient="horz" pos="411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nwei (E)" initials="y(" lastIdx="4" clrIdx="0"/>
  <p:cmAuthor id="2" name="Haozhihong" initials="H"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A3A3A3"/>
    <a:srgbClr val="7F7F7F"/>
    <a:srgbClr val="7E7E7E"/>
    <a:srgbClr val="666666"/>
    <a:srgbClr val="C2C2C2"/>
    <a:srgbClr val="E9002F"/>
    <a:srgbClr val="A6A6A6"/>
    <a:srgbClr val="BFBFBF"/>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9" autoAdjust="0"/>
    <p:restoredTop sz="95745" autoAdjust="0"/>
  </p:normalViewPr>
  <p:slideViewPr>
    <p:cSldViewPr snapToGrid="0" snapToObjects="1">
      <p:cViewPr varScale="1">
        <p:scale>
          <a:sx n="95" d="100"/>
          <a:sy n="95" d="100"/>
        </p:scale>
        <p:origin x="84" y="552"/>
      </p:cViewPr>
      <p:guideLst>
        <p:guide pos="303"/>
        <p:guide pos="7368"/>
        <p:guide orient="horz" pos="256"/>
        <p:guide orient="horz" pos="472"/>
        <p:guide orient="horz" pos="411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napToGrid="0" snapToObjects="1">
      <p:cViewPr varScale="1">
        <p:scale>
          <a:sx n="49" d="100"/>
          <a:sy n="49" d="100"/>
        </p:scale>
        <p:origin x="1816" y="4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gs" Target="tags/tag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s>
</file>

<file path=ppt/comments/modernComment_580_7BC2E26D.xml><?xml version="1.0" encoding="utf-8"?>
<p188:cmLst xmlns:a="http://schemas.openxmlformats.org/drawingml/2006/main" xmlns:r="http://schemas.openxmlformats.org/officeDocument/2006/relationships" xmlns:p188="http://schemas.microsoft.com/office/powerpoint/2018/8/main">
  <p188:cm id="{5CABFA37-759B-45C3-88DB-8EEE1143FF7E}" authorId="{EAA457FB-49AF-5D08-69DC-FC732F39A487}" created="2022-07-22T01:47:12.349">
    <ac:deMkLst xmlns:ac="http://schemas.microsoft.com/office/drawing/2013/main/command">
      <pc:docMk xmlns:pc="http://schemas.microsoft.com/office/powerpoint/2013/main/command"/>
      <pc:sldMk xmlns:pc="http://schemas.microsoft.com/office/powerpoint/2013/main/command" cId="974728805" sldId="1373"/>
      <ac:graphicFrameMk id="8" creationId="{E1D2F8A1-ED74-44E0-B4A6-584C4D134E5E}"/>
    </ac:deMkLst>
    <p188:txBody>
      <a:bodyPr/>
      <a:lstStyle/>
      <a:p>
        <a:r>
          <a:rPr lang="zh-CN" altLang="en-US"/>
          <a:t>这里估计要改颜色</a:t>
        </a:r>
      </a:p>
    </p188:txBody>
  </p188:cm>
</p188:cmLst>
</file>

<file path=ppt/diagrams/colors1.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FFC000"/>
        </a:solidFill>
      </dgm:spPr>
      <dgm:t>
        <a:bodyPr/>
        <a:lstStyle/>
        <a:p>
          <a:pPr algn="l"/>
          <a:r>
            <a:rPr lang="zh-CN" altLang="en-US" sz="1200" kern="1200" baseline="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DBFFD85E-E0B8-4AC9-9530-D2FAA08F0CCB}" type="presOf" srcId="{88D8D788-8C47-419F-BCE6-506C8BC5CDEE}" destId="{0F55E91D-9AD8-4EA9-B3D0-277C00FC667F}" srcOrd="0" destOrd="0" presId="urn:microsoft.com/office/officeart/2005/8/layout/hChevron3"/>
    <dgm:cxn modelId="{1FFF776C-3EA1-4F48-9CF8-23D6DF29C7FB}" srcId="{766546AE-A5C1-44CA-9573-8BE4B28768AA}" destId="{2FE9ED3B-6F04-4E3B-A71F-0FB102A49EB9}" srcOrd="2" destOrd="0" parTransId="{E222B5F5-E01F-496A-9164-B774CE088B8D}" sibTransId="{B50ABB24-AAED-4DE3-AB63-C6146219B809}"/>
    <dgm:cxn modelId="{A7472576-B6DC-4CE2-A2EE-05926DCA8EA8}" type="presOf" srcId="{2FE9ED3B-6F04-4E3B-A71F-0FB102A49EB9}" destId="{F7EDA5B0-A6B0-42B9-AAD2-7B53EF670864}"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99DF0A84-07A2-4537-AD21-AE3D6E10A9F8}" type="presOf" srcId="{13883666-5F3A-4EAC-9BE5-96A276D45028}" destId="{92DE3538-57A0-4584-9BE7-965F8D77663C}" srcOrd="0" destOrd="0" presId="urn:microsoft.com/office/officeart/2005/8/layout/hChevron3"/>
    <dgm:cxn modelId="{BB8E31A2-45F1-48FA-ADF1-F1AA254979D7}" type="presOf" srcId="{766546AE-A5C1-44CA-9573-8BE4B28768AA}" destId="{16882E3D-D068-4AFF-AA9A-9D452FF4BC5B}" srcOrd="0" destOrd="0" presId="urn:microsoft.com/office/officeart/2005/8/layout/hChevron3"/>
    <dgm:cxn modelId="{0CC52AAE-398C-40FF-B08C-25CBB0AA9428}" type="presOf" srcId="{9577832F-4BCF-4B38-9F4B-2B387C81FA2B}" destId="{74E02784-01EA-46A2-8E4A-C685051D4001}" srcOrd="0" destOrd="0" presId="urn:microsoft.com/office/officeart/2005/8/layout/hChevron3"/>
    <dgm:cxn modelId="{F01457FD-90E8-478A-96FF-F0C82351B183}" type="presOf" srcId="{2CB2BDFF-1236-4A15-9667-2C0C831ABCFD}" destId="{216952D9-3DED-4145-857F-7BD5D51C8737}" srcOrd="0" destOrd="0" presId="urn:microsoft.com/office/officeart/2005/8/layout/hChevron3"/>
    <dgm:cxn modelId="{FB99E1BB-8307-428D-B8C3-E83E90ECB83B}" type="presParOf" srcId="{16882E3D-D068-4AFF-AA9A-9D452FF4BC5B}" destId="{0F55E91D-9AD8-4EA9-B3D0-277C00FC667F}" srcOrd="0" destOrd="0" presId="urn:microsoft.com/office/officeart/2005/8/layout/hChevron3"/>
    <dgm:cxn modelId="{85893F5D-FB0F-4C15-A6BB-18F25446AF79}" type="presParOf" srcId="{16882E3D-D068-4AFF-AA9A-9D452FF4BC5B}" destId="{8EF01D41-125A-4F3B-8709-49967329E06B}" srcOrd="1" destOrd="0" presId="urn:microsoft.com/office/officeart/2005/8/layout/hChevron3"/>
    <dgm:cxn modelId="{6CDCA118-D91C-429D-BC37-189BEE0965AD}" type="presParOf" srcId="{16882E3D-D068-4AFF-AA9A-9D452FF4BC5B}" destId="{74E02784-01EA-46A2-8E4A-C685051D4001}" srcOrd="2" destOrd="0" presId="urn:microsoft.com/office/officeart/2005/8/layout/hChevron3"/>
    <dgm:cxn modelId="{D622920C-3E46-445B-A69F-2A3070091146}" type="presParOf" srcId="{16882E3D-D068-4AFF-AA9A-9D452FF4BC5B}" destId="{9DD3DCAB-9968-49D3-856E-1E7901AA37FE}" srcOrd="3" destOrd="0" presId="urn:microsoft.com/office/officeart/2005/8/layout/hChevron3"/>
    <dgm:cxn modelId="{CFED5181-B163-43AA-B732-CA10B8366941}" type="presParOf" srcId="{16882E3D-D068-4AFF-AA9A-9D452FF4BC5B}" destId="{F7EDA5B0-A6B0-42B9-AAD2-7B53EF670864}" srcOrd="4" destOrd="0" presId="urn:microsoft.com/office/officeart/2005/8/layout/hChevron3"/>
    <dgm:cxn modelId="{6FF4AAD6-A8E9-434A-9109-9A9D02E8505C}" type="presParOf" srcId="{16882E3D-D068-4AFF-AA9A-9D452FF4BC5B}" destId="{525FFB1F-2AE2-48F7-8F78-87FF148CA00B}" srcOrd="5" destOrd="0" presId="urn:microsoft.com/office/officeart/2005/8/layout/hChevron3"/>
    <dgm:cxn modelId="{82891D7F-92EF-4E74-9D79-A4450454EEED}" type="presParOf" srcId="{16882E3D-D068-4AFF-AA9A-9D452FF4BC5B}" destId="{216952D9-3DED-4145-857F-7BD5D51C8737}" srcOrd="6" destOrd="0" presId="urn:microsoft.com/office/officeart/2005/8/layout/hChevron3"/>
    <dgm:cxn modelId="{AD03330B-9BA8-485D-B39E-E6AD7807B0B5}" type="presParOf" srcId="{16882E3D-D068-4AFF-AA9A-9D452FF4BC5B}" destId="{1533C792-8120-4464-807A-7640AC180C4F}" srcOrd="7" destOrd="0" presId="urn:microsoft.com/office/officeart/2005/8/layout/hChevron3"/>
    <dgm:cxn modelId="{B1E2E7E6-C380-49F8-8BF8-D14F6757AEA7}"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chemeClr val="bg1">
            <a:lumMod val="60000"/>
            <a:lumOff val="40000"/>
          </a:schemeClr>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FFC000"/>
        </a:solidFill>
      </dgm:spPr>
      <dgm:t>
        <a:bodyPr/>
        <a:lstStyle/>
        <a:p>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91DA9634-C060-4C3D-9FD3-F6F3048CA90E}" type="presOf" srcId="{88D8D788-8C47-419F-BCE6-506C8BC5CDEE}" destId="{0F55E91D-9AD8-4EA9-B3D0-277C00FC667F}" srcOrd="0" destOrd="0" presId="urn:microsoft.com/office/officeart/2005/8/layout/hChevron3"/>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50228492-746B-445D-80A2-C31C739A81AC}" type="presOf" srcId="{9577832F-4BCF-4B38-9F4B-2B387C81FA2B}" destId="{74E02784-01EA-46A2-8E4A-C685051D4001}" srcOrd="0" destOrd="0" presId="urn:microsoft.com/office/officeart/2005/8/layout/hChevron3"/>
    <dgm:cxn modelId="{C7DB8DDD-4D82-42CA-AE7C-C892DEF561B9}" type="presOf" srcId="{2FE9ED3B-6F04-4E3B-A71F-0FB102A49EB9}" destId="{F7EDA5B0-A6B0-42B9-AAD2-7B53EF670864}" srcOrd="0" destOrd="0" presId="urn:microsoft.com/office/officeart/2005/8/layout/hChevron3"/>
    <dgm:cxn modelId="{607298E3-49A2-4590-949C-E23C0479DBA6}" type="presOf" srcId="{766546AE-A5C1-44CA-9573-8BE4B28768AA}" destId="{16882E3D-D068-4AFF-AA9A-9D452FF4BC5B}" srcOrd="0" destOrd="0" presId="urn:microsoft.com/office/officeart/2005/8/layout/hChevron3"/>
    <dgm:cxn modelId="{5BFCD7E4-C151-4153-AC86-9756BF3D1845}" type="presOf" srcId="{13883666-5F3A-4EAC-9BE5-96A276D45028}" destId="{92DE3538-57A0-4584-9BE7-965F8D77663C}" srcOrd="0" destOrd="0" presId="urn:microsoft.com/office/officeart/2005/8/layout/hChevron3"/>
    <dgm:cxn modelId="{4AA660E6-5E0C-48ED-9718-79B3D2636825}" type="presOf" srcId="{2CB2BDFF-1236-4A15-9667-2C0C831ABCFD}" destId="{216952D9-3DED-4145-857F-7BD5D51C8737}" srcOrd="0" destOrd="0" presId="urn:microsoft.com/office/officeart/2005/8/layout/hChevron3"/>
    <dgm:cxn modelId="{0624EF8F-EF8F-42A1-BC93-46CE35237DAB}" type="presParOf" srcId="{16882E3D-D068-4AFF-AA9A-9D452FF4BC5B}" destId="{0F55E91D-9AD8-4EA9-B3D0-277C00FC667F}" srcOrd="0" destOrd="0" presId="urn:microsoft.com/office/officeart/2005/8/layout/hChevron3"/>
    <dgm:cxn modelId="{F57F89F9-F848-4F24-8749-4066F1E57C1A}" type="presParOf" srcId="{16882E3D-D068-4AFF-AA9A-9D452FF4BC5B}" destId="{8EF01D41-125A-4F3B-8709-49967329E06B}" srcOrd="1" destOrd="0" presId="urn:microsoft.com/office/officeart/2005/8/layout/hChevron3"/>
    <dgm:cxn modelId="{06DB468E-D635-404F-9210-CE41372C65B1}" type="presParOf" srcId="{16882E3D-D068-4AFF-AA9A-9D452FF4BC5B}" destId="{74E02784-01EA-46A2-8E4A-C685051D4001}" srcOrd="2" destOrd="0" presId="urn:microsoft.com/office/officeart/2005/8/layout/hChevron3"/>
    <dgm:cxn modelId="{F2A77DB1-5E1F-410B-B6CA-DC2B1DD2C44B}" type="presParOf" srcId="{16882E3D-D068-4AFF-AA9A-9D452FF4BC5B}" destId="{9DD3DCAB-9968-49D3-856E-1E7901AA37FE}" srcOrd="3" destOrd="0" presId="urn:microsoft.com/office/officeart/2005/8/layout/hChevron3"/>
    <dgm:cxn modelId="{67A48A92-15FF-42C6-93EB-BFAF9465D156}" type="presParOf" srcId="{16882E3D-D068-4AFF-AA9A-9D452FF4BC5B}" destId="{F7EDA5B0-A6B0-42B9-AAD2-7B53EF670864}" srcOrd="4" destOrd="0" presId="urn:microsoft.com/office/officeart/2005/8/layout/hChevron3"/>
    <dgm:cxn modelId="{13889281-9EC0-4239-AE96-00AAE252BD13}" type="presParOf" srcId="{16882E3D-D068-4AFF-AA9A-9D452FF4BC5B}" destId="{525FFB1F-2AE2-48F7-8F78-87FF148CA00B}" srcOrd="5" destOrd="0" presId="urn:microsoft.com/office/officeart/2005/8/layout/hChevron3"/>
    <dgm:cxn modelId="{58035E4B-93AA-4935-991C-F75FFD682F85}" type="presParOf" srcId="{16882E3D-D068-4AFF-AA9A-9D452FF4BC5B}" destId="{216952D9-3DED-4145-857F-7BD5D51C8737}" srcOrd="6" destOrd="0" presId="urn:microsoft.com/office/officeart/2005/8/layout/hChevron3"/>
    <dgm:cxn modelId="{8E405951-F59D-4616-AAE5-F85B2A010AB6}" type="presParOf" srcId="{16882E3D-D068-4AFF-AA9A-9D452FF4BC5B}" destId="{1533C792-8120-4464-807A-7640AC180C4F}" srcOrd="7" destOrd="0" presId="urn:microsoft.com/office/officeart/2005/8/layout/hChevron3"/>
    <dgm:cxn modelId="{9838E49F-0E77-47A2-BEDC-EA8538B36177}"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rgbClr val="FFC000"/>
        </a:solidFill>
      </dgm:spPr>
      <dgm:t>
        <a:bodyPr/>
        <a:lstStyle/>
        <a:p>
          <a:pPr algn="l"/>
          <a:r>
            <a:rPr lang="zh-CN" altLang="en-US" sz="1200" kern="1200" baseline="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DBFFD85E-E0B8-4AC9-9530-D2FAA08F0CCB}" type="presOf" srcId="{88D8D788-8C47-419F-BCE6-506C8BC5CDEE}" destId="{0F55E91D-9AD8-4EA9-B3D0-277C00FC667F}" srcOrd="0" destOrd="0" presId="urn:microsoft.com/office/officeart/2005/8/layout/hChevron3"/>
    <dgm:cxn modelId="{1FFF776C-3EA1-4F48-9CF8-23D6DF29C7FB}" srcId="{766546AE-A5C1-44CA-9573-8BE4B28768AA}" destId="{2FE9ED3B-6F04-4E3B-A71F-0FB102A49EB9}" srcOrd="2" destOrd="0" parTransId="{E222B5F5-E01F-496A-9164-B774CE088B8D}" sibTransId="{B50ABB24-AAED-4DE3-AB63-C6146219B809}"/>
    <dgm:cxn modelId="{A7472576-B6DC-4CE2-A2EE-05926DCA8EA8}" type="presOf" srcId="{2FE9ED3B-6F04-4E3B-A71F-0FB102A49EB9}" destId="{F7EDA5B0-A6B0-42B9-AAD2-7B53EF670864}"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99DF0A84-07A2-4537-AD21-AE3D6E10A9F8}" type="presOf" srcId="{13883666-5F3A-4EAC-9BE5-96A276D45028}" destId="{92DE3538-57A0-4584-9BE7-965F8D77663C}" srcOrd="0" destOrd="0" presId="urn:microsoft.com/office/officeart/2005/8/layout/hChevron3"/>
    <dgm:cxn modelId="{BB8E31A2-45F1-48FA-ADF1-F1AA254979D7}" type="presOf" srcId="{766546AE-A5C1-44CA-9573-8BE4B28768AA}" destId="{16882E3D-D068-4AFF-AA9A-9D452FF4BC5B}" srcOrd="0" destOrd="0" presId="urn:microsoft.com/office/officeart/2005/8/layout/hChevron3"/>
    <dgm:cxn modelId="{0CC52AAE-398C-40FF-B08C-25CBB0AA9428}" type="presOf" srcId="{9577832F-4BCF-4B38-9F4B-2B387C81FA2B}" destId="{74E02784-01EA-46A2-8E4A-C685051D4001}" srcOrd="0" destOrd="0" presId="urn:microsoft.com/office/officeart/2005/8/layout/hChevron3"/>
    <dgm:cxn modelId="{F01457FD-90E8-478A-96FF-F0C82351B183}" type="presOf" srcId="{2CB2BDFF-1236-4A15-9667-2C0C831ABCFD}" destId="{216952D9-3DED-4145-857F-7BD5D51C8737}" srcOrd="0" destOrd="0" presId="urn:microsoft.com/office/officeart/2005/8/layout/hChevron3"/>
    <dgm:cxn modelId="{FB99E1BB-8307-428D-B8C3-E83E90ECB83B}" type="presParOf" srcId="{16882E3D-D068-4AFF-AA9A-9D452FF4BC5B}" destId="{0F55E91D-9AD8-4EA9-B3D0-277C00FC667F}" srcOrd="0" destOrd="0" presId="urn:microsoft.com/office/officeart/2005/8/layout/hChevron3"/>
    <dgm:cxn modelId="{85893F5D-FB0F-4C15-A6BB-18F25446AF79}" type="presParOf" srcId="{16882E3D-D068-4AFF-AA9A-9D452FF4BC5B}" destId="{8EF01D41-125A-4F3B-8709-49967329E06B}" srcOrd="1" destOrd="0" presId="urn:microsoft.com/office/officeart/2005/8/layout/hChevron3"/>
    <dgm:cxn modelId="{6CDCA118-D91C-429D-BC37-189BEE0965AD}" type="presParOf" srcId="{16882E3D-D068-4AFF-AA9A-9D452FF4BC5B}" destId="{74E02784-01EA-46A2-8E4A-C685051D4001}" srcOrd="2" destOrd="0" presId="urn:microsoft.com/office/officeart/2005/8/layout/hChevron3"/>
    <dgm:cxn modelId="{D622920C-3E46-445B-A69F-2A3070091146}" type="presParOf" srcId="{16882E3D-D068-4AFF-AA9A-9D452FF4BC5B}" destId="{9DD3DCAB-9968-49D3-856E-1E7901AA37FE}" srcOrd="3" destOrd="0" presId="urn:microsoft.com/office/officeart/2005/8/layout/hChevron3"/>
    <dgm:cxn modelId="{CFED5181-B163-43AA-B732-CA10B8366941}" type="presParOf" srcId="{16882E3D-D068-4AFF-AA9A-9D452FF4BC5B}" destId="{F7EDA5B0-A6B0-42B9-AAD2-7B53EF670864}" srcOrd="4" destOrd="0" presId="urn:microsoft.com/office/officeart/2005/8/layout/hChevron3"/>
    <dgm:cxn modelId="{6FF4AAD6-A8E9-434A-9109-9A9D02E8505C}" type="presParOf" srcId="{16882E3D-D068-4AFF-AA9A-9D452FF4BC5B}" destId="{525FFB1F-2AE2-48F7-8F78-87FF148CA00B}" srcOrd="5" destOrd="0" presId="urn:microsoft.com/office/officeart/2005/8/layout/hChevron3"/>
    <dgm:cxn modelId="{82891D7F-92EF-4E74-9D79-A4450454EEED}" type="presParOf" srcId="{16882E3D-D068-4AFF-AA9A-9D452FF4BC5B}" destId="{216952D9-3DED-4145-857F-7BD5D51C8737}" srcOrd="6" destOrd="0" presId="urn:microsoft.com/office/officeart/2005/8/layout/hChevron3"/>
    <dgm:cxn modelId="{AD03330B-9BA8-485D-B39E-E6AD7807B0B5}" type="presParOf" srcId="{16882E3D-D068-4AFF-AA9A-9D452FF4BC5B}" destId="{1533C792-8120-4464-807A-7640AC180C4F}" srcOrd="7" destOrd="0" presId="urn:microsoft.com/office/officeart/2005/8/layout/hChevron3"/>
    <dgm:cxn modelId="{B1E2E7E6-C380-49F8-8BF8-D14F6757AEA7}"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chemeClr val="bg1">
            <a:lumMod val="60000"/>
            <a:lumOff val="40000"/>
          </a:schemeClr>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FFC000"/>
        </a:solidFill>
      </dgm:spPr>
      <dgm:t>
        <a:bodyPr/>
        <a:lstStyle/>
        <a:p>
          <a:pPr algn="l"/>
          <a:r>
            <a:rPr lang="zh-CN" altLang="en-US" sz="1200" kern="120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00D8348B-7710-4A1C-897F-5E3EAFB180C5}" type="presOf" srcId="{88D8D788-8C47-419F-BCE6-506C8BC5CDEE}" destId="{0F55E91D-9AD8-4EA9-B3D0-277C00FC667F}" srcOrd="0" destOrd="0" presId="urn:microsoft.com/office/officeart/2005/8/layout/hChevron3"/>
    <dgm:cxn modelId="{624A42B3-12FE-4AD5-897A-E08C15594A6D}" type="presOf" srcId="{2FE9ED3B-6F04-4E3B-A71F-0FB102A49EB9}" destId="{F7EDA5B0-A6B0-42B9-AAD2-7B53EF670864}" srcOrd="0" destOrd="0" presId="urn:microsoft.com/office/officeart/2005/8/layout/hChevron3"/>
    <dgm:cxn modelId="{C1E717D7-590A-4639-A747-FE76713BF15B}" type="presOf" srcId="{9577832F-4BCF-4B38-9F4B-2B387C81FA2B}" destId="{74E02784-01EA-46A2-8E4A-C685051D4001}" srcOrd="0" destOrd="0" presId="urn:microsoft.com/office/officeart/2005/8/layout/hChevron3"/>
    <dgm:cxn modelId="{630BC8E6-3DD4-423D-A15B-D7DB8D8EEF0C}" type="presOf" srcId="{13883666-5F3A-4EAC-9BE5-96A276D45028}" destId="{92DE3538-57A0-4584-9BE7-965F8D77663C}" srcOrd="0" destOrd="0" presId="urn:microsoft.com/office/officeart/2005/8/layout/hChevron3"/>
    <dgm:cxn modelId="{245231EB-46BB-4A44-A216-B5B61F3F9BB5}" type="presOf" srcId="{766546AE-A5C1-44CA-9573-8BE4B28768AA}" destId="{16882E3D-D068-4AFF-AA9A-9D452FF4BC5B}" srcOrd="0" destOrd="0" presId="urn:microsoft.com/office/officeart/2005/8/layout/hChevron3"/>
    <dgm:cxn modelId="{B7C4D0F7-3E63-4329-96F1-99956CD90D5E}" type="presOf" srcId="{2CB2BDFF-1236-4A15-9667-2C0C831ABCFD}" destId="{216952D9-3DED-4145-857F-7BD5D51C8737}" srcOrd="0" destOrd="0" presId="urn:microsoft.com/office/officeart/2005/8/layout/hChevron3"/>
    <dgm:cxn modelId="{4318FE2F-90CE-4630-858F-2A4CC0C0AA3B}" type="presParOf" srcId="{16882E3D-D068-4AFF-AA9A-9D452FF4BC5B}" destId="{0F55E91D-9AD8-4EA9-B3D0-277C00FC667F}" srcOrd="0" destOrd="0" presId="urn:microsoft.com/office/officeart/2005/8/layout/hChevron3"/>
    <dgm:cxn modelId="{61DC0CDC-BD0F-4791-94B4-E2B6427EB5D3}" type="presParOf" srcId="{16882E3D-D068-4AFF-AA9A-9D452FF4BC5B}" destId="{8EF01D41-125A-4F3B-8709-49967329E06B}" srcOrd="1" destOrd="0" presId="urn:microsoft.com/office/officeart/2005/8/layout/hChevron3"/>
    <dgm:cxn modelId="{6D5FC56E-C675-4C4D-A2CF-21A45E7E7FB2}" type="presParOf" srcId="{16882E3D-D068-4AFF-AA9A-9D452FF4BC5B}" destId="{74E02784-01EA-46A2-8E4A-C685051D4001}" srcOrd="2" destOrd="0" presId="urn:microsoft.com/office/officeart/2005/8/layout/hChevron3"/>
    <dgm:cxn modelId="{D709E581-F3CB-4FD3-B84B-F605F046087F}" type="presParOf" srcId="{16882E3D-D068-4AFF-AA9A-9D452FF4BC5B}" destId="{9DD3DCAB-9968-49D3-856E-1E7901AA37FE}" srcOrd="3" destOrd="0" presId="urn:microsoft.com/office/officeart/2005/8/layout/hChevron3"/>
    <dgm:cxn modelId="{28DBBCA6-9714-42BF-BEA4-876F46E4D8F0}" type="presParOf" srcId="{16882E3D-D068-4AFF-AA9A-9D452FF4BC5B}" destId="{F7EDA5B0-A6B0-42B9-AAD2-7B53EF670864}" srcOrd="4" destOrd="0" presId="urn:microsoft.com/office/officeart/2005/8/layout/hChevron3"/>
    <dgm:cxn modelId="{B8F9B10A-25D3-414D-92DA-714891FEB3C7}" type="presParOf" srcId="{16882E3D-D068-4AFF-AA9A-9D452FF4BC5B}" destId="{525FFB1F-2AE2-48F7-8F78-87FF148CA00B}" srcOrd="5" destOrd="0" presId="urn:microsoft.com/office/officeart/2005/8/layout/hChevron3"/>
    <dgm:cxn modelId="{A1BED8EA-F3DD-4942-AB68-A4A65AF08F1F}" type="presParOf" srcId="{16882E3D-D068-4AFF-AA9A-9D452FF4BC5B}" destId="{216952D9-3DED-4145-857F-7BD5D51C8737}" srcOrd="6" destOrd="0" presId="urn:microsoft.com/office/officeart/2005/8/layout/hChevron3"/>
    <dgm:cxn modelId="{22ABA333-57DC-4780-973F-D6033BDC07B1}" type="presParOf" srcId="{16882E3D-D068-4AFF-AA9A-9D452FF4BC5B}" destId="{1533C792-8120-4464-807A-7640AC180C4F}" srcOrd="7" destOrd="0" presId="urn:microsoft.com/office/officeart/2005/8/layout/hChevron3"/>
    <dgm:cxn modelId="{503647E8-67E0-4ABF-88BA-E34DEB7CB601}"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chemeClr val="bg1">
            <a:lumMod val="60000"/>
            <a:lumOff val="40000"/>
          </a:schemeClr>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FFC000"/>
        </a:solidFill>
      </dgm:spPr>
      <dgm:t>
        <a:bodyPr/>
        <a:lstStyle/>
        <a:p>
          <a:pPr algn="l"/>
          <a:r>
            <a:rPr lang="zh-CN" altLang="en-US" sz="1200" kern="120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00D8348B-7710-4A1C-897F-5E3EAFB180C5}" type="presOf" srcId="{88D8D788-8C47-419F-BCE6-506C8BC5CDEE}" destId="{0F55E91D-9AD8-4EA9-B3D0-277C00FC667F}" srcOrd="0" destOrd="0" presId="urn:microsoft.com/office/officeart/2005/8/layout/hChevron3"/>
    <dgm:cxn modelId="{624A42B3-12FE-4AD5-897A-E08C15594A6D}" type="presOf" srcId="{2FE9ED3B-6F04-4E3B-A71F-0FB102A49EB9}" destId="{F7EDA5B0-A6B0-42B9-AAD2-7B53EF670864}" srcOrd="0" destOrd="0" presId="urn:microsoft.com/office/officeart/2005/8/layout/hChevron3"/>
    <dgm:cxn modelId="{C1E717D7-590A-4639-A747-FE76713BF15B}" type="presOf" srcId="{9577832F-4BCF-4B38-9F4B-2B387C81FA2B}" destId="{74E02784-01EA-46A2-8E4A-C685051D4001}" srcOrd="0" destOrd="0" presId="urn:microsoft.com/office/officeart/2005/8/layout/hChevron3"/>
    <dgm:cxn modelId="{630BC8E6-3DD4-423D-A15B-D7DB8D8EEF0C}" type="presOf" srcId="{13883666-5F3A-4EAC-9BE5-96A276D45028}" destId="{92DE3538-57A0-4584-9BE7-965F8D77663C}" srcOrd="0" destOrd="0" presId="urn:microsoft.com/office/officeart/2005/8/layout/hChevron3"/>
    <dgm:cxn modelId="{245231EB-46BB-4A44-A216-B5B61F3F9BB5}" type="presOf" srcId="{766546AE-A5C1-44CA-9573-8BE4B28768AA}" destId="{16882E3D-D068-4AFF-AA9A-9D452FF4BC5B}" srcOrd="0" destOrd="0" presId="urn:microsoft.com/office/officeart/2005/8/layout/hChevron3"/>
    <dgm:cxn modelId="{B7C4D0F7-3E63-4329-96F1-99956CD90D5E}" type="presOf" srcId="{2CB2BDFF-1236-4A15-9667-2C0C831ABCFD}" destId="{216952D9-3DED-4145-857F-7BD5D51C8737}" srcOrd="0" destOrd="0" presId="urn:microsoft.com/office/officeart/2005/8/layout/hChevron3"/>
    <dgm:cxn modelId="{4318FE2F-90CE-4630-858F-2A4CC0C0AA3B}" type="presParOf" srcId="{16882E3D-D068-4AFF-AA9A-9D452FF4BC5B}" destId="{0F55E91D-9AD8-4EA9-B3D0-277C00FC667F}" srcOrd="0" destOrd="0" presId="urn:microsoft.com/office/officeart/2005/8/layout/hChevron3"/>
    <dgm:cxn modelId="{61DC0CDC-BD0F-4791-94B4-E2B6427EB5D3}" type="presParOf" srcId="{16882E3D-D068-4AFF-AA9A-9D452FF4BC5B}" destId="{8EF01D41-125A-4F3B-8709-49967329E06B}" srcOrd="1" destOrd="0" presId="urn:microsoft.com/office/officeart/2005/8/layout/hChevron3"/>
    <dgm:cxn modelId="{6D5FC56E-C675-4C4D-A2CF-21A45E7E7FB2}" type="presParOf" srcId="{16882E3D-D068-4AFF-AA9A-9D452FF4BC5B}" destId="{74E02784-01EA-46A2-8E4A-C685051D4001}" srcOrd="2" destOrd="0" presId="urn:microsoft.com/office/officeart/2005/8/layout/hChevron3"/>
    <dgm:cxn modelId="{D709E581-F3CB-4FD3-B84B-F605F046087F}" type="presParOf" srcId="{16882E3D-D068-4AFF-AA9A-9D452FF4BC5B}" destId="{9DD3DCAB-9968-49D3-856E-1E7901AA37FE}" srcOrd="3" destOrd="0" presId="urn:microsoft.com/office/officeart/2005/8/layout/hChevron3"/>
    <dgm:cxn modelId="{28DBBCA6-9714-42BF-BEA4-876F46E4D8F0}" type="presParOf" srcId="{16882E3D-D068-4AFF-AA9A-9D452FF4BC5B}" destId="{F7EDA5B0-A6B0-42B9-AAD2-7B53EF670864}" srcOrd="4" destOrd="0" presId="urn:microsoft.com/office/officeart/2005/8/layout/hChevron3"/>
    <dgm:cxn modelId="{B8F9B10A-25D3-414D-92DA-714891FEB3C7}" type="presParOf" srcId="{16882E3D-D068-4AFF-AA9A-9D452FF4BC5B}" destId="{525FFB1F-2AE2-48F7-8F78-87FF148CA00B}" srcOrd="5" destOrd="0" presId="urn:microsoft.com/office/officeart/2005/8/layout/hChevron3"/>
    <dgm:cxn modelId="{A1BED8EA-F3DD-4942-AB68-A4A65AF08F1F}" type="presParOf" srcId="{16882E3D-D068-4AFF-AA9A-9D452FF4BC5B}" destId="{216952D9-3DED-4145-857F-7BD5D51C8737}" srcOrd="6" destOrd="0" presId="urn:microsoft.com/office/officeart/2005/8/layout/hChevron3"/>
    <dgm:cxn modelId="{22ABA333-57DC-4780-973F-D6033BDC07B1}" type="presParOf" srcId="{16882E3D-D068-4AFF-AA9A-9D452FF4BC5B}" destId="{1533C792-8120-4464-807A-7640AC180C4F}" srcOrd="7" destOrd="0" presId="urn:microsoft.com/office/officeart/2005/8/layout/hChevron3"/>
    <dgm:cxn modelId="{503647E8-67E0-4ABF-88BA-E34DEB7CB601}"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CF458C10-94C1-45F8-823D-98683FB3F63F}" type="presOf" srcId="{766546AE-A5C1-44CA-9573-8BE4B28768AA}" destId="{16882E3D-D068-4AFF-AA9A-9D452FF4BC5B}" srcOrd="0" destOrd="0" presId="urn:microsoft.com/office/officeart/2005/8/layout/hChevron3"/>
    <dgm:cxn modelId="{90C5FF21-3917-48FE-9B7C-E1E5EFB55538}" srcId="{766546AE-A5C1-44CA-9573-8BE4B28768AA}" destId="{13883666-5F3A-4EAC-9BE5-96A276D45028}" srcOrd="4" destOrd="0" parTransId="{68C2C152-AFDB-437A-B32E-62A3BAE7E88B}" sibTransId="{AD5AFADC-E0DE-4608-8312-D780D8F6FA7E}"/>
    <dgm:cxn modelId="{C9F1C126-0905-43C4-8FA7-5142B595C81D}" type="presOf" srcId="{2FE9ED3B-6F04-4E3B-A71F-0FB102A49EB9}" destId="{F7EDA5B0-A6B0-42B9-AAD2-7B53EF670864}" srcOrd="0" destOrd="0" presId="urn:microsoft.com/office/officeart/2005/8/layout/hChevron3"/>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0C29065D-7646-46C4-93A6-99BDD720FDA0}" type="presOf" srcId="{13883666-5F3A-4EAC-9BE5-96A276D45028}" destId="{92DE3538-57A0-4584-9BE7-965F8D77663C}" srcOrd="0" destOrd="0" presId="urn:microsoft.com/office/officeart/2005/8/layout/hChevron3"/>
    <dgm:cxn modelId="{5AD49F62-C8E6-4AF9-8426-B7924CD0A12F}" type="presOf" srcId="{9577832F-4BCF-4B38-9F4B-2B387C81FA2B}" destId="{74E02784-01EA-46A2-8E4A-C685051D4001}" srcOrd="0" destOrd="0" presId="urn:microsoft.com/office/officeart/2005/8/layout/hChevron3"/>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95AA4D92-335A-4CA8-9A19-677BA36E0381}" type="presOf" srcId="{88D8D788-8C47-419F-BCE6-506C8BC5CDEE}" destId="{0F55E91D-9AD8-4EA9-B3D0-277C00FC667F}" srcOrd="0" destOrd="0" presId="urn:microsoft.com/office/officeart/2005/8/layout/hChevron3"/>
    <dgm:cxn modelId="{CB79F1D6-B5A5-46BE-8F47-1D3FB5030232}" type="presOf" srcId="{2CB2BDFF-1236-4A15-9667-2C0C831ABCFD}" destId="{216952D9-3DED-4145-857F-7BD5D51C8737}" srcOrd="0" destOrd="0" presId="urn:microsoft.com/office/officeart/2005/8/layout/hChevron3"/>
    <dgm:cxn modelId="{97ECF65B-4C16-4648-8719-80DA6D690A97}" type="presParOf" srcId="{16882E3D-D068-4AFF-AA9A-9D452FF4BC5B}" destId="{0F55E91D-9AD8-4EA9-B3D0-277C00FC667F}" srcOrd="0" destOrd="0" presId="urn:microsoft.com/office/officeart/2005/8/layout/hChevron3"/>
    <dgm:cxn modelId="{5BEF4D95-11A8-439F-8279-0E42EC1FD1EF}" type="presParOf" srcId="{16882E3D-D068-4AFF-AA9A-9D452FF4BC5B}" destId="{8EF01D41-125A-4F3B-8709-49967329E06B}" srcOrd="1" destOrd="0" presId="urn:microsoft.com/office/officeart/2005/8/layout/hChevron3"/>
    <dgm:cxn modelId="{1B0F68E8-02B9-43A0-9850-34096327BA17}" type="presParOf" srcId="{16882E3D-D068-4AFF-AA9A-9D452FF4BC5B}" destId="{74E02784-01EA-46A2-8E4A-C685051D4001}" srcOrd="2" destOrd="0" presId="urn:microsoft.com/office/officeart/2005/8/layout/hChevron3"/>
    <dgm:cxn modelId="{66068A67-2BF5-4665-840E-CC525442D9CF}" type="presParOf" srcId="{16882E3D-D068-4AFF-AA9A-9D452FF4BC5B}" destId="{9DD3DCAB-9968-49D3-856E-1E7901AA37FE}" srcOrd="3" destOrd="0" presId="urn:microsoft.com/office/officeart/2005/8/layout/hChevron3"/>
    <dgm:cxn modelId="{A872ECA9-2690-44ED-9BC6-70111BBDE7F1}" type="presParOf" srcId="{16882E3D-D068-4AFF-AA9A-9D452FF4BC5B}" destId="{F7EDA5B0-A6B0-42B9-AAD2-7B53EF670864}" srcOrd="4" destOrd="0" presId="urn:microsoft.com/office/officeart/2005/8/layout/hChevron3"/>
    <dgm:cxn modelId="{836817E7-B207-46C8-A9FF-A09047F88758}" type="presParOf" srcId="{16882E3D-D068-4AFF-AA9A-9D452FF4BC5B}" destId="{525FFB1F-2AE2-48F7-8F78-87FF148CA00B}" srcOrd="5" destOrd="0" presId="urn:microsoft.com/office/officeart/2005/8/layout/hChevron3"/>
    <dgm:cxn modelId="{E529932B-D89B-4BE0-8603-2965997AFC75}" type="presParOf" srcId="{16882E3D-D068-4AFF-AA9A-9D452FF4BC5B}" destId="{216952D9-3DED-4145-857F-7BD5D51C8737}" srcOrd="6" destOrd="0" presId="urn:microsoft.com/office/officeart/2005/8/layout/hChevron3"/>
    <dgm:cxn modelId="{A3A8DC41-173D-4AB3-B613-0B83C2BD3BCF}" type="presParOf" srcId="{16882E3D-D068-4AFF-AA9A-9D452FF4BC5B}" destId="{1533C792-8120-4464-807A-7640AC180C4F}" srcOrd="7" destOrd="0" presId="urn:microsoft.com/office/officeart/2005/8/layout/hChevron3"/>
    <dgm:cxn modelId="{E0937164-DC41-4C79-A7D7-2EC0EC4354B5}"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A3A3A3"/>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FFC000"/>
        </a:solidFill>
      </dgm:spPr>
      <dgm:t>
        <a:bodyPr/>
        <a:lstStyle/>
        <a:p>
          <a:pPr algn="l"/>
          <a:r>
            <a:rPr lang="en-US"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CF458C10-94C1-45F8-823D-98683FB3F63F}" type="presOf" srcId="{766546AE-A5C1-44CA-9573-8BE4B28768AA}" destId="{16882E3D-D068-4AFF-AA9A-9D452FF4BC5B}" srcOrd="0" destOrd="0" presId="urn:microsoft.com/office/officeart/2005/8/layout/hChevron3"/>
    <dgm:cxn modelId="{90C5FF21-3917-48FE-9B7C-E1E5EFB55538}" srcId="{766546AE-A5C1-44CA-9573-8BE4B28768AA}" destId="{13883666-5F3A-4EAC-9BE5-96A276D45028}" srcOrd="4" destOrd="0" parTransId="{68C2C152-AFDB-437A-B32E-62A3BAE7E88B}" sibTransId="{AD5AFADC-E0DE-4608-8312-D780D8F6FA7E}"/>
    <dgm:cxn modelId="{C9F1C126-0905-43C4-8FA7-5142B595C81D}" type="presOf" srcId="{2FE9ED3B-6F04-4E3B-A71F-0FB102A49EB9}" destId="{F7EDA5B0-A6B0-42B9-AAD2-7B53EF670864}" srcOrd="0" destOrd="0" presId="urn:microsoft.com/office/officeart/2005/8/layout/hChevron3"/>
    <dgm:cxn modelId="{13593E32-71B4-42E0-8C6A-7B4FF0C917EC}" srcId="{766546AE-A5C1-44CA-9573-8BE4B28768AA}" destId="{2CB2BDFF-1236-4A15-9667-2C0C831ABCFD}" srcOrd="3" destOrd="0" parTransId="{6CBA0EE4-3F53-40F2-B43A-CA6E91FDEC49}" sibTransId="{DAEE9A84-1DDB-4C5B-B9D0-F08C97F250E2}"/>
    <dgm:cxn modelId="{6912DD3D-E3AD-4A0D-81BF-FB573B1AC405}" srcId="{766546AE-A5C1-44CA-9573-8BE4B28768AA}" destId="{88D8D788-8C47-419F-BCE6-506C8BC5CDEE}" srcOrd="0" destOrd="0" parTransId="{E41E85F6-603B-4BD2-8DA5-F1034A4176C4}" sibTransId="{D8D9BDA4-9CAC-4B7A-BC6A-7465E1A98C27}"/>
    <dgm:cxn modelId="{0C29065D-7646-46C4-93A6-99BDD720FDA0}" type="presOf" srcId="{13883666-5F3A-4EAC-9BE5-96A276D45028}" destId="{92DE3538-57A0-4584-9BE7-965F8D77663C}" srcOrd="0" destOrd="0" presId="urn:microsoft.com/office/officeart/2005/8/layout/hChevron3"/>
    <dgm:cxn modelId="{5AD49F62-C8E6-4AF9-8426-B7924CD0A12F}" type="presOf" srcId="{9577832F-4BCF-4B38-9F4B-2B387C81FA2B}" destId="{74E02784-01EA-46A2-8E4A-C685051D4001}" srcOrd="0" destOrd="0" presId="urn:microsoft.com/office/officeart/2005/8/layout/hChevron3"/>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95AA4D92-335A-4CA8-9A19-677BA36E0381}" type="presOf" srcId="{88D8D788-8C47-419F-BCE6-506C8BC5CDEE}" destId="{0F55E91D-9AD8-4EA9-B3D0-277C00FC667F}" srcOrd="0" destOrd="0" presId="urn:microsoft.com/office/officeart/2005/8/layout/hChevron3"/>
    <dgm:cxn modelId="{CB79F1D6-B5A5-46BE-8F47-1D3FB5030232}" type="presOf" srcId="{2CB2BDFF-1236-4A15-9667-2C0C831ABCFD}" destId="{216952D9-3DED-4145-857F-7BD5D51C8737}" srcOrd="0" destOrd="0" presId="urn:microsoft.com/office/officeart/2005/8/layout/hChevron3"/>
    <dgm:cxn modelId="{97ECF65B-4C16-4648-8719-80DA6D690A97}" type="presParOf" srcId="{16882E3D-D068-4AFF-AA9A-9D452FF4BC5B}" destId="{0F55E91D-9AD8-4EA9-B3D0-277C00FC667F}" srcOrd="0" destOrd="0" presId="urn:microsoft.com/office/officeart/2005/8/layout/hChevron3"/>
    <dgm:cxn modelId="{5BEF4D95-11A8-439F-8279-0E42EC1FD1EF}" type="presParOf" srcId="{16882E3D-D068-4AFF-AA9A-9D452FF4BC5B}" destId="{8EF01D41-125A-4F3B-8709-49967329E06B}" srcOrd="1" destOrd="0" presId="urn:microsoft.com/office/officeart/2005/8/layout/hChevron3"/>
    <dgm:cxn modelId="{1B0F68E8-02B9-43A0-9850-34096327BA17}" type="presParOf" srcId="{16882E3D-D068-4AFF-AA9A-9D452FF4BC5B}" destId="{74E02784-01EA-46A2-8E4A-C685051D4001}" srcOrd="2" destOrd="0" presId="urn:microsoft.com/office/officeart/2005/8/layout/hChevron3"/>
    <dgm:cxn modelId="{66068A67-2BF5-4665-840E-CC525442D9CF}" type="presParOf" srcId="{16882E3D-D068-4AFF-AA9A-9D452FF4BC5B}" destId="{9DD3DCAB-9968-49D3-856E-1E7901AA37FE}" srcOrd="3" destOrd="0" presId="urn:microsoft.com/office/officeart/2005/8/layout/hChevron3"/>
    <dgm:cxn modelId="{A872ECA9-2690-44ED-9BC6-70111BBDE7F1}" type="presParOf" srcId="{16882E3D-D068-4AFF-AA9A-9D452FF4BC5B}" destId="{F7EDA5B0-A6B0-42B9-AAD2-7B53EF670864}" srcOrd="4" destOrd="0" presId="urn:microsoft.com/office/officeart/2005/8/layout/hChevron3"/>
    <dgm:cxn modelId="{836817E7-B207-46C8-A9FF-A09047F88758}" type="presParOf" srcId="{16882E3D-D068-4AFF-AA9A-9D452FF4BC5B}" destId="{525FFB1F-2AE2-48F7-8F78-87FF148CA00B}" srcOrd="5" destOrd="0" presId="urn:microsoft.com/office/officeart/2005/8/layout/hChevron3"/>
    <dgm:cxn modelId="{E529932B-D89B-4BE0-8603-2965997AFC75}" type="presParOf" srcId="{16882E3D-D068-4AFF-AA9A-9D452FF4BC5B}" destId="{216952D9-3DED-4145-857F-7BD5D51C8737}" srcOrd="6" destOrd="0" presId="urn:microsoft.com/office/officeart/2005/8/layout/hChevron3"/>
    <dgm:cxn modelId="{A3A8DC41-173D-4AB3-B613-0B83C2BD3BCF}" type="presParOf" srcId="{16882E3D-D068-4AFF-AA9A-9D452FF4BC5B}" destId="{1533C792-8120-4464-807A-7640AC180C4F}" srcOrd="7" destOrd="0" presId="urn:microsoft.com/office/officeart/2005/8/layout/hChevron3"/>
    <dgm:cxn modelId="{E0937164-DC41-4C79-A7D7-2EC0EC4354B5}"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FFC000"/>
        </a:solidFill>
      </dgm:spPr>
      <dgm:t>
        <a:bodyPr/>
        <a:lstStyle/>
        <a:p>
          <a:pPr algn="l"/>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127B9212-EA3E-4F8A-8960-A3D03DBF058E}" type="presOf" srcId="{88D8D788-8C47-419F-BCE6-506C8BC5CDEE}" destId="{0F55E91D-9AD8-4EA9-B3D0-277C00FC667F}" srcOrd="0" destOrd="0" presId="urn:microsoft.com/office/officeart/2005/8/layout/hChevron3"/>
    <dgm:cxn modelId="{D6DEE21C-016F-45CF-A8F8-2406E90A01B6}" type="presOf" srcId="{766546AE-A5C1-44CA-9573-8BE4B28768AA}" destId="{16882E3D-D068-4AFF-AA9A-9D452FF4BC5B}" srcOrd="0" destOrd="0" presId="urn:microsoft.com/office/officeart/2005/8/layout/hChevron3"/>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A64A6137-4A4C-4D65-A191-CCA46708E751}" type="presOf" srcId="{2CB2BDFF-1236-4A15-9667-2C0C831ABCFD}" destId="{216952D9-3DED-4145-857F-7BD5D51C8737}" srcOrd="0" destOrd="0" presId="urn:microsoft.com/office/officeart/2005/8/layout/hChevron3"/>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FE7D6652-2CAE-43D7-AED7-42598451EE63}"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8F34C8F-8E9B-4891-91E2-04F31ADB6C5B}" type="presOf" srcId="{2FE9ED3B-6F04-4E3B-A71F-0FB102A49EB9}" destId="{F7EDA5B0-A6B0-42B9-AAD2-7B53EF670864}" srcOrd="0" destOrd="0" presId="urn:microsoft.com/office/officeart/2005/8/layout/hChevron3"/>
    <dgm:cxn modelId="{171919A7-1DF1-4F59-B135-17B4B719EEF1}" type="presOf" srcId="{13883666-5F3A-4EAC-9BE5-96A276D45028}" destId="{92DE3538-57A0-4584-9BE7-965F8D77663C}" srcOrd="0" destOrd="0" presId="urn:microsoft.com/office/officeart/2005/8/layout/hChevron3"/>
    <dgm:cxn modelId="{93AFBCBF-6D48-4B48-8AAA-EDB2093A6459}" type="presParOf" srcId="{16882E3D-D068-4AFF-AA9A-9D452FF4BC5B}" destId="{0F55E91D-9AD8-4EA9-B3D0-277C00FC667F}" srcOrd="0" destOrd="0" presId="urn:microsoft.com/office/officeart/2005/8/layout/hChevron3"/>
    <dgm:cxn modelId="{911162F7-EF6F-4E89-BA11-F4D7FF3886E2}" type="presParOf" srcId="{16882E3D-D068-4AFF-AA9A-9D452FF4BC5B}" destId="{8EF01D41-125A-4F3B-8709-49967329E06B}" srcOrd="1" destOrd="0" presId="urn:microsoft.com/office/officeart/2005/8/layout/hChevron3"/>
    <dgm:cxn modelId="{76C93559-B283-443E-A0EE-EDC7FF98BC13}" type="presParOf" srcId="{16882E3D-D068-4AFF-AA9A-9D452FF4BC5B}" destId="{74E02784-01EA-46A2-8E4A-C685051D4001}" srcOrd="2" destOrd="0" presId="urn:microsoft.com/office/officeart/2005/8/layout/hChevron3"/>
    <dgm:cxn modelId="{B0DF72F6-2724-4733-87B1-483DAD751761}" type="presParOf" srcId="{16882E3D-D068-4AFF-AA9A-9D452FF4BC5B}" destId="{9DD3DCAB-9968-49D3-856E-1E7901AA37FE}" srcOrd="3" destOrd="0" presId="urn:microsoft.com/office/officeart/2005/8/layout/hChevron3"/>
    <dgm:cxn modelId="{0E6FE4C4-74C2-4708-B1CA-EB5AB2A346E4}" type="presParOf" srcId="{16882E3D-D068-4AFF-AA9A-9D452FF4BC5B}" destId="{F7EDA5B0-A6B0-42B9-AAD2-7B53EF670864}" srcOrd="4" destOrd="0" presId="urn:microsoft.com/office/officeart/2005/8/layout/hChevron3"/>
    <dgm:cxn modelId="{0F20C2DE-E1E6-4C35-87EC-593D180D2E83}" type="presParOf" srcId="{16882E3D-D068-4AFF-AA9A-9D452FF4BC5B}" destId="{525FFB1F-2AE2-48F7-8F78-87FF148CA00B}" srcOrd="5" destOrd="0" presId="urn:microsoft.com/office/officeart/2005/8/layout/hChevron3"/>
    <dgm:cxn modelId="{882AFA8A-D375-4457-A0BB-C4F23D7FD0F9}" type="presParOf" srcId="{16882E3D-D068-4AFF-AA9A-9D452FF4BC5B}" destId="{216952D9-3DED-4145-857F-7BD5D51C8737}" srcOrd="6" destOrd="0" presId="urn:microsoft.com/office/officeart/2005/8/layout/hChevron3"/>
    <dgm:cxn modelId="{4BBAB847-851F-48DC-924A-487179A67C63}" type="presParOf" srcId="{16882E3D-D068-4AFF-AA9A-9D452FF4BC5B}" destId="{1533C792-8120-4464-807A-7640AC180C4F}" srcOrd="7" destOrd="0" presId="urn:microsoft.com/office/officeart/2005/8/layout/hChevron3"/>
    <dgm:cxn modelId="{F501C693-EC85-4826-B5F6-5C9737075591}"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rgbClr val="FFC000"/>
        </a:solidFill>
      </dgm:spPr>
      <dgm:t>
        <a:bodyPr/>
        <a:lstStyle/>
        <a:p>
          <a:pPr algn="l"/>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A3A3A3"/>
        </a:solidFill>
      </dgm:spPr>
      <dgm:t>
        <a:bodyPr/>
        <a:lstStyle/>
        <a:p>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127B9212-EA3E-4F8A-8960-A3D03DBF058E}" type="presOf" srcId="{88D8D788-8C47-419F-BCE6-506C8BC5CDEE}" destId="{0F55E91D-9AD8-4EA9-B3D0-277C00FC667F}" srcOrd="0" destOrd="0" presId="urn:microsoft.com/office/officeart/2005/8/layout/hChevron3"/>
    <dgm:cxn modelId="{D6DEE21C-016F-45CF-A8F8-2406E90A01B6}" type="presOf" srcId="{766546AE-A5C1-44CA-9573-8BE4B28768AA}" destId="{16882E3D-D068-4AFF-AA9A-9D452FF4BC5B}" srcOrd="0" destOrd="0" presId="urn:microsoft.com/office/officeart/2005/8/layout/hChevron3"/>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A64A6137-4A4C-4D65-A191-CCA46708E751}" type="presOf" srcId="{2CB2BDFF-1236-4A15-9667-2C0C831ABCFD}" destId="{216952D9-3DED-4145-857F-7BD5D51C8737}" srcOrd="0" destOrd="0" presId="urn:microsoft.com/office/officeart/2005/8/layout/hChevron3"/>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FE7D6652-2CAE-43D7-AED7-42598451EE63}" type="presOf" srcId="{9577832F-4BCF-4B38-9F4B-2B387C81FA2B}" destId="{74E02784-01EA-46A2-8E4A-C685051D4001}" srcOrd="0" destOrd="0" presId="urn:microsoft.com/office/officeart/2005/8/layout/hChevron3"/>
    <dgm:cxn modelId="{67C2CD81-1E19-4801-9B05-1E6921546C25}" srcId="{766546AE-A5C1-44CA-9573-8BE4B28768AA}" destId="{9577832F-4BCF-4B38-9F4B-2B387C81FA2B}" srcOrd="1" destOrd="0" parTransId="{0600D2E7-13A3-4964-A00F-6343AEC1451E}" sibTransId="{1FC4F571-2ADD-42E0-99F4-41BF4426BF91}"/>
    <dgm:cxn modelId="{F8F34C8F-8E9B-4891-91E2-04F31ADB6C5B}" type="presOf" srcId="{2FE9ED3B-6F04-4E3B-A71F-0FB102A49EB9}" destId="{F7EDA5B0-A6B0-42B9-AAD2-7B53EF670864}" srcOrd="0" destOrd="0" presId="urn:microsoft.com/office/officeart/2005/8/layout/hChevron3"/>
    <dgm:cxn modelId="{171919A7-1DF1-4F59-B135-17B4B719EEF1}" type="presOf" srcId="{13883666-5F3A-4EAC-9BE5-96A276D45028}" destId="{92DE3538-57A0-4584-9BE7-965F8D77663C}" srcOrd="0" destOrd="0" presId="urn:microsoft.com/office/officeart/2005/8/layout/hChevron3"/>
    <dgm:cxn modelId="{93AFBCBF-6D48-4B48-8AAA-EDB2093A6459}" type="presParOf" srcId="{16882E3D-D068-4AFF-AA9A-9D452FF4BC5B}" destId="{0F55E91D-9AD8-4EA9-B3D0-277C00FC667F}" srcOrd="0" destOrd="0" presId="urn:microsoft.com/office/officeart/2005/8/layout/hChevron3"/>
    <dgm:cxn modelId="{911162F7-EF6F-4E89-BA11-F4D7FF3886E2}" type="presParOf" srcId="{16882E3D-D068-4AFF-AA9A-9D452FF4BC5B}" destId="{8EF01D41-125A-4F3B-8709-49967329E06B}" srcOrd="1" destOrd="0" presId="urn:microsoft.com/office/officeart/2005/8/layout/hChevron3"/>
    <dgm:cxn modelId="{76C93559-B283-443E-A0EE-EDC7FF98BC13}" type="presParOf" srcId="{16882E3D-D068-4AFF-AA9A-9D452FF4BC5B}" destId="{74E02784-01EA-46A2-8E4A-C685051D4001}" srcOrd="2" destOrd="0" presId="urn:microsoft.com/office/officeart/2005/8/layout/hChevron3"/>
    <dgm:cxn modelId="{B0DF72F6-2724-4733-87B1-483DAD751761}" type="presParOf" srcId="{16882E3D-D068-4AFF-AA9A-9D452FF4BC5B}" destId="{9DD3DCAB-9968-49D3-856E-1E7901AA37FE}" srcOrd="3" destOrd="0" presId="urn:microsoft.com/office/officeart/2005/8/layout/hChevron3"/>
    <dgm:cxn modelId="{0E6FE4C4-74C2-4708-B1CA-EB5AB2A346E4}" type="presParOf" srcId="{16882E3D-D068-4AFF-AA9A-9D452FF4BC5B}" destId="{F7EDA5B0-A6B0-42B9-AAD2-7B53EF670864}" srcOrd="4" destOrd="0" presId="urn:microsoft.com/office/officeart/2005/8/layout/hChevron3"/>
    <dgm:cxn modelId="{0F20C2DE-E1E6-4C35-87EC-593D180D2E83}" type="presParOf" srcId="{16882E3D-D068-4AFF-AA9A-9D452FF4BC5B}" destId="{525FFB1F-2AE2-48F7-8F78-87FF148CA00B}" srcOrd="5" destOrd="0" presId="urn:microsoft.com/office/officeart/2005/8/layout/hChevron3"/>
    <dgm:cxn modelId="{882AFA8A-D375-4457-A0BB-C4F23D7FD0F9}" type="presParOf" srcId="{16882E3D-D068-4AFF-AA9A-9D452FF4BC5B}" destId="{216952D9-3DED-4145-857F-7BD5D51C8737}" srcOrd="6" destOrd="0" presId="urn:microsoft.com/office/officeart/2005/8/layout/hChevron3"/>
    <dgm:cxn modelId="{4BBAB847-851F-48DC-924A-487179A67C63}" type="presParOf" srcId="{16882E3D-D068-4AFF-AA9A-9D452FF4BC5B}" destId="{1533C792-8120-4464-807A-7640AC180C4F}" srcOrd="7" destOrd="0" presId="urn:microsoft.com/office/officeart/2005/8/layout/hChevron3"/>
    <dgm:cxn modelId="{F501C693-EC85-4826-B5F6-5C9737075591}"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66546AE-A5C1-44CA-9573-8BE4B28768AA}" type="doc">
      <dgm:prSet loTypeId="urn:microsoft.com/office/officeart/2005/8/layout/hChevron3" loCatId="process" qsTypeId="urn:microsoft.com/office/officeart/2005/8/quickstyle/simple1#5" qsCatId="simple" csTypeId="urn:microsoft.com/office/officeart/2005/8/colors/accent1_2#5" csCatId="accent1" phldr="1"/>
      <dgm:spPr/>
    </dgm:pt>
    <dgm:pt modelId="{88D8D788-8C47-419F-BCE6-506C8BC5CDEE}">
      <dgm:prSet phldrT="[文本]" custT="1"/>
      <dgm:spPr>
        <a:solidFill>
          <a:schemeClr val="bg2">
            <a:lumMod val="75000"/>
          </a:schemeClr>
        </a:solidFill>
      </dgm:spPr>
      <dgm:t>
        <a:bodyPr/>
        <a:lstStyle/>
        <a:p>
          <a:pPr algn="l"/>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gm:t>
    </dgm:pt>
    <dgm:pt modelId="{E41E85F6-603B-4BD2-8DA5-F1034A4176C4}" type="par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8D9BDA4-9CAC-4B7A-BC6A-7465E1A98C27}" type="sibTrans" cxnId="{6912DD3D-E3AD-4A0D-81BF-FB573B1AC405}">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2CB2BDFF-1236-4A15-9667-2C0C831ABCFD}">
      <dgm:prSet phldrT="[文本]" custT="1"/>
      <dgm:spPr>
        <a:solidFill>
          <a:schemeClr val="bg1">
            <a:lumMod val="60000"/>
            <a:lumOff val="40000"/>
          </a:schemeClr>
        </a:solidFill>
      </dgm:spPr>
      <dgm:t>
        <a:bodyPr/>
        <a:lstStyle/>
        <a:p>
          <a:pPr algn="l"/>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gm:t>
    </dgm:pt>
    <dgm:pt modelId="{6CBA0EE4-3F53-40F2-B43A-CA6E91FDEC49}" type="par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DAEE9A84-1DDB-4C5B-B9D0-F08C97F250E2}" type="sibTrans" cxnId="{13593E32-71B4-42E0-8C6A-7B4FF0C917EC}">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9577832F-4BCF-4B38-9F4B-2B387C81FA2B}">
      <dgm:prSet phldrT="[文本]" custT="1"/>
      <dgm:spPr>
        <a:solidFill>
          <a:srgbClr val="A3A3A3"/>
        </a:solidFill>
      </dgm:spPr>
      <dgm:t>
        <a:bodyPr/>
        <a:lstStyle/>
        <a:p>
          <a:pPr algn="l"/>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gm:t>
    </dgm:pt>
    <dgm:pt modelId="{0600D2E7-13A3-4964-A00F-6343AEC1451E}" type="parTrans" cxnId="{67C2CD81-1E19-4801-9B05-1E6921546C25}">
      <dgm:prSet/>
      <dgm:spPr/>
      <dgm:t>
        <a:bodyPr/>
        <a:lstStyle/>
        <a:p>
          <a:endParaRPr lang="zh-CN" altLang="en-US"/>
        </a:p>
      </dgm:t>
    </dgm:pt>
    <dgm:pt modelId="{1FC4F571-2ADD-42E0-99F4-41BF4426BF91}" type="sibTrans" cxnId="{67C2CD81-1E19-4801-9B05-1E6921546C25}">
      <dgm:prSet/>
      <dgm:spPr/>
      <dgm:t>
        <a:bodyPr/>
        <a:lstStyle/>
        <a:p>
          <a:endParaRPr lang="zh-CN" altLang="en-US"/>
        </a:p>
      </dgm:t>
    </dgm:pt>
    <dgm:pt modelId="{2FE9ED3B-6F04-4E3B-A71F-0FB102A49EB9}">
      <dgm:prSet phldrT="[文本]" custT="1"/>
      <dgm:spPr>
        <a:solidFill>
          <a:srgbClr val="A3A3A3"/>
        </a:solidFill>
      </dgm:spPr>
      <dgm:t>
        <a:bodyPr/>
        <a:lstStyle/>
        <a:p>
          <a:pPr algn="l"/>
          <a:r>
            <a:rPr lang="en-US"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gm:t>
    </dgm:pt>
    <dgm:pt modelId="{B50ABB24-AAED-4DE3-AB63-C6146219B809}" type="sib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E222B5F5-E01F-496A-9164-B774CE088B8D}" type="parTrans" cxnId="{1FFF776C-3EA1-4F48-9CF8-23D6DF29C7FB}">
      <dgm:prSet/>
      <dgm:spPr/>
      <dgm:t>
        <a:bodyPr/>
        <a:lstStyle/>
        <a:p>
          <a:pPr algn="l"/>
          <a:endParaRPr lang="zh-CN" altLang="en-US" sz="1100" baseline="0">
            <a:latin typeface="Huawei Sans" panose="020C0503030203020204" pitchFamily="34" charset="0"/>
            <a:ea typeface="方正兰亭黑简体" panose="02000000000000000000" pitchFamily="2" charset="-122"/>
          </a:endParaRPr>
        </a:p>
      </dgm:t>
    </dgm:pt>
    <dgm:pt modelId="{13883666-5F3A-4EAC-9BE5-96A276D45028}">
      <dgm:prSet phldrT="[文本]" custT="1"/>
      <dgm:spPr>
        <a:solidFill>
          <a:srgbClr val="FFC000"/>
        </a:solidFill>
      </dgm:spPr>
      <dgm:t>
        <a:bodyPr/>
        <a:lstStyle/>
        <a:p>
          <a:r>
            <a:rPr lang="zh-CN" altLang="en-US" sz="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gm:t>
    </dgm:pt>
    <dgm:pt modelId="{68C2C152-AFDB-437A-B32E-62A3BAE7E88B}" type="parTrans" cxnId="{90C5FF21-3917-48FE-9B7C-E1E5EFB55538}">
      <dgm:prSet/>
      <dgm:spPr/>
      <dgm:t>
        <a:bodyPr/>
        <a:lstStyle/>
        <a:p>
          <a:endParaRPr lang="zh-CN" altLang="en-US"/>
        </a:p>
      </dgm:t>
    </dgm:pt>
    <dgm:pt modelId="{AD5AFADC-E0DE-4608-8312-D780D8F6FA7E}" type="sibTrans" cxnId="{90C5FF21-3917-48FE-9B7C-E1E5EFB55538}">
      <dgm:prSet/>
      <dgm:spPr/>
      <dgm:t>
        <a:bodyPr/>
        <a:lstStyle/>
        <a:p>
          <a:endParaRPr lang="zh-CN" altLang="en-US"/>
        </a:p>
      </dgm:t>
    </dgm:pt>
    <dgm:pt modelId="{16882E3D-D068-4AFF-AA9A-9D452FF4BC5B}" type="pres">
      <dgm:prSet presAssocID="{766546AE-A5C1-44CA-9573-8BE4B28768AA}" presName="Name0" presStyleCnt="0">
        <dgm:presLayoutVars>
          <dgm:dir/>
          <dgm:resizeHandles val="exact"/>
        </dgm:presLayoutVars>
      </dgm:prSet>
      <dgm:spPr/>
    </dgm:pt>
    <dgm:pt modelId="{0F55E91D-9AD8-4EA9-B3D0-277C00FC667F}" type="pres">
      <dgm:prSet presAssocID="{88D8D788-8C47-419F-BCE6-506C8BC5CDEE}" presName="parTxOnly" presStyleLbl="node1" presStyleIdx="0" presStyleCnt="5" custScaleX="55759" custScaleY="77039">
        <dgm:presLayoutVars>
          <dgm:bulletEnabled val="1"/>
        </dgm:presLayoutVars>
      </dgm:prSet>
      <dgm:spPr/>
    </dgm:pt>
    <dgm:pt modelId="{8EF01D41-125A-4F3B-8709-49967329E06B}" type="pres">
      <dgm:prSet presAssocID="{D8D9BDA4-9CAC-4B7A-BC6A-7465E1A98C27}" presName="parSpace" presStyleCnt="0"/>
      <dgm:spPr/>
    </dgm:pt>
    <dgm:pt modelId="{74E02784-01EA-46A2-8E4A-C685051D4001}" type="pres">
      <dgm:prSet presAssocID="{9577832F-4BCF-4B38-9F4B-2B387C81FA2B}" presName="parTxOnly" presStyleLbl="node1" presStyleIdx="1" presStyleCnt="5" custScaleX="37435" custScaleY="38555" custLinFactNeighborX="-21736">
        <dgm:presLayoutVars>
          <dgm:bulletEnabled val="1"/>
        </dgm:presLayoutVars>
      </dgm:prSet>
      <dgm:spPr/>
    </dgm:pt>
    <dgm:pt modelId="{9DD3DCAB-9968-49D3-856E-1E7901AA37FE}" type="pres">
      <dgm:prSet presAssocID="{1FC4F571-2ADD-42E0-99F4-41BF4426BF91}" presName="parSpace" presStyleCnt="0"/>
      <dgm:spPr/>
    </dgm:pt>
    <dgm:pt modelId="{F7EDA5B0-A6B0-42B9-AAD2-7B53EF670864}" type="pres">
      <dgm:prSet presAssocID="{2FE9ED3B-6F04-4E3B-A71F-0FB102A49EB9}" presName="parTxOnly" presStyleLbl="node1" presStyleIdx="2" presStyleCnt="5" custScaleX="81937" custScaleY="48414" custLinFactNeighborX="26235">
        <dgm:presLayoutVars>
          <dgm:bulletEnabled val="1"/>
        </dgm:presLayoutVars>
      </dgm:prSet>
      <dgm:spPr/>
    </dgm:pt>
    <dgm:pt modelId="{525FFB1F-2AE2-48F7-8F78-87FF148CA00B}" type="pres">
      <dgm:prSet presAssocID="{B50ABB24-AAED-4DE3-AB63-C6146219B809}" presName="parSpace" presStyleCnt="0"/>
      <dgm:spPr/>
    </dgm:pt>
    <dgm:pt modelId="{216952D9-3DED-4145-857F-7BD5D51C8737}" type="pres">
      <dgm:prSet presAssocID="{2CB2BDFF-1236-4A15-9667-2C0C831ABCFD}" presName="parTxOnly" presStyleLbl="node1" presStyleIdx="3" presStyleCnt="5" custScaleX="33002" custScaleY="90909" custLinFactX="-2341" custLinFactNeighborX="-100000" custLinFactNeighborY="5056">
        <dgm:presLayoutVars>
          <dgm:bulletEnabled val="1"/>
        </dgm:presLayoutVars>
      </dgm:prSet>
      <dgm:spPr/>
    </dgm:pt>
    <dgm:pt modelId="{1533C792-8120-4464-807A-7640AC180C4F}" type="pres">
      <dgm:prSet presAssocID="{DAEE9A84-1DDB-4C5B-B9D0-F08C97F250E2}" presName="parSpace" presStyleCnt="0"/>
      <dgm:spPr/>
    </dgm:pt>
    <dgm:pt modelId="{92DE3538-57A0-4584-9BE7-965F8D77663C}" type="pres">
      <dgm:prSet presAssocID="{13883666-5F3A-4EAC-9BE5-96A276D45028}" presName="parTxOnly" presStyleLbl="node1" presStyleIdx="4" presStyleCnt="5" custScaleX="33002" custScaleY="90909" custLinFactNeighborX="-55966" custLinFactNeighborY="-5923">
        <dgm:presLayoutVars>
          <dgm:bulletEnabled val="1"/>
        </dgm:presLayoutVars>
      </dgm:prSet>
      <dgm:spPr/>
    </dgm:pt>
  </dgm:ptLst>
  <dgm:cxnLst>
    <dgm:cxn modelId="{90C5FF21-3917-48FE-9B7C-E1E5EFB55538}" srcId="{766546AE-A5C1-44CA-9573-8BE4B28768AA}" destId="{13883666-5F3A-4EAC-9BE5-96A276D45028}" srcOrd="4" destOrd="0" parTransId="{68C2C152-AFDB-437A-B32E-62A3BAE7E88B}" sibTransId="{AD5AFADC-E0DE-4608-8312-D780D8F6FA7E}"/>
    <dgm:cxn modelId="{13593E32-71B4-42E0-8C6A-7B4FF0C917EC}" srcId="{766546AE-A5C1-44CA-9573-8BE4B28768AA}" destId="{2CB2BDFF-1236-4A15-9667-2C0C831ABCFD}" srcOrd="3" destOrd="0" parTransId="{6CBA0EE4-3F53-40F2-B43A-CA6E91FDEC49}" sibTransId="{DAEE9A84-1DDB-4C5B-B9D0-F08C97F250E2}"/>
    <dgm:cxn modelId="{91DA9634-C060-4C3D-9FD3-F6F3048CA90E}" type="presOf" srcId="{88D8D788-8C47-419F-BCE6-506C8BC5CDEE}" destId="{0F55E91D-9AD8-4EA9-B3D0-277C00FC667F}" srcOrd="0" destOrd="0" presId="urn:microsoft.com/office/officeart/2005/8/layout/hChevron3"/>
    <dgm:cxn modelId="{6912DD3D-E3AD-4A0D-81BF-FB573B1AC405}" srcId="{766546AE-A5C1-44CA-9573-8BE4B28768AA}" destId="{88D8D788-8C47-419F-BCE6-506C8BC5CDEE}" srcOrd="0" destOrd="0" parTransId="{E41E85F6-603B-4BD2-8DA5-F1034A4176C4}" sibTransId="{D8D9BDA4-9CAC-4B7A-BC6A-7465E1A98C27}"/>
    <dgm:cxn modelId="{1FFF776C-3EA1-4F48-9CF8-23D6DF29C7FB}" srcId="{766546AE-A5C1-44CA-9573-8BE4B28768AA}" destId="{2FE9ED3B-6F04-4E3B-A71F-0FB102A49EB9}" srcOrd="2" destOrd="0" parTransId="{E222B5F5-E01F-496A-9164-B774CE088B8D}" sibTransId="{B50ABB24-AAED-4DE3-AB63-C6146219B809}"/>
    <dgm:cxn modelId="{67C2CD81-1E19-4801-9B05-1E6921546C25}" srcId="{766546AE-A5C1-44CA-9573-8BE4B28768AA}" destId="{9577832F-4BCF-4B38-9F4B-2B387C81FA2B}" srcOrd="1" destOrd="0" parTransId="{0600D2E7-13A3-4964-A00F-6343AEC1451E}" sibTransId="{1FC4F571-2ADD-42E0-99F4-41BF4426BF91}"/>
    <dgm:cxn modelId="{50228492-746B-445D-80A2-C31C739A81AC}" type="presOf" srcId="{9577832F-4BCF-4B38-9F4B-2B387C81FA2B}" destId="{74E02784-01EA-46A2-8E4A-C685051D4001}" srcOrd="0" destOrd="0" presId="urn:microsoft.com/office/officeart/2005/8/layout/hChevron3"/>
    <dgm:cxn modelId="{C7DB8DDD-4D82-42CA-AE7C-C892DEF561B9}" type="presOf" srcId="{2FE9ED3B-6F04-4E3B-A71F-0FB102A49EB9}" destId="{F7EDA5B0-A6B0-42B9-AAD2-7B53EF670864}" srcOrd="0" destOrd="0" presId="urn:microsoft.com/office/officeart/2005/8/layout/hChevron3"/>
    <dgm:cxn modelId="{607298E3-49A2-4590-949C-E23C0479DBA6}" type="presOf" srcId="{766546AE-A5C1-44CA-9573-8BE4B28768AA}" destId="{16882E3D-D068-4AFF-AA9A-9D452FF4BC5B}" srcOrd="0" destOrd="0" presId="urn:microsoft.com/office/officeart/2005/8/layout/hChevron3"/>
    <dgm:cxn modelId="{5BFCD7E4-C151-4153-AC86-9756BF3D1845}" type="presOf" srcId="{13883666-5F3A-4EAC-9BE5-96A276D45028}" destId="{92DE3538-57A0-4584-9BE7-965F8D77663C}" srcOrd="0" destOrd="0" presId="urn:microsoft.com/office/officeart/2005/8/layout/hChevron3"/>
    <dgm:cxn modelId="{4AA660E6-5E0C-48ED-9718-79B3D2636825}" type="presOf" srcId="{2CB2BDFF-1236-4A15-9667-2C0C831ABCFD}" destId="{216952D9-3DED-4145-857F-7BD5D51C8737}" srcOrd="0" destOrd="0" presId="urn:microsoft.com/office/officeart/2005/8/layout/hChevron3"/>
    <dgm:cxn modelId="{0624EF8F-EF8F-42A1-BC93-46CE35237DAB}" type="presParOf" srcId="{16882E3D-D068-4AFF-AA9A-9D452FF4BC5B}" destId="{0F55E91D-9AD8-4EA9-B3D0-277C00FC667F}" srcOrd="0" destOrd="0" presId="urn:microsoft.com/office/officeart/2005/8/layout/hChevron3"/>
    <dgm:cxn modelId="{F57F89F9-F848-4F24-8749-4066F1E57C1A}" type="presParOf" srcId="{16882E3D-D068-4AFF-AA9A-9D452FF4BC5B}" destId="{8EF01D41-125A-4F3B-8709-49967329E06B}" srcOrd="1" destOrd="0" presId="urn:microsoft.com/office/officeart/2005/8/layout/hChevron3"/>
    <dgm:cxn modelId="{06DB468E-D635-404F-9210-CE41372C65B1}" type="presParOf" srcId="{16882E3D-D068-4AFF-AA9A-9D452FF4BC5B}" destId="{74E02784-01EA-46A2-8E4A-C685051D4001}" srcOrd="2" destOrd="0" presId="urn:microsoft.com/office/officeart/2005/8/layout/hChevron3"/>
    <dgm:cxn modelId="{F2A77DB1-5E1F-410B-B6CA-DC2B1DD2C44B}" type="presParOf" srcId="{16882E3D-D068-4AFF-AA9A-9D452FF4BC5B}" destId="{9DD3DCAB-9968-49D3-856E-1E7901AA37FE}" srcOrd="3" destOrd="0" presId="urn:microsoft.com/office/officeart/2005/8/layout/hChevron3"/>
    <dgm:cxn modelId="{67A48A92-15FF-42C6-93EB-BFAF9465D156}" type="presParOf" srcId="{16882E3D-D068-4AFF-AA9A-9D452FF4BC5B}" destId="{F7EDA5B0-A6B0-42B9-AAD2-7B53EF670864}" srcOrd="4" destOrd="0" presId="urn:microsoft.com/office/officeart/2005/8/layout/hChevron3"/>
    <dgm:cxn modelId="{13889281-9EC0-4239-AE96-00AAE252BD13}" type="presParOf" srcId="{16882E3D-D068-4AFF-AA9A-9D452FF4BC5B}" destId="{525FFB1F-2AE2-48F7-8F78-87FF148CA00B}" srcOrd="5" destOrd="0" presId="urn:microsoft.com/office/officeart/2005/8/layout/hChevron3"/>
    <dgm:cxn modelId="{58035E4B-93AA-4935-991C-F75FFD682F85}" type="presParOf" srcId="{16882E3D-D068-4AFF-AA9A-9D452FF4BC5B}" destId="{216952D9-3DED-4145-857F-7BD5D51C8737}" srcOrd="6" destOrd="0" presId="urn:microsoft.com/office/officeart/2005/8/layout/hChevron3"/>
    <dgm:cxn modelId="{8E405951-F59D-4616-AAE5-F85B2A010AB6}" type="presParOf" srcId="{16882E3D-D068-4AFF-AA9A-9D452FF4BC5B}" destId="{1533C792-8120-4464-807A-7640AC180C4F}" srcOrd="7" destOrd="0" presId="urn:microsoft.com/office/officeart/2005/8/layout/hChevron3"/>
    <dgm:cxn modelId="{9838E49F-0E77-47A2-BEDC-EA8538B36177}" type="presParOf" srcId="{16882E3D-D068-4AFF-AA9A-9D452FF4BC5B}" destId="{92DE3538-57A0-4584-9BE7-965F8D77663C}" srcOrd="8"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chemeClr val="bg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rgbClr val="FFFFFF"/>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chemeClr val="bg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chemeClr val="bg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5E91D-9AD8-4EA9-B3D0-277C00FC667F}">
      <dsp:nvSpPr>
        <dsp:cNvPr id="0" name=""/>
        <dsp:cNvSpPr/>
      </dsp:nvSpPr>
      <dsp:spPr>
        <a:xfrm>
          <a:off x="4721" y="0"/>
          <a:ext cx="4217288" cy="212086"/>
        </a:xfrm>
        <a:prstGeom prst="homePlate">
          <a:avLst/>
        </a:prstGeom>
        <a:solidFill>
          <a:schemeClr val="bg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dsp:txBody>
      <dsp:txXfrm>
        <a:off x="4721" y="0"/>
        <a:ext cx="4164267" cy="212086"/>
      </dsp:txXfrm>
    </dsp:sp>
    <dsp:sp modelId="{74E02784-01EA-46A2-8E4A-C685051D4001}">
      <dsp:nvSpPr>
        <dsp:cNvPr id="0" name=""/>
        <dsp:cNvSpPr/>
      </dsp:nvSpPr>
      <dsp:spPr>
        <a:xfrm>
          <a:off x="2380528" y="0"/>
          <a:ext cx="2831366"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云端协同开发与应用实战</a:t>
          </a:r>
        </a:p>
      </dsp:txBody>
      <dsp:txXfrm>
        <a:off x="2486571" y="0"/>
        <a:ext cx="2619280" cy="212086"/>
      </dsp:txXfrm>
    </dsp:sp>
    <dsp:sp modelId="{F7EDA5B0-A6B0-42B9-AAD2-7B53EF670864}">
      <dsp:nvSpPr>
        <dsp:cNvPr id="0" name=""/>
        <dsp:cNvSpPr/>
      </dsp:nvSpPr>
      <dsp:spPr>
        <a:xfrm>
          <a:off x="4424860" y="0"/>
          <a:ext cx="6197240" cy="212086"/>
        </a:xfrm>
        <a:prstGeom prst="chevron">
          <a:avLst/>
        </a:prstGeom>
        <a:solidFill>
          <a:srgbClr val="A3A3A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en-US"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dsp:txBody>
      <dsp:txXfrm>
        <a:off x="4530903" y="0"/>
        <a:ext cx="5985154" cy="212086"/>
      </dsp:txXfrm>
    </dsp:sp>
    <dsp:sp modelId="{216952D9-3DED-4145-857F-7BD5D51C8737}">
      <dsp:nvSpPr>
        <dsp:cNvPr id="0" name=""/>
        <dsp:cNvSpPr/>
      </dsp:nvSpPr>
      <dsp:spPr>
        <a:xfrm>
          <a:off x="7022820" y="0"/>
          <a:ext cx="2496080" cy="212086"/>
        </a:xfrm>
        <a:prstGeom prst="chevron">
          <a:avLst/>
        </a:prstGeom>
        <a:solidFill>
          <a:schemeClr val="bg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l" defTabSz="533400">
            <a:lnSpc>
              <a:spcPct val="90000"/>
            </a:lnSpc>
            <a:spcBef>
              <a:spcPct val="0"/>
            </a:spcBef>
            <a:spcAft>
              <a:spcPct val="35000"/>
            </a:spcAft>
            <a:buNone/>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目标检测实战</a:t>
          </a:r>
        </a:p>
      </dsp:txBody>
      <dsp:txXfrm>
        <a:off x="7128863" y="0"/>
        <a:ext cx="2283994" cy="212086"/>
      </dsp:txXfrm>
    </dsp:sp>
    <dsp:sp modelId="{92DE3538-57A0-4584-9BE7-965F8D77663C}">
      <dsp:nvSpPr>
        <dsp:cNvPr id="0" name=""/>
        <dsp:cNvSpPr/>
      </dsp:nvSpPr>
      <dsp:spPr>
        <a:xfrm>
          <a:off x="8849371" y="0"/>
          <a:ext cx="2496080" cy="212086"/>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zh-CN" altLang="en-US" sz="1200" kern="12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工业质检应用实践</a:t>
          </a:r>
        </a:p>
      </dsp:txBody>
      <dsp:txXfrm>
        <a:off x="8955414" y="0"/>
        <a:ext cx="2283994" cy="212086"/>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E8CF71B8-DF2A-2E41-BE66-2E18A767DA8A}" type="datetimeFigureOut">
              <a:rPr lang="en-US" smtClean="0"/>
              <a:t>4/3/2024</a:t>
            </a:fld>
            <a:endParaRPr lang="en-US" dirty="0"/>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24722987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0DD60A27-BF12-6744-9E93-932A0E34D8BB}" type="datetimeFigureOut">
              <a:rPr lang="en-US" smtClean="0"/>
              <a:t>4/3/2024</a:t>
            </a:fld>
            <a:endParaRPr lang="en-US" dirty="0"/>
          </a:p>
        </p:txBody>
      </p:sp>
      <p:sp>
        <p:nvSpPr>
          <p:cNvPr id="4" name="Slide Image Placeholder 3"/>
          <p:cNvSpPr>
            <a:spLocks noGrp="1" noRot="1" noChangeAspect="1"/>
          </p:cNvSpPr>
          <p:nvPr>
            <p:ph type="sldImg" idx="2"/>
          </p:nvPr>
        </p:nvSpPr>
        <p:spPr>
          <a:xfrm>
            <a:off x="420688" y="1243013"/>
            <a:ext cx="5964237"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
        <p:nvSpPr>
          <p:cNvPr id="8" name="矩形 7"/>
          <p:cNvSpPr/>
          <p:nvPr/>
        </p:nvSpPr>
        <p:spPr>
          <a:xfrm>
            <a:off x="680562" y="1242417"/>
            <a:ext cx="5444490" cy="335452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023043"/>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835" algn="l" defTabSz="1219200" rtl="0" eaLnBrk="1" latinLnBrk="0" hangingPunct="1">
      <a:defRPr sz="1600" kern="1200">
        <a:solidFill>
          <a:schemeClr val="tx1"/>
        </a:solidFill>
        <a:latin typeface="+mn-lt"/>
        <a:ea typeface="+mn-ea"/>
        <a:cs typeface="+mn-cs"/>
      </a:defRPr>
    </a:lvl8pPr>
    <a:lvl9pPr marL="4877435"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1</a:t>
            </a:fld>
            <a:endParaRPr lang="en-US" dirty="0"/>
          </a:p>
        </p:txBody>
      </p:sp>
    </p:spTree>
    <p:extLst>
      <p:ext uri="{BB962C8B-B14F-4D97-AF65-F5344CB8AC3E}">
        <p14:creationId xmlns:p14="http://schemas.microsoft.com/office/powerpoint/2010/main" val="977117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t>10</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806747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solidFill>
                  <a:prstClr val="black"/>
                </a:solidFill>
              </a:rPr>
              <a:t>11</a:t>
            </a:fld>
            <a:endParaRPr lang="en-US" dirty="0">
              <a:solidFill>
                <a:prstClr val="black"/>
              </a:solidFill>
            </a:endParaRPr>
          </a:p>
        </p:txBody>
      </p:sp>
    </p:spTree>
    <p:extLst>
      <p:ext uri="{BB962C8B-B14F-4D97-AF65-F5344CB8AC3E}">
        <p14:creationId xmlns:p14="http://schemas.microsoft.com/office/powerpoint/2010/main" val="1995777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solidFill>
                  <a:prstClr val="black"/>
                </a:solidFill>
              </a:rPr>
              <a:t>12</a:t>
            </a:fld>
            <a:endParaRPr lang="en-US" dirty="0">
              <a:solidFill>
                <a:prstClr val="black"/>
              </a:solidFill>
            </a:endParaRPr>
          </a:p>
        </p:txBody>
      </p:sp>
    </p:spTree>
    <p:extLst>
      <p:ext uri="{BB962C8B-B14F-4D97-AF65-F5344CB8AC3E}">
        <p14:creationId xmlns:p14="http://schemas.microsoft.com/office/powerpoint/2010/main" val="3433261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solidFill>
                  <a:prstClr val="black"/>
                </a:solidFill>
              </a:rPr>
              <a:t>13</a:t>
            </a:fld>
            <a:endParaRPr lang="en-US" dirty="0">
              <a:solidFill>
                <a:prstClr val="black"/>
              </a:solidFill>
            </a:endParaRPr>
          </a:p>
        </p:txBody>
      </p:sp>
    </p:spTree>
    <p:extLst>
      <p:ext uri="{BB962C8B-B14F-4D97-AF65-F5344CB8AC3E}">
        <p14:creationId xmlns:p14="http://schemas.microsoft.com/office/powerpoint/2010/main" val="2484733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anose="02010600030101010101" pitchFamily="2" charset="-122"/>
              </a:rPr>
              <a:t>14</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170077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15</a:t>
            </a:fld>
            <a:endParaRPr lang="en-US" dirty="0"/>
          </a:p>
        </p:txBody>
      </p:sp>
    </p:spTree>
    <p:extLst>
      <p:ext uri="{BB962C8B-B14F-4D97-AF65-F5344CB8AC3E}">
        <p14:creationId xmlns:p14="http://schemas.microsoft.com/office/powerpoint/2010/main" val="40495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16</a:t>
            </a:fld>
            <a:endParaRPr lang="en-US" dirty="0"/>
          </a:p>
        </p:txBody>
      </p:sp>
    </p:spTree>
    <p:extLst>
      <p:ext uri="{BB962C8B-B14F-4D97-AF65-F5344CB8AC3E}">
        <p14:creationId xmlns:p14="http://schemas.microsoft.com/office/powerpoint/2010/main" val="20295427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17</a:t>
            </a:fld>
            <a:endParaRPr lang="en-US" dirty="0"/>
          </a:p>
        </p:txBody>
      </p:sp>
    </p:spTree>
    <p:extLst>
      <p:ext uri="{BB962C8B-B14F-4D97-AF65-F5344CB8AC3E}">
        <p14:creationId xmlns:p14="http://schemas.microsoft.com/office/powerpoint/2010/main" val="3708597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t>18</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1707872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19</a:t>
            </a:fld>
            <a:endParaRPr lang="en-US" dirty="0"/>
          </a:p>
        </p:txBody>
      </p:sp>
    </p:spTree>
    <p:extLst>
      <p:ext uri="{BB962C8B-B14F-4D97-AF65-F5344CB8AC3E}">
        <p14:creationId xmlns:p14="http://schemas.microsoft.com/office/powerpoint/2010/main" val="1369033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t>2</a:t>
            </a:fld>
            <a:endParaRPr lang="en-US" dirty="0">
              <a:solidFill>
                <a:prstClr val="black"/>
              </a:solidFill>
            </a:endParaRPr>
          </a:p>
        </p:txBody>
      </p:sp>
    </p:spTree>
    <p:extLst>
      <p:ext uri="{BB962C8B-B14F-4D97-AF65-F5344CB8AC3E}">
        <p14:creationId xmlns:p14="http://schemas.microsoft.com/office/powerpoint/2010/main" val="39316852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20</a:t>
            </a:fld>
            <a:endParaRPr lang="en-US" dirty="0"/>
          </a:p>
        </p:txBody>
      </p:sp>
    </p:spTree>
    <p:extLst>
      <p:ext uri="{BB962C8B-B14F-4D97-AF65-F5344CB8AC3E}">
        <p14:creationId xmlns:p14="http://schemas.microsoft.com/office/powerpoint/2010/main" val="921857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21</a:t>
            </a:fld>
            <a:endParaRPr lang="en-US" dirty="0"/>
          </a:p>
        </p:txBody>
      </p:sp>
    </p:spTree>
    <p:extLst>
      <p:ext uri="{BB962C8B-B14F-4D97-AF65-F5344CB8AC3E}">
        <p14:creationId xmlns:p14="http://schemas.microsoft.com/office/powerpoint/2010/main" val="2374195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t>22</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2685283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23</a:t>
            </a:fld>
            <a:endParaRPr lang="en-US" dirty="0"/>
          </a:p>
        </p:txBody>
      </p:sp>
    </p:spTree>
    <p:extLst>
      <p:ext uri="{BB962C8B-B14F-4D97-AF65-F5344CB8AC3E}">
        <p14:creationId xmlns:p14="http://schemas.microsoft.com/office/powerpoint/2010/main" val="1827338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24</a:t>
            </a:fld>
            <a:endParaRPr lang="en-US" dirty="0"/>
          </a:p>
        </p:txBody>
      </p:sp>
    </p:spTree>
    <p:extLst>
      <p:ext uri="{BB962C8B-B14F-4D97-AF65-F5344CB8AC3E}">
        <p14:creationId xmlns:p14="http://schemas.microsoft.com/office/powerpoint/2010/main" val="29226574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95139DE-284B-4F23-B1D0-0CF86C3C8269}" type="slidenum">
              <a:rPr kumimoji="0" lang="zh-CN" altLang="en-US" sz="1200" b="0" i="0" u="none" strike="noStrike" kern="1200" cap="none" spc="0" normalizeH="0" baseline="0" noProof="0" smtClean="0">
                <a:ln>
                  <a:noFill/>
                </a:ln>
                <a:solidFill>
                  <a:prstClr val="black"/>
                </a:solidFill>
                <a:effectLst/>
                <a:uLnTx/>
                <a:uFillTx/>
                <a:latin typeface="Calibri"/>
                <a:ea typeface="宋体"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a:ea typeface="宋体" pitchFamily="2" charset="-122"/>
              <a:cs typeface="+mn-cs"/>
            </a:endParaRPr>
          </a:p>
        </p:txBody>
      </p:sp>
    </p:spTree>
    <p:extLst>
      <p:ext uri="{BB962C8B-B14F-4D97-AF65-F5344CB8AC3E}">
        <p14:creationId xmlns:p14="http://schemas.microsoft.com/office/powerpoint/2010/main" val="3331611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26</a:t>
            </a:fld>
            <a:endParaRPr lang="en-US" dirty="0"/>
          </a:p>
        </p:txBody>
      </p:sp>
    </p:spTree>
    <p:extLst>
      <p:ext uri="{BB962C8B-B14F-4D97-AF65-F5344CB8AC3E}">
        <p14:creationId xmlns:p14="http://schemas.microsoft.com/office/powerpoint/2010/main" val="3122324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27</a:t>
            </a:fld>
            <a:endParaRPr lang="en-US" dirty="0"/>
          </a:p>
        </p:txBody>
      </p:sp>
    </p:spTree>
    <p:extLst>
      <p:ext uri="{BB962C8B-B14F-4D97-AF65-F5344CB8AC3E}">
        <p14:creationId xmlns:p14="http://schemas.microsoft.com/office/powerpoint/2010/main" val="1896318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anose="02010600030101010101" pitchFamily="2" charset="-122"/>
              </a:rPr>
              <a:t>28</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9224806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29</a:t>
            </a:fld>
            <a:endParaRPr lang="en-US" dirty="0"/>
          </a:p>
        </p:txBody>
      </p:sp>
    </p:spTree>
    <p:extLst>
      <p:ext uri="{BB962C8B-B14F-4D97-AF65-F5344CB8AC3E}">
        <p14:creationId xmlns:p14="http://schemas.microsoft.com/office/powerpoint/2010/main" val="827040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3</a:t>
            </a:fld>
            <a:endParaRPr lang="en-US" dirty="0"/>
          </a:p>
        </p:txBody>
      </p:sp>
    </p:spTree>
    <p:extLst>
      <p:ext uri="{BB962C8B-B14F-4D97-AF65-F5344CB8AC3E}">
        <p14:creationId xmlns:p14="http://schemas.microsoft.com/office/powerpoint/2010/main" val="21495925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30</a:t>
            </a:fld>
            <a:endParaRPr lang="en-US" dirty="0"/>
          </a:p>
        </p:txBody>
      </p:sp>
    </p:spTree>
    <p:extLst>
      <p:ext uri="{BB962C8B-B14F-4D97-AF65-F5344CB8AC3E}">
        <p14:creationId xmlns:p14="http://schemas.microsoft.com/office/powerpoint/2010/main" val="27671176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anose="02010600030101010101" pitchFamily="2" charset="-122"/>
              </a:rPr>
              <a:t>31</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27489725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32</a:t>
            </a:fld>
            <a:endParaRPr lang="en-US" dirty="0"/>
          </a:p>
        </p:txBody>
      </p:sp>
    </p:spTree>
    <p:extLst>
      <p:ext uri="{BB962C8B-B14F-4D97-AF65-F5344CB8AC3E}">
        <p14:creationId xmlns:p14="http://schemas.microsoft.com/office/powerpoint/2010/main" val="2760965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33</a:t>
            </a:fld>
            <a:endParaRPr lang="en-US" dirty="0"/>
          </a:p>
        </p:txBody>
      </p:sp>
    </p:spTree>
    <p:extLst>
      <p:ext uri="{BB962C8B-B14F-4D97-AF65-F5344CB8AC3E}">
        <p14:creationId xmlns:p14="http://schemas.microsoft.com/office/powerpoint/2010/main" val="35105105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t>34</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23380586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35</a:t>
            </a:fld>
            <a:endParaRPr lang="en-US" dirty="0"/>
          </a:p>
        </p:txBody>
      </p:sp>
    </p:spTree>
    <p:extLst>
      <p:ext uri="{BB962C8B-B14F-4D97-AF65-F5344CB8AC3E}">
        <p14:creationId xmlns:p14="http://schemas.microsoft.com/office/powerpoint/2010/main" val="21417201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36</a:t>
            </a:fld>
            <a:endParaRPr lang="en-US" dirty="0"/>
          </a:p>
        </p:txBody>
      </p:sp>
    </p:spTree>
    <p:extLst>
      <p:ext uri="{BB962C8B-B14F-4D97-AF65-F5344CB8AC3E}">
        <p14:creationId xmlns:p14="http://schemas.microsoft.com/office/powerpoint/2010/main" val="2344586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t>37</a:t>
            </a:fld>
            <a:endParaRPr lang="en-US" dirty="0">
              <a:solidFill>
                <a:prstClr val="black"/>
              </a:solidFill>
            </a:endParaRPr>
          </a:p>
        </p:txBody>
      </p:sp>
    </p:spTree>
    <p:extLst>
      <p:ext uri="{BB962C8B-B14F-4D97-AF65-F5344CB8AC3E}">
        <p14:creationId xmlns:p14="http://schemas.microsoft.com/office/powerpoint/2010/main" val="15343895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92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38</a:t>
            </a:fld>
            <a:endParaRPr lang="en-US"/>
          </a:p>
        </p:txBody>
      </p:sp>
    </p:spTree>
    <p:extLst>
      <p:ext uri="{BB962C8B-B14F-4D97-AF65-F5344CB8AC3E}">
        <p14:creationId xmlns:p14="http://schemas.microsoft.com/office/powerpoint/2010/main" val="1447257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7496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4</a:t>
            </a:fld>
            <a:endParaRPr lang="en-US" dirty="0"/>
          </a:p>
        </p:txBody>
      </p:sp>
    </p:spTree>
    <p:extLst>
      <p:ext uri="{BB962C8B-B14F-4D97-AF65-F5344CB8AC3E}">
        <p14:creationId xmlns:p14="http://schemas.microsoft.com/office/powerpoint/2010/main" val="36801179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dirty="0"/>
          </a:p>
        </p:txBody>
      </p:sp>
      <p:sp>
        <p:nvSpPr>
          <p:cNvPr id="4" name="灯片编号占位符 3"/>
          <p:cNvSpPr>
            <a:spLocks noGrp="1"/>
          </p:cNvSpPr>
          <p:nvPr>
            <p:ph type="sldNum" sz="quarter" idx="5"/>
          </p:nvPr>
        </p:nvSpPr>
        <p:spPr/>
        <p:txBody>
          <a:bodyPr/>
          <a:lstStyle/>
          <a:p>
            <a:fld id="{F07326F3-4732-B74B-9C70-D0992466E499}" type="slidenum">
              <a:rPr lang="en-US" smtClean="0"/>
              <a:t>40</a:t>
            </a:fld>
            <a:endParaRPr lang="en-US" dirty="0"/>
          </a:p>
        </p:txBody>
      </p:sp>
    </p:spTree>
    <p:extLst>
      <p:ext uri="{BB962C8B-B14F-4D97-AF65-F5344CB8AC3E}">
        <p14:creationId xmlns:p14="http://schemas.microsoft.com/office/powerpoint/2010/main" val="3746916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1157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42</a:t>
            </a:fld>
            <a:endParaRPr lang="en-US" dirty="0"/>
          </a:p>
        </p:txBody>
      </p:sp>
    </p:spTree>
    <p:extLst>
      <p:ext uri="{BB962C8B-B14F-4D97-AF65-F5344CB8AC3E}">
        <p14:creationId xmlns:p14="http://schemas.microsoft.com/office/powerpoint/2010/main" val="13343527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887567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t>44</a:t>
            </a:fld>
            <a:endParaRPr lang="en-US">
              <a:solidFill>
                <a:prstClr val="black"/>
              </a:solidFill>
            </a:endParaRPr>
          </a:p>
        </p:txBody>
      </p:sp>
    </p:spTree>
    <p:extLst>
      <p:ext uri="{BB962C8B-B14F-4D97-AF65-F5344CB8AC3E}">
        <p14:creationId xmlns:p14="http://schemas.microsoft.com/office/powerpoint/2010/main" val="19583259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F07326F3-4732-B74B-9C70-D0992466E499}" type="slidenum">
              <a:rPr lang="en-US" smtClean="0">
                <a:solidFill>
                  <a:prstClr val="black"/>
                </a:solidFill>
              </a:rPr>
              <a:t>45</a:t>
            </a:fld>
            <a:endParaRPr lang="en-US" dirty="0">
              <a:solidFill>
                <a:prstClr val="black"/>
              </a:solidFill>
            </a:endParaRPr>
          </a:p>
        </p:txBody>
      </p:sp>
    </p:spTree>
    <p:extLst>
      <p:ext uri="{BB962C8B-B14F-4D97-AF65-F5344CB8AC3E}">
        <p14:creationId xmlns:p14="http://schemas.microsoft.com/office/powerpoint/2010/main" val="14305122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1219304"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F07326F3-4732-B74B-9C70-D0992466E499}" type="slidenum">
              <a:rPr lang="en-US" smtClean="0"/>
              <a:t>46</a:t>
            </a:fld>
            <a:endParaRPr lang="en-US"/>
          </a:p>
        </p:txBody>
      </p:sp>
    </p:spTree>
    <p:extLst>
      <p:ext uri="{BB962C8B-B14F-4D97-AF65-F5344CB8AC3E}">
        <p14:creationId xmlns:p14="http://schemas.microsoft.com/office/powerpoint/2010/main" val="1872165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27138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0688" y="1243013"/>
            <a:ext cx="5964237" cy="335438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48</a:t>
            </a:fld>
            <a:endParaRPr lang="en-US" dirty="0"/>
          </a:p>
        </p:txBody>
      </p:sp>
    </p:spTree>
    <p:extLst>
      <p:ext uri="{BB962C8B-B14F-4D97-AF65-F5344CB8AC3E}">
        <p14:creationId xmlns:p14="http://schemas.microsoft.com/office/powerpoint/2010/main" val="579998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07326F3-4732-B74B-9C70-D0992466E499}" type="slidenum">
              <a:rPr lang="en-US" smtClean="0"/>
              <a:t>5</a:t>
            </a:fld>
            <a:endParaRPr lang="en-US" dirty="0"/>
          </a:p>
        </p:txBody>
      </p:sp>
    </p:spTree>
    <p:extLst>
      <p:ext uri="{BB962C8B-B14F-4D97-AF65-F5344CB8AC3E}">
        <p14:creationId xmlns:p14="http://schemas.microsoft.com/office/powerpoint/2010/main" val="2807687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eaLnBrk="1" hangingPunct="1">
              <a:buClr>
                <a:srgbClr val="FF0000"/>
              </a:buClr>
              <a:buFont typeface="Wingdings" panose="05000000000000000000" pitchFamily="2" charset="2"/>
              <a:buNone/>
            </a:pPr>
            <a:endParaRPr lang="en-US" altLang="zh-CN" sz="1600" dirty="0">
              <a:solidFill>
                <a:sysClr val="windowText" lastClr="0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F07326F3-4732-B74B-9C70-D0992466E499}" type="slidenum">
              <a:rPr lang="en-US" smtClean="0">
                <a:solidFill>
                  <a:prstClr val="black"/>
                </a:solidFill>
              </a:rPr>
              <a:t>6</a:t>
            </a:fld>
            <a:endParaRPr lang="en-US" dirty="0">
              <a:solidFill>
                <a:prstClr val="black"/>
              </a:solidFill>
            </a:endParaRPr>
          </a:p>
        </p:txBody>
      </p:sp>
    </p:spTree>
    <p:extLst>
      <p:ext uri="{BB962C8B-B14F-4D97-AF65-F5344CB8AC3E}">
        <p14:creationId xmlns:p14="http://schemas.microsoft.com/office/powerpoint/2010/main" val="904776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95139DE-284B-4F23-B1D0-0CF86C3C8269}" type="slidenum">
              <a:rPr lang="zh-CN" altLang="en-US" smtClean="0">
                <a:solidFill>
                  <a:prstClr val="black"/>
                </a:solidFill>
                <a:ea typeface="宋体" pitchFamily="2" charset="-122"/>
              </a:rPr>
              <a:t>7</a:t>
            </a:fld>
            <a:endParaRPr lang="zh-CN" altLang="en-US">
              <a:solidFill>
                <a:prstClr val="black"/>
              </a:solidFill>
              <a:ea typeface="宋体" pitchFamily="2" charset="-122"/>
            </a:endParaRPr>
          </a:p>
        </p:txBody>
      </p:sp>
    </p:spTree>
    <p:extLst>
      <p:ext uri="{BB962C8B-B14F-4D97-AF65-F5344CB8AC3E}">
        <p14:creationId xmlns:p14="http://schemas.microsoft.com/office/powerpoint/2010/main" val="2297586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8</a:t>
            </a:fld>
            <a:endParaRPr lang="en-US" dirty="0"/>
          </a:p>
        </p:txBody>
      </p:sp>
    </p:spTree>
    <p:extLst>
      <p:ext uri="{BB962C8B-B14F-4D97-AF65-F5344CB8AC3E}">
        <p14:creationId xmlns:p14="http://schemas.microsoft.com/office/powerpoint/2010/main" val="1979491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a:xfrm>
            <a:off x="3884613" y="8685213"/>
            <a:ext cx="2971800" cy="458787"/>
          </a:xfrm>
          <a:prstGeom prst="rect">
            <a:avLst/>
          </a:prstGeom>
        </p:spPr>
        <p:txBody>
          <a:bodyPr/>
          <a:lstStyle/>
          <a:p>
            <a:fld id="{F07326F3-4732-B74B-9C70-D0992466E499}" type="slidenum">
              <a:rPr lang="en-US" smtClean="0"/>
              <a:t>9</a:t>
            </a:fld>
            <a:endParaRPr lang="en-US" dirty="0"/>
          </a:p>
        </p:txBody>
      </p:sp>
    </p:spTree>
    <p:extLst>
      <p:ext uri="{BB962C8B-B14F-4D97-AF65-F5344CB8AC3E}">
        <p14:creationId xmlns:p14="http://schemas.microsoft.com/office/powerpoint/2010/main" val="31041828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2.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blipFill dpi="0" rotWithShape="1">
          <a:blip r:embed="rId2" cstate="screen">
            <a:lum/>
          </a:blip>
          <a:srcRect/>
          <a:stretch>
            <a:fillRect/>
          </a:stretch>
        </a:blipFill>
        <a:effectLst/>
      </p:bgPr>
    </p:bg>
    <p:spTree>
      <p:nvGrpSpPr>
        <p:cNvPr id="1" name=""/>
        <p:cNvGrpSpPr/>
        <p:nvPr/>
      </p:nvGrpSpPr>
      <p:grpSpPr>
        <a:xfrm>
          <a:off x="0" y="0"/>
          <a:ext cx="0" cy="0"/>
          <a:chOff x="0" y="0"/>
          <a:chExt cx="0" cy="0"/>
        </a:xfrm>
      </p:grpSpPr>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微软雅黑" panose="020B0503020204020204" pitchFamily="34" charset="-122"/>
                <a:ea typeface="微软雅黑" panose="020B0503020204020204" pitchFamily="34" charset="-122"/>
              </a:defRPr>
            </a:lvl1pPr>
          </a:lstStyle>
          <a:p>
            <a:r>
              <a:rPr lang="zh-CN" altLang="en-US" dirty="0"/>
              <a:t>单击此处添加标题</a:t>
            </a:r>
            <a:endParaRPr lang="en-US" dirty="0"/>
          </a:p>
        </p:txBody>
      </p:sp>
      <p:sp>
        <p:nvSpPr>
          <p:cNvPr id="6" name="Text Placeholder 5"/>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内容-仅标题">
    <p:spTree>
      <p:nvGrpSpPr>
        <p:cNvPr id="1" name=""/>
        <p:cNvGrpSpPr/>
        <p:nvPr/>
      </p:nvGrpSpPr>
      <p:grpSpPr>
        <a:xfrm>
          <a:off x="0" y="0"/>
          <a:ext cx="0" cy="0"/>
          <a:chOff x="0" y="0"/>
          <a:chExt cx="0" cy="0"/>
        </a:xfrm>
      </p:grpSpPr>
      <p:graphicFrame>
        <p:nvGraphicFramePr>
          <p:cNvPr id="4194361" name="对象 1" hidden="1"/>
          <p:cNvGraphicFramePr/>
          <p:nvPr userDrawn="1">
            <p:custDataLst>
              <p:tags r:id="rId2"/>
            </p:custDataLst>
          </p:nvPr>
        </p:nvGraphicFramePr>
        <p:xfrm>
          <a:off x="2119" y="2120"/>
          <a:ext cx="2116" cy="2115"/>
        </p:xfrm>
        <a:graphic>
          <a:graphicData uri="http://schemas.openxmlformats.org/presentationml/2006/ole">
            <mc:AlternateContent xmlns:mc="http://schemas.openxmlformats.org/markup-compatibility/2006">
              <mc:Choice xmlns:v="urn:schemas-microsoft-com:vml" Requires="v">
                <p:oleObj spid="_x0000_s1997" name="think-cell Slide" r:id="rId4" imgW="0" imgH="0" progId="TCLayout.ActiveDocument.1">
                  <p:embed/>
                </p:oleObj>
              </mc:Choice>
              <mc:Fallback>
                <p:oleObj name="think-cell Slide" r:id="rId4" imgW="0" imgH="0" progId="TCLayout.ActiveDocument.1">
                  <p:embed/>
                  <p:pic>
                    <p:nvPicPr>
                      <p:cNvPr id="0" name="图片 35907"/>
                      <p:cNvPicPr>
                        <a:picLocks noChangeArrowheads="1"/>
                      </p:cNvPicPr>
                      <p:nvPr/>
                    </p:nvPicPr>
                    <p:blipFill>
                      <a:blip r:embed="rId5"/>
                      <a:srcRect/>
                      <a:stretch>
                        <a:fillRect/>
                      </a:stretch>
                    </p:blipFill>
                    <p:spPr bwMode="auto">
                      <a:xfrm>
                        <a:off x="2119" y="2120"/>
                        <a:ext cx="2116" cy="2115"/>
                      </a:xfrm>
                      <a:prstGeom prst="rect">
                        <a:avLst/>
                      </a:prstGeom>
                      <a:noFill/>
                    </p:spPr>
                  </p:pic>
                </p:oleObj>
              </mc:Fallback>
            </mc:AlternateContent>
          </a:graphicData>
        </a:graphic>
      </p:graphicFrame>
      <p:sp>
        <p:nvSpPr>
          <p:cNvPr id="1050610" name="标题 7"/>
          <p:cNvSpPr>
            <a:spLocks noGrp="1"/>
          </p:cNvSpPr>
          <p:nvPr>
            <p:ph type="title"/>
          </p:nvPr>
        </p:nvSpPr>
        <p:spPr>
          <a:xfrm>
            <a:off x="482600" y="406400"/>
            <a:ext cx="10991693" cy="342900"/>
          </a:xfrm>
          <a:prstGeom prst="rect">
            <a:avLst/>
          </a:prstGeom>
        </p:spPr>
        <p:txBody>
          <a:bodyPr lIns="36000" tIns="36000" rIns="36000" bIns="36000" anchor="ctr">
            <a:noAutofit/>
          </a:bodyPr>
          <a:lstStyle>
            <a:lvl1pPr algn="l">
              <a:defRPr sz="2800" b="1">
                <a:solidFill>
                  <a:srgbClr val="FF0000"/>
                </a:solidFill>
                <a:latin typeface="+mn-lt"/>
                <a:ea typeface="方正兰亭黑简体" panose="02000000000000000000" pitchFamily="2" charset="-122"/>
              </a:defRPr>
            </a:lvl1pPr>
          </a:lstStyle>
          <a:p>
            <a:r>
              <a:rPr lang="zh-CN" altLang="en-US" dirty="0"/>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内容-仅标题">
    <p:spTree>
      <p:nvGrpSpPr>
        <p:cNvPr id="1" name=""/>
        <p:cNvGrpSpPr/>
        <p:nvPr/>
      </p:nvGrpSpPr>
      <p:grpSpPr>
        <a:xfrm>
          <a:off x="0" y="0"/>
          <a:ext cx="0" cy="0"/>
          <a:chOff x="0" y="0"/>
          <a:chExt cx="0" cy="0"/>
        </a:xfrm>
      </p:grpSpPr>
      <p:graphicFrame>
        <p:nvGraphicFramePr>
          <p:cNvPr id="4194361" name="对象 1" hidden="1"/>
          <p:cNvGraphicFramePr/>
          <p:nvPr userDrawn="1">
            <p:custDataLst>
              <p:tags r:id="rId2"/>
            </p:custDataLst>
          </p:nvPr>
        </p:nvGraphicFramePr>
        <p:xfrm>
          <a:off x="2119" y="2120"/>
          <a:ext cx="2116" cy="2115"/>
        </p:xfrm>
        <a:graphic>
          <a:graphicData uri="http://schemas.openxmlformats.org/presentationml/2006/ole">
            <mc:AlternateContent xmlns:mc="http://schemas.openxmlformats.org/markup-compatibility/2006">
              <mc:Choice xmlns:v="urn:schemas-microsoft-com:vml" Requires="v">
                <p:oleObj spid="_x0000_s3021" name="think-cell Slide" r:id="rId4" imgW="0" imgH="0" progId="TCLayout.ActiveDocument.1">
                  <p:embed/>
                </p:oleObj>
              </mc:Choice>
              <mc:Fallback>
                <p:oleObj name="think-cell Slide" r:id="rId4" imgW="0" imgH="0" progId="TCLayout.ActiveDocument.1">
                  <p:embed/>
                  <p:pic>
                    <p:nvPicPr>
                      <p:cNvPr id="0" name="图片 36931"/>
                      <p:cNvPicPr>
                        <a:picLocks noChangeArrowheads="1"/>
                      </p:cNvPicPr>
                      <p:nvPr/>
                    </p:nvPicPr>
                    <p:blipFill>
                      <a:blip r:embed="rId5"/>
                      <a:srcRect/>
                      <a:stretch>
                        <a:fillRect/>
                      </a:stretch>
                    </p:blipFill>
                    <p:spPr bwMode="auto">
                      <a:xfrm>
                        <a:off x="2119" y="2120"/>
                        <a:ext cx="2116" cy="2115"/>
                      </a:xfrm>
                      <a:prstGeom prst="rect">
                        <a:avLst/>
                      </a:prstGeom>
                      <a:noFill/>
                    </p:spPr>
                  </p:pic>
                </p:oleObj>
              </mc:Fallback>
            </mc:AlternateContent>
          </a:graphicData>
        </a:graphic>
      </p:graphicFrame>
      <p:sp>
        <p:nvSpPr>
          <p:cNvPr id="7" name="Subtitle 2"/>
          <p:cNvSpPr>
            <a:spLocks noGrp="1"/>
          </p:cNvSpPr>
          <p:nvPr>
            <p:ph type="subTitle" idx="1" hasCustomPrompt="1"/>
          </p:nvPr>
        </p:nvSpPr>
        <p:spPr>
          <a:xfrm>
            <a:off x="694259" y="284388"/>
            <a:ext cx="10900800" cy="630000"/>
          </a:xfrm>
          <a:prstGeom prst="rect">
            <a:avLst/>
          </a:prstGeom>
        </p:spPr>
        <p:txBody>
          <a:bodyPr lIns="68400" tIns="36000" rIns="68400" bIns="36000" anchor="ctr" anchorCtr="0">
            <a:normAutofit/>
          </a:bodyPr>
          <a:lstStyle>
            <a:lvl1pPr marL="0" indent="0" algn="l">
              <a:lnSpc>
                <a:spcPts val="3430"/>
              </a:lnSpc>
              <a:spcBef>
                <a:spcPts val="0"/>
              </a:spcBef>
              <a:buNone/>
              <a:defRPr lang="en-US" sz="3195" b="1" kern="1200" dirty="0">
                <a:solidFill>
                  <a:prstClr val="black">
                    <a:lumMod val="75000"/>
                    <a:lumOff val="25000"/>
                  </a:prstClr>
                </a:solidFill>
                <a:latin typeface="+mn-lt"/>
                <a:ea typeface="+mn-ea"/>
                <a:cs typeface="+mj-cs"/>
              </a:defRPr>
            </a:lvl1pPr>
            <a:lvl2pPr marL="593725" indent="0" algn="ctr">
              <a:buNone/>
              <a:defRPr sz="2600"/>
            </a:lvl2pPr>
            <a:lvl3pPr marL="1188085" indent="0" algn="ctr">
              <a:buNone/>
              <a:defRPr sz="2340"/>
            </a:lvl3pPr>
            <a:lvl4pPr marL="1781810" indent="0" algn="ctr">
              <a:buNone/>
              <a:defRPr sz="2080"/>
            </a:lvl4pPr>
            <a:lvl5pPr marL="2375535" indent="0" algn="ctr">
              <a:buNone/>
              <a:defRPr sz="2080"/>
            </a:lvl5pPr>
            <a:lvl6pPr marL="2969260" indent="0" algn="ctr">
              <a:buNone/>
              <a:defRPr sz="2080"/>
            </a:lvl6pPr>
            <a:lvl7pPr marL="3563620" indent="0" algn="ctr">
              <a:buNone/>
              <a:defRPr sz="2080"/>
            </a:lvl7pPr>
            <a:lvl8pPr marL="4157345" indent="0" algn="ctr">
              <a:buNone/>
              <a:defRPr sz="2080"/>
            </a:lvl8pPr>
            <a:lvl9pPr marL="4751070" indent="0" algn="ctr">
              <a:buNone/>
              <a:defRPr sz="2080"/>
            </a:lvl9pPr>
          </a:lstStyle>
          <a:p>
            <a:r>
              <a:rPr lang="zh-CN" altLang="en-US" dirty="0"/>
              <a:t>单击此处添加标题</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2800" baseline="0">
                <a:solidFill>
                  <a:schemeClr val="tx1"/>
                </a:solidFill>
                <a:latin typeface="Microsoft YaHei" panose="020B0503020204020204" pitchFamily="34" charset="-122"/>
                <a:ea typeface="Microsoft YaHei" panose="020B0503020204020204" pitchFamily="34" charset="-122"/>
              </a:defRPr>
            </a:lvl1pPr>
            <a:lvl2pPr marL="593725" indent="0" algn="ctr">
              <a:buNone/>
              <a:defRPr sz="2595"/>
            </a:lvl2pPr>
            <a:lvl3pPr marL="1187450" indent="0" algn="ctr">
              <a:buNone/>
              <a:defRPr sz="2335"/>
            </a:lvl3pPr>
            <a:lvl4pPr marL="1781175" indent="0" algn="ctr">
              <a:buNone/>
              <a:defRPr sz="2080"/>
            </a:lvl4pPr>
            <a:lvl5pPr marL="2374900" indent="0" algn="ctr">
              <a:buNone/>
              <a:defRPr sz="2080"/>
            </a:lvl5pPr>
            <a:lvl6pPr marL="2968625" indent="0" algn="ctr">
              <a:buNone/>
              <a:defRPr sz="2080"/>
            </a:lvl6pPr>
            <a:lvl7pPr marL="3561715" indent="0" algn="ctr">
              <a:buNone/>
              <a:defRPr sz="2080"/>
            </a:lvl7pPr>
            <a:lvl8pPr marL="4155440" indent="0" algn="ctr">
              <a:buNone/>
              <a:defRPr sz="2080"/>
            </a:lvl8pPr>
            <a:lvl9pPr marL="4749165" indent="0" algn="ctr">
              <a:buNone/>
              <a:defRPr sz="2080"/>
            </a:lvl9pPr>
          </a:lstStyle>
          <a:p>
            <a:r>
              <a:rPr lang="zh-CN" altLang="en-US" dirty="0"/>
              <a:t>单击此处添加标题</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5#目录">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573" y="1844676"/>
            <a:ext cx="10157617" cy="4068811"/>
          </a:xfrm>
          <a:prstGeom prst="rect">
            <a:avLst/>
          </a:prstGeom>
        </p:spPr>
        <p:txBody>
          <a:bodyPr/>
          <a:lstStyle>
            <a:lvl1pPr marL="457200" marR="0" indent="-457200" algn="just" defTabSz="801370" rtl="0" eaLnBrk="1" fontAlgn="ctr" latinLnBrk="0" hangingPunct="1">
              <a:lnSpc>
                <a:spcPct val="140000"/>
              </a:lnSpc>
              <a:spcBef>
                <a:spcPct val="30000"/>
              </a:spcBef>
              <a:spcAft>
                <a:spcPct val="0"/>
              </a:spcAft>
              <a:buClrTx/>
              <a:buSzPct val="100000"/>
              <a:buFont typeface="+mj-lt"/>
              <a:buAutoNum type="arabicPeriod"/>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4050" lvl="1" indent="-457200">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p:cNvCxnSpPr/>
          <p:nvPr userDrawn="1"/>
        </p:nvCxnSpPr>
        <p:spPr>
          <a:xfrm flipH="1">
            <a:off x="1030321" y="1349255"/>
            <a:ext cx="886313"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p:cNvSpPr txBox="1"/>
          <p:nvPr userDrawn="1"/>
        </p:nvSpPr>
        <p:spPr>
          <a:xfrm>
            <a:off x="919276" y="630374"/>
            <a:ext cx="1147933" cy="653509"/>
          </a:xfrm>
          <a:prstGeom prst="rect">
            <a:avLst/>
          </a:prstGeom>
          <a:noFill/>
        </p:spPr>
        <p:txBody>
          <a:bodyPr wrap="none" rtlCol="0">
            <a:spAutoFit/>
          </a:bodyPr>
          <a:lstStyle>
            <a:defPPr>
              <a:defRPr lang="en-US"/>
            </a:defPPr>
            <a:lvl1pPr defTabSz="1001395"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zh-CN" altLang="en-US" sz="3640" dirty="0">
                <a:solidFill>
                  <a:srgbClr val="404040"/>
                </a:solidFill>
              </a:rPr>
              <a:t>目录</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End page">
    <p:bg>
      <p:bgPr>
        <a:solidFill>
          <a:srgbClr val="FFFFFF"/>
        </a:solidFill>
        <a:effectLst/>
      </p:bgPr>
    </p:bg>
    <p:spTree>
      <p:nvGrpSpPr>
        <p:cNvPr id="1" name=""/>
        <p:cNvGrpSpPr/>
        <p:nvPr/>
      </p:nvGrpSpPr>
      <p:grpSpPr>
        <a:xfrm>
          <a:off x="0" y="0"/>
          <a:ext cx="0" cy="0"/>
          <a:chOff x="0" y="0"/>
          <a:chExt cx="0" cy="0"/>
        </a:xfrm>
      </p:grpSpPr>
      <p:sp>
        <p:nvSpPr>
          <p:cNvPr id="4" name="TextBox 3"/>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tif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p>
        </p:txBody>
      </p:sp>
      <p:pic>
        <p:nvPicPr>
          <p:cNvPr id="5" name="Picture 4"/>
          <p:cNvPicPr>
            <a:picLocks noChangeAspect="1"/>
          </p:cNvPicPr>
          <p:nvPr userDrawn="1"/>
        </p:nvPicPr>
        <p:blipFill>
          <a:blip r:embed="rId7" cstate="screen"/>
          <a:stretch>
            <a:fillRect/>
          </a:stretch>
        </p:blipFill>
        <p:spPr>
          <a:xfrm>
            <a:off x="9208751" y="5970991"/>
            <a:ext cx="2260800" cy="48927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8" r:id="rId2"/>
    <p:sldLayoutId id="2147483659" r:id="rId3"/>
    <p:sldLayoutId id="2147483660" r:id="rId4"/>
    <p:sldLayoutId id="214748366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微软雅黑" panose="020B0503020204020204" pitchFamily="34" charset="-122"/>
          <a:ea typeface="微软雅黑"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微软雅黑"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256" userDrawn="1">
          <p15:clr>
            <a:srgbClr val="F26B43"/>
          </p15:clr>
        </p15:guide>
        <p15:guide id="4" orient="horz" pos="472" userDrawn="1">
          <p15:clr>
            <a:srgbClr val="F26B43"/>
          </p15:clr>
        </p15:guide>
        <p15:guide id="5" orient="horz" pos="410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p:cNvSpPr txBox="1"/>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80" dirty="0">
                <a:solidFill>
                  <a:srgbClr val="1D1D1B"/>
                </a:solidFill>
                <a:latin typeface="+mn-lt"/>
              </a:rPr>
            </a:br>
            <a:br>
              <a:rPr kumimoji="1" lang="en-US" altLang="zh-CN" sz="780"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80" dirty="0">
              <a:solidFill>
                <a:srgbClr val="1D1D1B"/>
              </a:solidFill>
              <a:latin typeface="+mn-lt"/>
            </a:endParaRPr>
          </a:p>
        </p:txBody>
      </p:sp>
      <p:sp>
        <p:nvSpPr>
          <p:cNvPr id="6" name="Subtitle 6"/>
          <p:cNvSpPr txBox="1"/>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微软雅黑" panose="020B0503020204020204" pitchFamily="34" charset="-122"/>
                <a:ea typeface="微软雅黑"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0"/>
              </a:lnSpc>
              <a:spcBef>
                <a:spcPts val="0"/>
              </a:spcBef>
            </a:pPr>
            <a:r>
              <a:rPr kumimoji="1" lang="zh-CN" altLang="en-US"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t>把数字世界带入每个人、每个家庭、</a:t>
            </a:r>
            <a:br>
              <a:rPr kumimoji="1" lang="en-US" altLang="zh-CN"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br>
            <a:r>
              <a:rPr kumimoji="1" lang="zh-CN" altLang="en-US" sz="1300" dirty="0">
                <a:solidFill>
                  <a:srgbClr val="1D1D1B"/>
                </a:solidFill>
                <a:latin typeface="微软雅黑" panose="020B0503020204020204" pitchFamily="34" charset="-122"/>
                <a:ea typeface="微软雅黑" panose="020B0503020204020204" pitchFamily="34" charset="-122"/>
                <a:cs typeface="微软雅黑" panose="020B0503020204020204" pitchFamily="34" charset="-122"/>
              </a:rPr>
              <a:t>每个组织，构建万物互联的智能世界。</a:t>
            </a:r>
          </a:p>
        </p:txBody>
      </p:sp>
      <p:sp>
        <p:nvSpPr>
          <p:cNvPr id="7" name="Subtitle 6"/>
          <p:cNvSpPr txBox="1"/>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微软雅黑" panose="020B0503020204020204" pitchFamily="34" charset="-122"/>
                <a:ea typeface="微软雅黑"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5"/>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微软雅黑" panose="020B0503020204020204" pitchFamily="34" charset="-122"/>
              <a:cs typeface="微软雅黑" panose="020B0503020204020204" pitchFamily="34" charset="-122"/>
            </a:endParaRPr>
          </a:p>
        </p:txBody>
      </p:sp>
      <p:pic>
        <p:nvPicPr>
          <p:cNvPr id="8" name="Picture 7"/>
          <p:cNvPicPr>
            <a:picLocks noChangeAspect="1"/>
          </p:cNvPicPr>
          <p:nvPr userDrawn="1"/>
        </p:nvPicPr>
        <p:blipFill>
          <a:blip r:embed="rId3" cstate="screen"/>
          <a:stretch>
            <a:fillRect/>
          </a:stretch>
        </p:blipFill>
        <p:spPr>
          <a:xfrm>
            <a:off x="7973676" y="5237566"/>
            <a:ext cx="1875600" cy="405914"/>
          </a:xfrm>
          <a:prstGeom prst="rect">
            <a:avLst/>
          </a:prstGeom>
        </p:spPr>
      </p:pic>
    </p:spTree>
  </p:cSld>
  <p:clrMap bg1="lt1" tx1="dk1" bg2="lt2" tx2="dk2" accent1="accent1" accent2="accent2" accent3="accent3" accent4="accent4" accent5="accent5" accent6="accent6" hlink="hlink" folHlink="folHlink"/>
  <p:sldLayoutIdLst>
    <p:sldLayoutId id="2147483667" r:id="rId1"/>
  </p:sldLayoutIdLst>
  <p:hf hdr="0" ftr="0" dt="0"/>
  <p:txStyles>
    <p:titleStyle>
      <a:lvl1pPr algn="l" defTabSz="1188085" rtl="0" eaLnBrk="1" latinLnBrk="0" hangingPunct="1">
        <a:lnSpc>
          <a:spcPct val="90000"/>
        </a:lnSpc>
        <a:spcBef>
          <a:spcPct val="0"/>
        </a:spcBef>
        <a:buNone/>
        <a:defRPr sz="5000" b="0" kern="1200">
          <a:solidFill>
            <a:schemeClr val="tx1"/>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1188085" rtl="0" eaLnBrk="1" latinLnBrk="0" hangingPunct="1">
        <a:lnSpc>
          <a:spcPct val="90000"/>
        </a:lnSpc>
        <a:spcBef>
          <a:spcPts val="1300"/>
        </a:spcBef>
        <a:buFont typeface="Arial" panose="020B0604020202020204" pitchFamily="34" charset="0"/>
        <a:buNone/>
        <a:defRPr sz="1820" kern="1200">
          <a:solidFill>
            <a:srgbClr val="FFFFFF"/>
          </a:solidFill>
          <a:latin typeface="微软雅黑" panose="020B0503020204020204" pitchFamily="34" charset="-122"/>
          <a:ea typeface="微软雅黑" panose="020B0503020204020204" pitchFamily="34" charset="-122"/>
          <a:cs typeface="+mn-cs"/>
        </a:defRPr>
      </a:lvl1pPr>
      <a:lvl2pPr marL="593725" indent="0" algn="l" defTabSz="1188085" rtl="0" eaLnBrk="1" latinLnBrk="0" hangingPunct="1">
        <a:lnSpc>
          <a:spcPct val="90000"/>
        </a:lnSpc>
        <a:spcBef>
          <a:spcPts val="650"/>
        </a:spcBef>
        <a:buFont typeface="Arial" panose="020B0604020202020204" pitchFamily="34" charset="0"/>
        <a:buNone/>
        <a:defRPr sz="3120" kern="1200">
          <a:solidFill>
            <a:schemeClr val="tx1"/>
          </a:solidFill>
          <a:latin typeface="+mn-lt"/>
          <a:ea typeface="+mn-ea"/>
          <a:cs typeface="+mn-cs"/>
        </a:defRPr>
      </a:lvl2pPr>
      <a:lvl3pPr marL="1188085" indent="0" algn="l" defTabSz="1188085" rtl="0" eaLnBrk="1" latinLnBrk="0" hangingPunct="1">
        <a:lnSpc>
          <a:spcPct val="90000"/>
        </a:lnSpc>
        <a:spcBef>
          <a:spcPts val="650"/>
        </a:spcBef>
        <a:buFont typeface="Arial" panose="020B0604020202020204" pitchFamily="34" charset="0"/>
        <a:buNone/>
        <a:defRPr sz="2600" kern="1200">
          <a:solidFill>
            <a:schemeClr val="tx1"/>
          </a:solidFill>
          <a:latin typeface="+mn-lt"/>
          <a:ea typeface="+mn-ea"/>
          <a:cs typeface="+mn-cs"/>
        </a:defRPr>
      </a:lvl3pPr>
      <a:lvl4pPr marL="1781810" indent="0" algn="l" defTabSz="1188085" rtl="0" eaLnBrk="1" latinLnBrk="0" hangingPunct="1">
        <a:lnSpc>
          <a:spcPct val="90000"/>
        </a:lnSpc>
        <a:spcBef>
          <a:spcPts val="650"/>
        </a:spcBef>
        <a:buFont typeface="Arial" panose="020B0604020202020204" pitchFamily="34" charset="0"/>
        <a:buNone/>
        <a:defRPr sz="2340" kern="1200">
          <a:solidFill>
            <a:schemeClr val="tx1"/>
          </a:solidFill>
          <a:latin typeface="+mn-lt"/>
          <a:ea typeface="+mn-ea"/>
          <a:cs typeface="+mn-cs"/>
        </a:defRPr>
      </a:lvl4pPr>
      <a:lvl5pPr marL="2375535" indent="0" algn="l" defTabSz="1188085" rtl="0" eaLnBrk="1" latinLnBrk="0" hangingPunct="1">
        <a:lnSpc>
          <a:spcPct val="90000"/>
        </a:lnSpc>
        <a:spcBef>
          <a:spcPts val="650"/>
        </a:spcBef>
        <a:buFont typeface="Arial" panose="020B0604020202020204" pitchFamily="34" charset="0"/>
        <a:buNone/>
        <a:defRPr sz="2340" kern="1200">
          <a:solidFill>
            <a:schemeClr val="tx1"/>
          </a:solidFill>
          <a:latin typeface="+mn-lt"/>
          <a:ea typeface="+mn-ea"/>
          <a:cs typeface="+mn-cs"/>
        </a:defRPr>
      </a:lvl5pPr>
      <a:lvl6pPr marL="326644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6pPr>
      <a:lvl7pPr marL="386016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7pPr>
      <a:lvl8pPr marL="4454525"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8pPr>
      <a:lvl9pPr marL="5048250" indent="-297180" algn="l" defTabSz="1188085" rtl="0" eaLnBrk="1" latinLnBrk="0" hangingPunct="1">
        <a:lnSpc>
          <a:spcPct val="90000"/>
        </a:lnSpc>
        <a:spcBef>
          <a:spcPts val="650"/>
        </a:spcBef>
        <a:buFont typeface="Arial" panose="020B0604020202020204" pitchFamily="34" charset="0"/>
        <a:buChar char="•"/>
        <a:defRPr sz="2340" kern="1200">
          <a:solidFill>
            <a:schemeClr val="tx1"/>
          </a:solidFill>
          <a:latin typeface="+mn-lt"/>
          <a:ea typeface="+mn-ea"/>
          <a:cs typeface="+mn-cs"/>
        </a:defRPr>
      </a:lvl9pPr>
    </p:bodyStyle>
    <p:otherStyle>
      <a:defPPr>
        <a:defRPr lang="en-US"/>
      </a:defPPr>
      <a:lvl1pPr marL="0" algn="l" defTabSz="1188085" rtl="0" eaLnBrk="1" latinLnBrk="0" hangingPunct="1">
        <a:defRPr sz="2340" kern="1200">
          <a:solidFill>
            <a:schemeClr val="tx1"/>
          </a:solidFill>
          <a:latin typeface="+mn-lt"/>
          <a:ea typeface="+mn-ea"/>
          <a:cs typeface="+mn-cs"/>
        </a:defRPr>
      </a:lvl1pPr>
      <a:lvl2pPr marL="593725" algn="l" defTabSz="1188085" rtl="0" eaLnBrk="1" latinLnBrk="0" hangingPunct="1">
        <a:defRPr sz="2340" kern="1200">
          <a:solidFill>
            <a:schemeClr val="tx1"/>
          </a:solidFill>
          <a:latin typeface="+mn-lt"/>
          <a:ea typeface="+mn-ea"/>
          <a:cs typeface="+mn-cs"/>
        </a:defRPr>
      </a:lvl2pPr>
      <a:lvl3pPr marL="1188085" algn="l" defTabSz="1188085" rtl="0" eaLnBrk="1" latinLnBrk="0" hangingPunct="1">
        <a:defRPr sz="2340" kern="1200">
          <a:solidFill>
            <a:schemeClr val="tx1"/>
          </a:solidFill>
          <a:latin typeface="+mn-lt"/>
          <a:ea typeface="+mn-ea"/>
          <a:cs typeface="+mn-cs"/>
        </a:defRPr>
      </a:lvl3pPr>
      <a:lvl4pPr marL="1781810" algn="l" defTabSz="1188085" rtl="0" eaLnBrk="1" latinLnBrk="0" hangingPunct="1">
        <a:defRPr sz="2340" kern="1200">
          <a:solidFill>
            <a:schemeClr val="tx1"/>
          </a:solidFill>
          <a:latin typeface="+mn-lt"/>
          <a:ea typeface="+mn-ea"/>
          <a:cs typeface="+mn-cs"/>
        </a:defRPr>
      </a:lvl4pPr>
      <a:lvl5pPr marL="2375535" algn="l" defTabSz="1188085" rtl="0" eaLnBrk="1" latinLnBrk="0" hangingPunct="1">
        <a:defRPr sz="2340" kern="1200">
          <a:solidFill>
            <a:schemeClr val="tx1"/>
          </a:solidFill>
          <a:latin typeface="+mn-lt"/>
          <a:ea typeface="+mn-ea"/>
          <a:cs typeface="+mn-cs"/>
        </a:defRPr>
      </a:lvl5pPr>
      <a:lvl6pPr marL="2969260" algn="l" defTabSz="1188085" rtl="0" eaLnBrk="1" latinLnBrk="0" hangingPunct="1">
        <a:defRPr sz="2340" kern="1200">
          <a:solidFill>
            <a:schemeClr val="tx1"/>
          </a:solidFill>
          <a:latin typeface="+mn-lt"/>
          <a:ea typeface="+mn-ea"/>
          <a:cs typeface="+mn-cs"/>
        </a:defRPr>
      </a:lvl6pPr>
      <a:lvl7pPr marL="3563620" algn="l" defTabSz="1188085" rtl="0" eaLnBrk="1" latinLnBrk="0" hangingPunct="1">
        <a:defRPr sz="2340" kern="1200">
          <a:solidFill>
            <a:schemeClr val="tx1"/>
          </a:solidFill>
          <a:latin typeface="+mn-lt"/>
          <a:ea typeface="+mn-ea"/>
          <a:cs typeface="+mn-cs"/>
        </a:defRPr>
      </a:lvl7pPr>
      <a:lvl8pPr marL="4157345" algn="l" defTabSz="1188085" rtl="0" eaLnBrk="1" latinLnBrk="0" hangingPunct="1">
        <a:defRPr sz="2340" kern="1200">
          <a:solidFill>
            <a:schemeClr val="tx1"/>
          </a:solidFill>
          <a:latin typeface="+mn-lt"/>
          <a:ea typeface="+mn-ea"/>
          <a:cs typeface="+mn-cs"/>
        </a:defRPr>
      </a:lvl8pPr>
      <a:lvl9pPr marL="4751070" algn="l" defTabSz="1188085" rtl="0" eaLnBrk="1" latinLnBrk="0" hangingPunct="1">
        <a:defRPr sz="234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userDrawn="1">
          <p15:clr>
            <a:srgbClr val="F26B43"/>
          </p15:clr>
        </p15:guide>
        <p15:guide id="2" pos="7368" userDrawn="1">
          <p15:clr>
            <a:srgbClr val="F26B43"/>
          </p15:clr>
        </p15:guide>
        <p15:guide id="3" orient="horz" pos="256" userDrawn="1">
          <p15:clr>
            <a:srgbClr val="F26B43"/>
          </p15:clr>
        </p15:guide>
        <p15:guide id="4" orient="horz" pos="472" userDrawn="1">
          <p15:clr>
            <a:srgbClr val="F26B43"/>
          </p15:clr>
        </p15:guide>
        <p15:guide id="5" orient="horz" pos="410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notesSlide" Target="../notesSlides/notesSlide3.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28.png"/><Relationship Id="rId7" Type="http://schemas.openxmlformats.org/officeDocument/2006/relationships/diagramLayout" Target="../diagrams/layout1.xml"/><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diagramData" Target="../diagrams/data1.xml"/><Relationship Id="rId5" Type="http://schemas.openxmlformats.org/officeDocument/2006/relationships/image" Target="../media/image30.png"/><Relationship Id="rId10" Type="http://schemas.microsoft.com/office/2007/relationships/diagramDrawing" Target="../diagrams/drawing1.xml"/><Relationship Id="rId4" Type="http://schemas.openxmlformats.org/officeDocument/2006/relationships/image" Target="../media/image29.png"/><Relationship Id="rId9" Type="http://schemas.openxmlformats.org/officeDocument/2006/relationships/diagramColors" Target="../diagrams/colors1.xml"/></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31.jpeg"/><Relationship Id="rId7" Type="http://schemas.openxmlformats.org/officeDocument/2006/relationships/diagramData" Target="../diagrams/data3.xml"/><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34.png"/><Relationship Id="rId11" Type="http://schemas.microsoft.com/office/2007/relationships/diagramDrawing" Target="../diagrams/drawing3.xml"/><Relationship Id="rId5" Type="http://schemas.openxmlformats.org/officeDocument/2006/relationships/image" Target="../media/image33.png"/><Relationship Id="rId10" Type="http://schemas.openxmlformats.org/officeDocument/2006/relationships/diagramColors" Target="../diagrams/colors3.xml"/><Relationship Id="rId4" Type="http://schemas.openxmlformats.org/officeDocument/2006/relationships/image" Target="../media/image32.png"/><Relationship Id="rId9" Type="http://schemas.openxmlformats.org/officeDocument/2006/relationships/diagramQuickStyle" Target="../diagrams/quickStyle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image" Target="../media/image35.png"/><Relationship Id="rId7" Type="http://schemas.openxmlformats.org/officeDocument/2006/relationships/diagramData" Target="../diagrams/data5.xml"/><Relationship Id="rId12"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33.png"/><Relationship Id="rId11" Type="http://schemas.microsoft.com/office/2007/relationships/diagramDrawing" Target="../diagrams/drawing5.xml"/><Relationship Id="rId5" Type="http://schemas.openxmlformats.org/officeDocument/2006/relationships/image" Target="../media/image36.png"/><Relationship Id="rId10" Type="http://schemas.openxmlformats.org/officeDocument/2006/relationships/diagramColors" Target="../diagrams/colors5.xml"/><Relationship Id="rId4" Type="http://schemas.openxmlformats.org/officeDocument/2006/relationships/image" Target="../media/image31.jpeg"/><Relationship Id="rId9" Type="http://schemas.openxmlformats.org/officeDocument/2006/relationships/diagramQuickStyle" Target="../diagrams/quickStyle5.xml"/></Relationships>
</file>

<file path=ppt/slides/_rels/slide43.xml.rels><?xml version="1.0" encoding="UTF-8" standalone="yes"?>
<Relationships xmlns="http://schemas.openxmlformats.org/package/2006/relationships"><Relationship Id="rId8" Type="http://schemas.microsoft.com/office/2018/10/relationships/comments" Target="../comments/modernComment_580_7BC2E26D.xm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4.xml.rels><?xml version="1.0" encoding="UTF-8" standalone="yes"?>
<Relationships xmlns="http://schemas.openxmlformats.org/package/2006/relationships"><Relationship Id="rId8" Type="http://schemas.openxmlformats.org/officeDocument/2006/relationships/diagramQuickStyle" Target="../diagrams/quickStyle7.xml"/><Relationship Id="rId3" Type="http://schemas.openxmlformats.org/officeDocument/2006/relationships/image" Target="../media/image38.png"/><Relationship Id="rId7" Type="http://schemas.openxmlformats.org/officeDocument/2006/relationships/diagramLayout" Target="../diagrams/layout7.xml"/><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diagramData" Target="../diagrams/data7.xml"/><Relationship Id="rId5" Type="http://schemas.openxmlformats.org/officeDocument/2006/relationships/image" Target="../media/image40.png"/><Relationship Id="rId10" Type="http://schemas.microsoft.com/office/2007/relationships/diagramDrawing" Target="../diagrams/drawing7.xml"/><Relationship Id="rId4" Type="http://schemas.openxmlformats.org/officeDocument/2006/relationships/image" Target="../media/image39.png"/><Relationship Id="rId9" Type="http://schemas.openxmlformats.org/officeDocument/2006/relationships/diagramColors" Target="../diagrams/colors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a:xfrm>
            <a:off x="913588" y="1523021"/>
            <a:ext cx="7785569" cy="690255"/>
          </a:xfrm>
        </p:spPr>
        <p:txBody>
          <a:bodyPr>
            <a:noAutofit/>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华为昇腾课程包方案介绍</a:t>
            </a:r>
          </a:p>
        </p:txBody>
      </p:sp>
      <p:sp>
        <p:nvSpPr>
          <p:cNvPr id="3" name="Text Placeholder 2"/>
          <p:cNvSpPr>
            <a:spLocks noGrp="1"/>
          </p:cNvSpPr>
          <p:nvPr>
            <p:ph type="body" sz="quarter" idx="11"/>
          </p:nvPr>
        </p:nvSpPr>
        <p:spPr>
          <a:xfrm>
            <a:off x="806450" y="6112423"/>
            <a:ext cx="1617170" cy="322753"/>
          </a:xfrm>
        </p:spPr>
        <p:txBody>
          <a:bodyPr/>
          <a:lstStyle/>
          <a:p>
            <a:r>
              <a:rPr kumimoji="1"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Security Level:</a:t>
            </a:r>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endParaRPr 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 name="文本框 1"/>
          <p:cNvSpPr txBox="1"/>
          <p:nvPr/>
        </p:nvSpPr>
        <p:spPr>
          <a:xfrm>
            <a:off x="913588" y="3979148"/>
            <a:ext cx="1824217" cy="276999"/>
          </a:xfrm>
          <a:prstGeom prst="rect">
            <a:avLst/>
          </a:prstGeom>
          <a:noFill/>
        </p:spPr>
        <p:txBody>
          <a:bodyPr wrap="square" lIns="0" tIns="0" rIns="0" bIns="0" rtlCol="0">
            <a:spAutoFit/>
          </a:bodyPr>
          <a:lstStyle/>
          <a:p>
            <a:pPr algn="l"/>
            <a:r>
              <a:rPr kumimoji="1"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2024</a:t>
            </a:r>
            <a:r>
              <a:rPr kumimoji="1" lang="zh-CN" altLang="en-US"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年</a:t>
            </a:r>
            <a:r>
              <a:rPr kumimoji="1"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kumimoji="1" lang="zh-CN" altLang="en-US"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月</a:t>
            </a:r>
            <a:r>
              <a:rPr kumimoji="1" lang="en-US" altLang="zh-CN"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kumimoji="1" lang="zh-CN" altLang="en-US"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日</a:t>
            </a:r>
          </a:p>
        </p:txBody>
      </p:sp>
      <p:sp>
        <p:nvSpPr>
          <p:cNvPr id="4" name="文本框 3"/>
          <p:cNvSpPr txBox="1"/>
          <p:nvPr/>
        </p:nvSpPr>
        <p:spPr>
          <a:xfrm>
            <a:off x="913588" y="3407456"/>
            <a:ext cx="1795363" cy="307777"/>
          </a:xfrm>
          <a:prstGeom prst="rect">
            <a:avLst/>
          </a:prstGeom>
          <a:noFill/>
        </p:spPr>
        <p:txBody>
          <a:bodyPr wrap="none" lIns="0" tIns="0" rIns="0" bIns="0" rtlCol="0">
            <a:spAutoFit/>
          </a:bodyPr>
          <a:lstStyle/>
          <a:p>
            <a:pPr algn="l"/>
            <a:r>
              <a:rPr kumimoji="1" lang="zh-CN" altLang="en-US" sz="20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华为计算产品线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机器学习</a:t>
            </a:r>
            <a:r>
              <a:rPr lang="en-US" altLang="zh-CN" sz="2600" dirty="0">
                <a:solidFill>
                  <a:srgbClr val="C00000"/>
                </a:solidFill>
                <a:latin typeface="Huawei Sans" panose="020C0503030203020204" pitchFamily="34" charset="0"/>
                <a:cs typeface="+mn-ea"/>
                <a:sym typeface="Huawei Sans" panose="020C0503030203020204" pitchFamily="34" charset="0"/>
              </a:rPr>
              <a:t>&amp;</a:t>
            </a:r>
            <a:r>
              <a:rPr lang="zh-CN" altLang="en-US" sz="2600" dirty="0">
                <a:solidFill>
                  <a:srgbClr val="C00000"/>
                </a:solidFill>
                <a:latin typeface="Huawei Sans" panose="020C0503030203020204" pitchFamily="34" charset="0"/>
                <a:cs typeface="+mn-ea"/>
                <a:sym typeface="Huawei Sans" panose="020C0503030203020204" pitchFamily="34" charset="0"/>
              </a:rPr>
              <a:t>模式识别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67998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：本课程针对于本科院校人工智能专业主干基础课程，例如：</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机器学习</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模式识别</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机器学习应用基础</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机器学习算法与应用</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p>
        </p:txBody>
      </p:sp>
      <p:sp>
        <p:nvSpPr>
          <p:cNvPr id="14" name="文本框 13"/>
          <p:cNvSpPr txBox="1"/>
          <p:nvPr/>
        </p:nvSpPr>
        <p:spPr>
          <a:xfrm>
            <a:off x="835431" y="1156609"/>
            <a:ext cx="2799245" cy="369332"/>
          </a:xfrm>
          <a:prstGeom prst="rect">
            <a:avLst/>
          </a:prstGeom>
          <a:noFill/>
        </p:spPr>
        <p:txBody>
          <a:bodyPr wrap="square" rtlCol="0">
            <a:spAutoFit/>
          </a:bodyPr>
          <a:lstStyle/>
          <a:p>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机器学习</a:t>
            </a:r>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&amp;</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模式识别课程</a:t>
            </a:r>
          </a:p>
        </p:txBody>
      </p:sp>
      <p:sp>
        <p:nvSpPr>
          <p:cNvPr id="20" name="长方形">
            <a:extLst>
              <a:ext uri="{FF2B5EF4-FFF2-40B4-BE49-F238E27FC236}">
                <a16:creationId xmlns:a16="http://schemas.microsoft.com/office/drawing/2014/main" id="{9F74D301-3BDC-44D4-8113-E0D3143DCC0E}"/>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机器学习</a:t>
            </a:r>
            <a:r>
              <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&amp;</a:t>
            </a: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模式识别</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1" name="长方形">
            <a:extLst>
              <a:ext uri="{FF2B5EF4-FFF2-40B4-BE49-F238E27FC236}">
                <a16:creationId xmlns:a16="http://schemas.microsoft.com/office/drawing/2014/main" id="{25DE115F-C1FB-4003-B7BA-5C57A80A279E}"/>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长方形">
            <a:extLst>
              <a:ext uri="{FF2B5EF4-FFF2-40B4-BE49-F238E27FC236}">
                <a16:creationId xmlns:a16="http://schemas.microsoft.com/office/drawing/2014/main" id="{D866CA5A-A4F6-42B0-BADE-0BD256DD14E0}"/>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3" name="长方形">
            <a:extLst>
              <a:ext uri="{FF2B5EF4-FFF2-40B4-BE49-F238E27FC236}">
                <a16:creationId xmlns:a16="http://schemas.microsoft.com/office/drawing/2014/main" id="{6E7FF226-D2B9-471D-87EB-90E08511E66D}"/>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4" name="长方形">
            <a:extLst>
              <a:ext uri="{FF2B5EF4-FFF2-40B4-BE49-F238E27FC236}">
                <a16:creationId xmlns:a16="http://schemas.microsoft.com/office/drawing/2014/main" id="{95319EC3-8ACF-40DF-A1D5-BADDDEDE1A65}"/>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5" name="长方形">
            <a:extLst>
              <a:ext uri="{FF2B5EF4-FFF2-40B4-BE49-F238E27FC236}">
                <a16:creationId xmlns:a16="http://schemas.microsoft.com/office/drawing/2014/main" id="{F1BC02B9-816A-4CD5-BF19-600D5B7DE328}"/>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文本框 25">
            <a:extLst>
              <a:ext uri="{FF2B5EF4-FFF2-40B4-BE49-F238E27FC236}">
                <a16:creationId xmlns:a16="http://schemas.microsoft.com/office/drawing/2014/main" id="{2C5D55CA-C326-463A-9C79-94C75D86F5D2}"/>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28" name="文本框 27">
            <a:extLst>
              <a:ext uri="{FF2B5EF4-FFF2-40B4-BE49-F238E27FC236}">
                <a16:creationId xmlns:a16="http://schemas.microsoft.com/office/drawing/2014/main" id="{F97D25D0-FA10-4F06-B2B2-C53E656B1D4C}"/>
              </a:ext>
            </a:extLst>
          </p:cNvPr>
          <p:cNvSpPr txBox="1">
            <a:spLocks/>
          </p:cNvSpPr>
          <p:nvPr/>
        </p:nvSpPr>
        <p:spPr>
          <a:xfrm>
            <a:off x="2572271" y="4634092"/>
            <a:ext cx="2397918" cy="1723549"/>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p>
        </p:txBody>
      </p:sp>
      <p:sp>
        <p:nvSpPr>
          <p:cNvPr id="35" name="文本框 34">
            <a:extLst>
              <a:ext uri="{FF2B5EF4-FFF2-40B4-BE49-F238E27FC236}">
                <a16:creationId xmlns:a16="http://schemas.microsoft.com/office/drawing/2014/main" id="{AB2E62FE-AB25-4920-B1E4-F2DCE6B9AE21}"/>
              </a:ext>
            </a:extLst>
          </p:cNvPr>
          <p:cNvSpPr txBox="1">
            <a:spLocks/>
          </p:cNvSpPr>
          <p:nvPr/>
        </p:nvSpPr>
        <p:spPr>
          <a:xfrm>
            <a:off x="520500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6" name="文本框 35">
            <a:extLst>
              <a:ext uri="{FF2B5EF4-FFF2-40B4-BE49-F238E27FC236}">
                <a16:creationId xmlns:a16="http://schemas.microsoft.com/office/drawing/2014/main" id="{758FAD82-A3A1-4A14-A162-CD82FFDF2891}"/>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本地环境搭建指南</a:t>
            </a:r>
          </a:p>
        </p:txBody>
      </p:sp>
      <p:sp>
        <p:nvSpPr>
          <p:cNvPr id="37" name="文本框 36">
            <a:extLst>
              <a:ext uri="{FF2B5EF4-FFF2-40B4-BE49-F238E27FC236}">
                <a16:creationId xmlns:a16="http://schemas.microsoft.com/office/drawing/2014/main" id="{5EBCEF9A-5402-4AD1-A241-692D3AD5DFB1}"/>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机器学习</a:t>
            </a:r>
            <a:r>
              <a:rPr lang="en-US" altLang="zh-CN" sz="2600" dirty="0">
                <a:solidFill>
                  <a:srgbClr val="C00000"/>
                </a:solidFill>
                <a:latin typeface="Huawei Sans" panose="020C0503030203020204" pitchFamily="34" charset="0"/>
                <a:cs typeface="+mn-ea"/>
                <a:sym typeface="Huawei Sans" panose="020C0503030203020204" pitchFamily="34" charset="0"/>
              </a:rPr>
              <a:t>&amp;</a:t>
            </a:r>
            <a:r>
              <a:rPr lang="zh-CN" altLang="en-US" sz="2600" dirty="0">
                <a:solidFill>
                  <a:srgbClr val="C00000"/>
                </a:solidFill>
                <a:latin typeface="Huawei Sans" panose="020C0503030203020204" pitchFamily="34" charset="0"/>
                <a:cs typeface="+mn-ea"/>
                <a:sym typeface="Huawei Sans" panose="020C0503030203020204" pitchFamily="34" charset="0"/>
              </a:rPr>
              <a:t>模式识别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课包知识点总览</a:t>
            </a:r>
          </a:p>
        </p:txBody>
      </p:sp>
      <p:graphicFrame>
        <p:nvGraphicFramePr>
          <p:cNvPr id="2" name="表格 1">
            <a:extLst>
              <a:ext uri="{FF2B5EF4-FFF2-40B4-BE49-F238E27FC236}">
                <a16:creationId xmlns:a16="http://schemas.microsoft.com/office/drawing/2014/main" id="{C61F8C5D-EDFA-481D-9058-C1ABE916C52E}"/>
              </a:ext>
            </a:extLst>
          </p:cNvPr>
          <p:cNvGraphicFramePr>
            <a:graphicFrameLocks noGrp="1"/>
          </p:cNvGraphicFramePr>
          <p:nvPr>
            <p:extLst>
              <p:ext uri="{D42A27DB-BD31-4B8C-83A1-F6EECF244321}">
                <p14:modId xmlns:p14="http://schemas.microsoft.com/office/powerpoint/2010/main" val="2818078847"/>
              </p:ext>
            </p:extLst>
          </p:nvPr>
        </p:nvGraphicFramePr>
        <p:xfrm>
          <a:off x="482600" y="1149984"/>
          <a:ext cx="10417772" cy="4064812"/>
        </p:xfrm>
        <a:graphic>
          <a:graphicData uri="http://schemas.openxmlformats.org/drawingml/2006/table">
            <a:tbl>
              <a:tblPr/>
              <a:tblGrid>
                <a:gridCol w="966974">
                  <a:extLst>
                    <a:ext uri="{9D8B030D-6E8A-4147-A177-3AD203B41FA5}">
                      <a16:colId xmlns:a16="http://schemas.microsoft.com/office/drawing/2014/main" val="2072157835"/>
                    </a:ext>
                  </a:extLst>
                </a:gridCol>
                <a:gridCol w="966974">
                  <a:extLst>
                    <a:ext uri="{9D8B030D-6E8A-4147-A177-3AD203B41FA5}">
                      <a16:colId xmlns:a16="http://schemas.microsoft.com/office/drawing/2014/main" val="39741908"/>
                    </a:ext>
                  </a:extLst>
                </a:gridCol>
                <a:gridCol w="3922628">
                  <a:extLst>
                    <a:ext uri="{9D8B030D-6E8A-4147-A177-3AD203B41FA5}">
                      <a16:colId xmlns:a16="http://schemas.microsoft.com/office/drawing/2014/main" val="1947000712"/>
                    </a:ext>
                  </a:extLst>
                </a:gridCol>
                <a:gridCol w="4561196">
                  <a:extLst>
                    <a:ext uri="{9D8B030D-6E8A-4147-A177-3AD203B41FA5}">
                      <a16:colId xmlns:a16="http://schemas.microsoft.com/office/drawing/2014/main" val="1473401441"/>
                    </a:ext>
                  </a:extLst>
                </a:gridCol>
              </a:tblGrid>
              <a:tr h="342190">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3979495941"/>
                  </a:ext>
                </a:extLst>
              </a:tr>
              <a:tr h="756968">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8313096"/>
                  </a:ext>
                </a:extLst>
              </a:tr>
              <a:tr h="974725">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特性、</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69220040"/>
                  </a:ext>
                </a:extLst>
              </a:tr>
              <a:tr h="756968">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95362737"/>
                  </a:ext>
                </a:extLst>
              </a:tr>
              <a:tr h="1233961">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K-Means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、鸢尾花分类、</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KNN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算法、线性函数拟合、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PCA</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降维、</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DeepFM</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点击率预估等实验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35645238"/>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机器学习</a:t>
            </a:r>
            <a:r>
              <a:rPr lang="en-US" altLang="zh-CN" sz="2600" dirty="0">
                <a:solidFill>
                  <a:srgbClr val="C00000"/>
                </a:solidFill>
                <a:latin typeface="Huawei Sans" panose="020C0503030203020204" pitchFamily="34" charset="0"/>
                <a:cs typeface="+mn-ea"/>
                <a:sym typeface="Huawei Sans" panose="020C0503030203020204" pitchFamily="34" charset="0"/>
              </a:rPr>
              <a:t>&amp;</a:t>
            </a:r>
            <a:r>
              <a:rPr lang="zh-CN" altLang="en-US" sz="2600" dirty="0">
                <a:solidFill>
                  <a:srgbClr val="C00000"/>
                </a:solidFill>
                <a:latin typeface="Huawei Sans" panose="020C0503030203020204" pitchFamily="34" charset="0"/>
                <a:cs typeface="+mn-ea"/>
                <a:sym typeface="Huawei Sans" panose="020C0503030203020204" pitchFamily="34" charset="0"/>
              </a:rPr>
              <a:t>模式识别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5" name="表格 4">
            <a:extLst>
              <a:ext uri="{FF2B5EF4-FFF2-40B4-BE49-F238E27FC236}">
                <a16:creationId xmlns:a16="http://schemas.microsoft.com/office/drawing/2014/main" id="{43EF28A3-48D7-49EE-B368-89800B19039D}"/>
              </a:ext>
            </a:extLst>
          </p:cNvPr>
          <p:cNvGraphicFramePr>
            <a:graphicFrameLocks noGrp="1"/>
          </p:cNvGraphicFramePr>
          <p:nvPr>
            <p:extLst>
              <p:ext uri="{D42A27DB-BD31-4B8C-83A1-F6EECF244321}">
                <p14:modId xmlns:p14="http://schemas.microsoft.com/office/powerpoint/2010/main" val="493961813"/>
              </p:ext>
            </p:extLst>
          </p:nvPr>
        </p:nvGraphicFramePr>
        <p:xfrm>
          <a:off x="783441" y="1285593"/>
          <a:ext cx="9854381" cy="4644429"/>
        </p:xfrm>
        <a:graphic>
          <a:graphicData uri="http://schemas.openxmlformats.org/drawingml/2006/table">
            <a:tbl>
              <a:tblPr firstRow="1" bandRow="1">
                <a:tableStyleId>{16D9F66E-5EB9-4882-86FB-DCBF35E3C3E4}</a:tableStyleId>
              </a:tblPr>
              <a:tblGrid>
                <a:gridCol w="1975302">
                  <a:extLst>
                    <a:ext uri="{9D8B030D-6E8A-4147-A177-3AD203B41FA5}">
                      <a16:colId xmlns:a16="http://schemas.microsoft.com/office/drawing/2014/main" val="20001"/>
                    </a:ext>
                  </a:extLst>
                </a:gridCol>
                <a:gridCol w="3452392">
                  <a:extLst>
                    <a:ext uri="{9D8B030D-6E8A-4147-A177-3AD203B41FA5}">
                      <a16:colId xmlns:a16="http://schemas.microsoft.com/office/drawing/2014/main" val="2819044733"/>
                    </a:ext>
                  </a:extLst>
                </a:gridCol>
                <a:gridCol w="3452392">
                  <a:extLst>
                    <a:ext uri="{9D8B030D-6E8A-4147-A177-3AD203B41FA5}">
                      <a16:colId xmlns:a16="http://schemas.microsoft.com/office/drawing/2014/main" val="20002"/>
                    </a:ext>
                  </a:extLst>
                </a:gridCol>
                <a:gridCol w="974295">
                  <a:extLst>
                    <a:ext uri="{9D8B030D-6E8A-4147-A177-3AD203B41FA5}">
                      <a16:colId xmlns:a16="http://schemas.microsoft.com/office/drawing/2014/main" val="20005"/>
                    </a:ext>
                  </a:extLst>
                </a:gridCol>
              </a:tblGrid>
              <a:tr h="616761">
                <a:tc>
                  <a:txBody>
                    <a:body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课时</a:t>
                      </a:r>
                      <a:endPar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extLst>
                  <a:ext uri="{0D108BD9-81ED-4DB2-BD59-A6C34878D82A}">
                    <a16:rowId xmlns:a16="http://schemas.microsoft.com/office/drawing/2014/main" val="10000"/>
                  </a:ext>
                </a:extLst>
              </a:tr>
              <a:tr h="587368">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K-Means</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算法实践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K-Means </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算法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、鸢尾花数据，进行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K-Means</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187798" rtl="0" eaLnBrk="1" latinLnBrk="0" hangingPunct="1"/>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755188">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的鸢尾花分类实验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框架、逻辑回归算法、</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两个种类的鸢尾花数据，进行逻辑回归实验，实现鸢尾花的二分类预测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755188">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的红酒分类实验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KNN</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wine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数据集，使用</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KNN</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算法实现不同品种的聚类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87368">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的线性函数拟合实验</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框架、线性拟合算法、</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本实验采用</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官网中的“实现简单线性函数拟合”案例</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9375585"/>
                  </a:ext>
                </a:extLst>
              </a:tr>
              <a:tr h="587368">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PCA</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降维实践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PCA</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a:t>
                      </a:r>
                    </a:p>
                    <a:p>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基于鸢尾花数据，进行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PCA</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降维实践</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49917340"/>
                  </a:ext>
                </a:extLst>
              </a:tr>
              <a:tr h="755188">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b="0" dirty="0" err="1">
                          <a:latin typeface="Huawei Sans" panose="020C0503030203020204" pitchFamily="34" charset="0"/>
                          <a:ea typeface="方正兰亭黑简体" panose="02000000000000000000" pitchFamily="2" charset="-122"/>
                          <a:cs typeface="+mn-ea"/>
                          <a:sym typeface="Huawei Sans" panose="020C0503030203020204" pitchFamily="34" charset="0"/>
                        </a:rPr>
                        <a:t>DeepFM</a:t>
                      </a:r>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点击率预估实验</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框架、点击率预估算法</a:t>
                      </a:r>
                    </a:p>
                    <a:p>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通过</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DeepFM</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模型，使用</a:t>
                      </a:r>
                      <a:r>
                        <a:rPr lang="en-US" altLang="zh-CN" sz="120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利用本地</a:t>
                      </a: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CPU</a:t>
                      </a:r>
                      <a:r>
                        <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做点击率预估的实验；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机器学习</a:t>
            </a:r>
            <a:r>
              <a:rPr lang="en-US" altLang="zh-CN" sz="2600" dirty="0">
                <a:solidFill>
                  <a:srgbClr val="C00000"/>
                </a:solidFill>
                <a:latin typeface="Huawei Sans" panose="020C0503030203020204" pitchFamily="34" charset="0"/>
                <a:cs typeface="+mn-ea"/>
                <a:sym typeface="Huawei Sans" panose="020C0503030203020204" pitchFamily="34" charset="0"/>
              </a:rPr>
              <a:t>&amp;</a:t>
            </a:r>
            <a:r>
              <a:rPr lang="zh-CN" altLang="en-US" sz="2600" dirty="0">
                <a:solidFill>
                  <a:srgbClr val="C00000"/>
                </a:solidFill>
                <a:latin typeface="Huawei Sans" panose="020C0503030203020204" pitchFamily="34" charset="0"/>
                <a:cs typeface="+mn-ea"/>
                <a:sym typeface="Huawei Sans" panose="020C0503030203020204" pitchFamily="34" charset="0"/>
              </a:rPr>
              <a:t>模式识别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7" name="表格 6">
            <a:extLst>
              <a:ext uri="{FF2B5EF4-FFF2-40B4-BE49-F238E27FC236}">
                <a16:creationId xmlns:a16="http://schemas.microsoft.com/office/drawing/2014/main" id="{3C5A0920-9EB8-42A3-AB65-18A302605906}"/>
              </a:ext>
            </a:extLst>
          </p:cNvPr>
          <p:cNvGraphicFramePr>
            <a:graphicFrameLocks noGrp="1"/>
          </p:cNvGraphicFramePr>
          <p:nvPr>
            <p:extLst>
              <p:ext uri="{D42A27DB-BD31-4B8C-83A1-F6EECF244321}">
                <p14:modId xmlns:p14="http://schemas.microsoft.com/office/powerpoint/2010/main" val="3312176664"/>
              </p:ext>
            </p:extLst>
          </p:nvPr>
        </p:nvGraphicFramePr>
        <p:xfrm>
          <a:off x="537882" y="1617804"/>
          <a:ext cx="10878350" cy="4028792"/>
        </p:xfrm>
        <a:graphic>
          <a:graphicData uri="http://schemas.openxmlformats.org/drawingml/2006/table">
            <a:tbl>
              <a:tblPr firstRow="1" bandRow="1">
                <a:tableStyleId>{16D9F66E-5EB9-4882-86FB-DCBF35E3C3E4}</a:tableStyleId>
              </a:tblPr>
              <a:tblGrid>
                <a:gridCol w="2039391">
                  <a:extLst>
                    <a:ext uri="{9D8B030D-6E8A-4147-A177-3AD203B41FA5}">
                      <a16:colId xmlns:a16="http://schemas.microsoft.com/office/drawing/2014/main" val="20001"/>
                    </a:ext>
                  </a:extLst>
                </a:gridCol>
                <a:gridCol w="3905863">
                  <a:extLst>
                    <a:ext uri="{9D8B030D-6E8A-4147-A177-3AD203B41FA5}">
                      <a16:colId xmlns:a16="http://schemas.microsoft.com/office/drawing/2014/main" val="3989140873"/>
                    </a:ext>
                  </a:extLst>
                </a:gridCol>
                <a:gridCol w="3905863">
                  <a:extLst>
                    <a:ext uri="{9D8B030D-6E8A-4147-A177-3AD203B41FA5}">
                      <a16:colId xmlns:a16="http://schemas.microsoft.com/office/drawing/2014/main" val="20002"/>
                    </a:ext>
                  </a:extLst>
                </a:gridCol>
                <a:gridCol w="1027233">
                  <a:extLst>
                    <a:ext uri="{9D8B030D-6E8A-4147-A177-3AD203B41FA5}">
                      <a16:colId xmlns:a16="http://schemas.microsoft.com/office/drawing/2014/main" val="20005"/>
                    </a:ext>
                  </a:extLst>
                </a:gridCol>
              </a:tblGrid>
              <a:tr h="980827">
                <a:tc>
                  <a:txBody>
                    <a:body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tc>
                  <a:txBody>
                    <a:body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课时</a:t>
                      </a:r>
                      <a:endPar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85000"/>
                      </a:schemeClr>
                    </a:solidFill>
                  </a:tcPr>
                </a:tc>
                <a:extLst>
                  <a:ext uri="{0D108BD9-81ED-4DB2-BD59-A6C34878D82A}">
                    <a16:rowId xmlns:a16="http://schemas.microsoft.com/office/drawing/2014/main" val="10000"/>
                  </a:ext>
                </a:extLst>
              </a:tr>
              <a:tr h="938438">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的线性函数拟合实验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框架、线性拟合算法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环境下，基于随机生成的数据，进行线性回归实验，实现对数据的拟合</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1187798" rtl="0" eaLnBrk="1" latinLnBrk="0" hangingPunct="1"/>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216497">
                <a:tc>
                  <a:txBody>
                    <a:bodyPr/>
                    <a:lstStyle/>
                    <a:p>
                      <a:pPr algn="l"/>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的鸢尾花分类实验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框架、逻辑回归算法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环境下，基于两个种类的鸢尾花数据，进行逻辑回归实验，实现鸢尾花的二分类预测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893030">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的红酒分类实验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框架、</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KNN</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环境下，基于</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wine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数据集，使用</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KNN</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算法实现不同品种的聚类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195355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：本课程针对于本科院校主流的人工智能专业课程，例如：</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人工智能导论</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计算机视觉</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p>
        </p:txBody>
      </p:sp>
      <p:sp>
        <p:nvSpPr>
          <p:cNvPr id="20" name="长方形"/>
          <p:cNvSpPr/>
          <p:nvPr/>
        </p:nvSpPr>
        <p:spPr>
          <a:xfrm>
            <a:off x="4593165" y="2352551"/>
            <a:ext cx="2455744" cy="684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a:t>
            </a: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3">
            <a:extLst>
              <a:ext uri="{FF2B5EF4-FFF2-40B4-BE49-F238E27FC236}">
                <a16:creationId xmlns:a16="http://schemas.microsoft.com/office/drawing/2014/main" id="{87700113-7BE0-4668-B976-D2FF7998A978}"/>
              </a:ext>
            </a:extLst>
          </p:cNvPr>
          <p:cNvSpPr txBox="1"/>
          <p:nvPr/>
        </p:nvSpPr>
        <p:spPr>
          <a:xfrm>
            <a:off x="835431" y="999230"/>
            <a:ext cx="2799245" cy="369332"/>
          </a:xfrm>
          <a:prstGeom prst="rect">
            <a:avLst/>
          </a:prstGeom>
          <a:noFill/>
        </p:spPr>
        <p:txBody>
          <a:bodyPr wrap="square" rtlCol="0">
            <a:spAutoFit/>
          </a:bodyPr>
          <a:lstStyle/>
          <a:p>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a:t>
            </a:r>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课程</a:t>
            </a:r>
          </a:p>
        </p:txBody>
      </p:sp>
      <p:sp>
        <p:nvSpPr>
          <p:cNvPr id="27" name="标题 1">
            <a:extLst>
              <a:ext uri="{FF2B5EF4-FFF2-40B4-BE49-F238E27FC236}">
                <a16:creationId xmlns:a16="http://schemas.microsoft.com/office/drawing/2014/main" id="{8DA5CC5A-5D29-40B1-99FC-4D04A0072432}"/>
              </a:ext>
            </a:extLst>
          </p:cNvPr>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深度学习</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28" name="长方形">
            <a:extLst>
              <a:ext uri="{FF2B5EF4-FFF2-40B4-BE49-F238E27FC236}">
                <a16:creationId xmlns:a16="http://schemas.microsoft.com/office/drawing/2014/main" id="{C7159272-4C8F-4DC9-A2B4-F746F34FC521}"/>
              </a:ext>
            </a:extLst>
          </p:cNvPr>
          <p:cNvSpPr/>
          <p:nvPr/>
        </p:nvSpPr>
        <p:spPr>
          <a:xfrm>
            <a:off x="482600" y="3494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E65CEFD9-47E7-4EEA-BD58-C41675D62CF6}"/>
              </a:ext>
            </a:extLst>
          </p:cNvPr>
          <p:cNvSpPr/>
          <p:nvPr/>
        </p:nvSpPr>
        <p:spPr>
          <a:xfrm>
            <a:off x="2907400" y="3494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30" name="长方形">
            <a:extLst>
              <a:ext uri="{FF2B5EF4-FFF2-40B4-BE49-F238E27FC236}">
                <a16:creationId xmlns:a16="http://schemas.microsoft.com/office/drawing/2014/main" id="{07E27FB0-A00C-4D01-AD56-2775459E1887}"/>
              </a:ext>
            </a:extLst>
          </p:cNvPr>
          <p:cNvSpPr/>
          <p:nvPr/>
        </p:nvSpPr>
        <p:spPr>
          <a:xfrm>
            <a:off x="5332200" y="3494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长方形">
            <a:extLst>
              <a:ext uri="{FF2B5EF4-FFF2-40B4-BE49-F238E27FC236}">
                <a16:creationId xmlns:a16="http://schemas.microsoft.com/office/drawing/2014/main" id="{17B86133-FBFB-4D90-8938-A969E839A20C}"/>
              </a:ext>
            </a:extLst>
          </p:cNvPr>
          <p:cNvSpPr/>
          <p:nvPr/>
        </p:nvSpPr>
        <p:spPr>
          <a:xfrm>
            <a:off x="7757000" y="3494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长方形">
            <a:extLst>
              <a:ext uri="{FF2B5EF4-FFF2-40B4-BE49-F238E27FC236}">
                <a16:creationId xmlns:a16="http://schemas.microsoft.com/office/drawing/2014/main" id="{AC905959-3257-4285-8B37-F04661785E50}"/>
              </a:ext>
            </a:extLst>
          </p:cNvPr>
          <p:cNvSpPr/>
          <p:nvPr/>
        </p:nvSpPr>
        <p:spPr>
          <a:xfrm>
            <a:off x="10181799" y="3494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4" name="矩形 13">
            <a:extLst>
              <a:ext uri="{FF2B5EF4-FFF2-40B4-BE49-F238E27FC236}">
                <a16:creationId xmlns:a16="http://schemas.microsoft.com/office/drawing/2014/main" id="{F19573F0-57B0-4982-A1C0-E97424393215}"/>
              </a:ext>
            </a:extLst>
          </p:cNvPr>
          <p:cNvSpPr>
            <a:spLocks/>
          </p:cNvSpPr>
          <p:nvPr/>
        </p:nvSpPr>
        <p:spPr>
          <a:xfrm>
            <a:off x="2554890" y="4253092"/>
            <a:ext cx="2777310" cy="2316724"/>
          </a:xfrm>
          <a:prstGeom prst="rect">
            <a:avLst/>
          </a:prstGeom>
        </p:spPr>
        <p:txBody>
          <a:bodyPr wrap="square">
            <a:spAutoFit/>
          </a:bodyPr>
          <a:lstStyle/>
          <a:p>
            <a:pPr marL="285750" indent="-285750">
              <a:lnSpc>
                <a:spcPts val="2200"/>
              </a:lnSpc>
              <a:buFont typeface="Arial" panose="020B0604020202020204" pitchFamily="34" charset="0"/>
              <a:buChar char="•"/>
            </a:pP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昇腾异构计算架构</a:t>
            </a: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p>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Ascend C</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算子开发</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17" name="矩形 16">
            <a:extLst>
              <a:ext uri="{FF2B5EF4-FFF2-40B4-BE49-F238E27FC236}">
                <a16:creationId xmlns:a16="http://schemas.microsoft.com/office/drawing/2014/main" id="{6CDD8A3E-A656-476B-A1F0-5219541F0D4E}"/>
              </a:ext>
            </a:extLst>
          </p:cNvPr>
          <p:cNvSpPr>
            <a:spLocks/>
          </p:cNvSpPr>
          <p:nvPr/>
        </p:nvSpPr>
        <p:spPr>
          <a:xfrm>
            <a:off x="5152586" y="4253092"/>
            <a:ext cx="1808658" cy="626967"/>
          </a:xfrm>
          <a:prstGeom prst="rect">
            <a:avLst/>
          </a:prstGeom>
        </p:spPr>
        <p:txBody>
          <a:bodyPr wrap="square">
            <a:spAutoFit/>
          </a:bodyPr>
          <a:lstStyle/>
          <a:p>
            <a:pPr marL="285750" indent="-285750">
              <a:lnSpc>
                <a:spcPts val="2200"/>
              </a:lnSpc>
              <a:buFont typeface="Arial" panose="020B0604020202020204" pitchFamily="34" charset="0"/>
              <a:buChar char="•"/>
            </a:pPr>
            <a:r>
              <a:rPr lang="en-US" altLang="zh-CN"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r>
              <a:rPr lang="zh-CN" altLang="en-US"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endParaRPr lang="en-US" altLang="zh-CN"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en-US" altLang="zh-CN"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endParaRPr lang="en-US" altLang="zh-CN" sz="1200"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8" name="矩形 17">
            <a:extLst>
              <a:ext uri="{FF2B5EF4-FFF2-40B4-BE49-F238E27FC236}">
                <a16:creationId xmlns:a16="http://schemas.microsoft.com/office/drawing/2014/main" id="{F2919E5D-383C-4E60-AEBA-B6C5636F517D}"/>
              </a:ext>
            </a:extLst>
          </p:cNvPr>
          <p:cNvSpPr>
            <a:spLocks/>
          </p:cNvSpPr>
          <p:nvPr/>
        </p:nvSpPr>
        <p:spPr>
          <a:xfrm>
            <a:off x="7528851" y="4253092"/>
            <a:ext cx="2475363" cy="909095"/>
          </a:xfrm>
          <a:prstGeom prst="rect">
            <a:avLst/>
          </a:prstGeom>
        </p:spPr>
        <p:txBody>
          <a:bodyPr wrap="square">
            <a:spAutoFit/>
          </a:bodyPr>
          <a:lstStyle/>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lnSpc>
                <a:spcPts val="2200"/>
              </a:lnSpc>
              <a:buFont typeface="Arial" panose="020B0604020202020204" pitchFamily="34" charset="0"/>
              <a:buChar char="•"/>
            </a:pPr>
            <a:r>
              <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Atlas200I DK A2</a:t>
            </a:r>
            <a:r>
              <a:rPr lang="zh-CN" altLang="en-US"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200"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a:extLst>
              <a:ext uri="{FF2B5EF4-FFF2-40B4-BE49-F238E27FC236}">
                <a16:creationId xmlns:a16="http://schemas.microsoft.com/office/drawing/2014/main" id="{FAA06316-EC3E-4F20-BB44-1169B599F487}"/>
              </a:ext>
            </a:extLst>
          </p:cNvPr>
          <p:cNvSpPr txBox="1">
            <a:spLocks/>
          </p:cNvSpPr>
          <p:nvPr/>
        </p:nvSpPr>
        <p:spPr>
          <a:xfrm>
            <a:off x="482600" y="4253092"/>
            <a:ext cx="2397918" cy="184666"/>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4" name="文本框 33">
            <a:extLst>
              <a:ext uri="{FF2B5EF4-FFF2-40B4-BE49-F238E27FC236}">
                <a16:creationId xmlns:a16="http://schemas.microsoft.com/office/drawing/2014/main" id="{577FF014-4BB7-4FE8-BC10-B960453E5A13}"/>
              </a:ext>
            </a:extLst>
          </p:cNvPr>
          <p:cNvSpPr txBox="1">
            <a:spLocks/>
          </p:cNvSpPr>
          <p:nvPr/>
        </p:nvSpPr>
        <p:spPr>
          <a:xfrm>
            <a:off x="10181799" y="4253092"/>
            <a:ext cx="2397918" cy="184666"/>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extLst>
      <p:ext uri="{BB962C8B-B14F-4D97-AF65-F5344CB8AC3E}">
        <p14:creationId xmlns:p14="http://schemas.microsoft.com/office/powerpoint/2010/main" val="3453758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a:xfrm>
            <a:off x="482600" y="564633"/>
            <a:ext cx="10991693" cy="642729"/>
          </a:xfrm>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深度学习</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2600" dirty="0">
              <a:solidFill>
                <a:srgbClr val="C00000"/>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B112E1E7-068A-41E7-811C-A167626934D6}"/>
              </a:ext>
            </a:extLst>
          </p:cNvPr>
          <p:cNvGraphicFramePr>
            <a:graphicFrameLocks noGrp="1"/>
          </p:cNvGraphicFramePr>
          <p:nvPr>
            <p:extLst>
              <p:ext uri="{D42A27DB-BD31-4B8C-83A1-F6EECF244321}">
                <p14:modId xmlns:p14="http://schemas.microsoft.com/office/powerpoint/2010/main" val="249578712"/>
              </p:ext>
            </p:extLst>
          </p:nvPr>
        </p:nvGraphicFramePr>
        <p:xfrm>
          <a:off x="852256" y="1313895"/>
          <a:ext cx="9623394" cy="4230111"/>
        </p:xfrm>
        <a:graphic>
          <a:graphicData uri="http://schemas.openxmlformats.org/drawingml/2006/table">
            <a:tbl>
              <a:tblPr/>
              <a:tblGrid>
                <a:gridCol w="771105">
                  <a:extLst>
                    <a:ext uri="{9D8B030D-6E8A-4147-A177-3AD203B41FA5}">
                      <a16:colId xmlns:a16="http://schemas.microsoft.com/office/drawing/2014/main" val="2933049835"/>
                    </a:ext>
                  </a:extLst>
                </a:gridCol>
                <a:gridCol w="771105">
                  <a:extLst>
                    <a:ext uri="{9D8B030D-6E8A-4147-A177-3AD203B41FA5}">
                      <a16:colId xmlns:a16="http://schemas.microsoft.com/office/drawing/2014/main" val="1021017998"/>
                    </a:ext>
                  </a:extLst>
                </a:gridCol>
                <a:gridCol w="2421271">
                  <a:extLst>
                    <a:ext uri="{9D8B030D-6E8A-4147-A177-3AD203B41FA5}">
                      <a16:colId xmlns:a16="http://schemas.microsoft.com/office/drawing/2014/main" val="1339815564"/>
                    </a:ext>
                  </a:extLst>
                </a:gridCol>
                <a:gridCol w="5659913">
                  <a:extLst>
                    <a:ext uri="{9D8B030D-6E8A-4147-A177-3AD203B41FA5}">
                      <a16:colId xmlns:a16="http://schemas.microsoft.com/office/drawing/2014/main" val="2694341637"/>
                    </a:ext>
                  </a:extLst>
                </a:gridCol>
              </a:tblGrid>
              <a:tr h="252430">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1169377535"/>
                  </a:ext>
                </a:extLst>
              </a:tr>
              <a:tr h="443665">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MindStudio</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MindX</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SDK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99069644"/>
                  </a:ext>
                </a:extLst>
              </a:tr>
              <a:tr h="696094">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Ascend C</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88286173"/>
                  </a:ext>
                </a:extLst>
              </a:tr>
              <a:tr h="596652">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特性、</a:t>
                      </a: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62456606"/>
                  </a:ext>
                </a:extLst>
              </a:tr>
              <a:tr h="650198">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19949196"/>
                  </a:ext>
                </a:extLst>
              </a:tr>
              <a:tr h="887328">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实现前馈神经网络（汽车里程回归、手写体数字、</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FashionMnist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等实验）、卷积神经网络（</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FashionMnist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分类任务、花卉图像分类、手写数字识别、</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deeplabv3</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yolov3</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、垃圾分类等）、循环神经网络（</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RNN-IMDB</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情感分析、机器翻译等）、大模型（</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llama7b</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模型推理与微调）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65974667"/>
                  </a:ext>
                </a:extLst>
              </a:tr>
              <a:tr h="703744">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开发板实现推理任务（</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GooLeNet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Yolov3</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Deeplabv3</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、垃圾分类等）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9136180"/>
                  </a:ext>
                </a:extLst>
              </a:tr>
            </a:tbl>
          </a:graphicData>
        </a:graphic>
      </p:graphicFrame>
    </p:spTree>
    <p:extLst>
      <p:ext uri="{BB962C8B-B14F-4D97-AF65-F5344CB8AC3E}">
        <p14:creationId xmlns:p14="http://schemas.microsoft.com/office/powerpoint/2010/main" val="530173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p:txBody>
          <a:bodyPr>
            <a:noAutofit/>
          </a:bodyPr>
          <a:lstStyle/>
          <a:p>
            <a:r>
              <a:rPr lang="zh-CN" altLang="en-US" sz="2600" dirty="0">
                <a:solidFill>
                  <a:srgbClr val="C00000"/>
                </a:solidFill>
                <a:latin typeface="Huawei Sans" panose="020C0503030203020204" pitchFamily="34" charset="0"/>
                <a:cs typeface="+mn-ea"/>
                <a:sym typeface="Huawei Sans" panose="020C0503030203020204" pitchFamily="34" charset="0"/>
              </a:rPr>
              <a:t>昇腾</a:t>
            </a:r>
            <a:r>
              <a:rPr lang="en-US" altLang="zh-CN" sz="2600"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深度学习</a:t>
            </a:r>
            <a:r>
              <a:rPr lang="en-US" altLang="zh-CN" sz="2600"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5" name="表格 4">
            <a:extLst>
              <a:ext uri="{FF2B5EF4-FFF2-40B4-BE49-F238E27FC236}">
                <a16:creationId xmlns:a16="http://schemas.microsoft.com/office/drawing/2014/main" id="{57976B39-8421-4557-829F-1768B7EDEAEA}"/>
              </a:ext>
            </a:extLst>
          </p:cNvPr>
          <p:cNvGraphicFramePr>
            <a:graphicFrameLocks noGrp="1"/>
          </p:cNvGraphicFramePr>
          <p:nvPr>
            <p:extLst>
              <p:ext uri="{D42A27DB-BD31-4B8C-83A1-F6EECF244321}">
                <p14:modId xmlns:p14="http://schemas.microsoft.com/office/powerpoint/2010/main" val="422230695"/>
              </p:ext>
            </p:extLst>
          </p:nvPr>
        </p:nvGraphicFramePr>
        <p:xfrm>
          <a:off x="622169" y="860079"/>
          <a:ext cx="9879291" cy="5345680"/>
        </p:xfrm>
        <a:graphic>
          <a:graphicData uri="http://schemas.openxmlformats.org/drawingml/2006/table">
            <a:tbl>
              <a:tblPr>
                <a:tableStyleId>{72833802-FEF1-4C79-8D5D-14CF1EAF98D9}</a:tableStyleId>
              </a:tblPr>
              <a:tblGrid>
                <a:gridCol w="3657041">
                  <a:extLst>
                    <a:ext uri="{9D8B030D-6E8A-4147-A177-3AD203B41FA5}">
                      <a16:colId xmlns:a16="http://schemas.microsoft.com/office/drawing/2014/main" val="2116268088"/>
                    </a:ext>
                  </a:extLst>
                </a:gridCol>
                <a:gridCol w="2553355">
                  <a:extLst>
                    <a:ext uri="{9D8B030D-6E8A-4147-A177-3AD203B41FA5}">
                      <a16:colId xmlns:a16="http://schemas.microsoft.com/office/drawing/2014/main" val="963637709"/>
                    </a:ext>
                  </a:extLst>
                </a:gridCol>
                <a:gridCol w="2899179">
                  <a:extLst>
                    <a:ext uri="{9D8B030D-6E8A-4147-A177-3AD203B41FA5}">
                      <a16:colId xmlns:a16="http://schemas.microsoft.com/office/drawing/2014/main" val="200777873"/>
                    </a:ext>
                  </a:extLst>
                </a:gridCol>
                <a:gridCol w="769716">
                  <a:extLst>
                    <a:ext uri="{9D8B030D-6E8A-4147-A177-3AD203B41FA5}">
                      <a16:colId xmlns:a16="http://schemas.microsoft.com/office/drawing/2014/main" val="2452918956"/>
                    </a:ext>
                  </a:extLst>
                </a:gridCol>
              </a:tblGrid>
              <a:tr h="479590">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2958360340"/>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：汽车里程数回归前馈网络预测</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前馈神经网络</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学时）：</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框架开发流程；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有无优化器对比；</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前馈神经网络搭建、训练任务开发；</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先讲解前馈神经网络的发展、结构，再根据课程安排，结合相关实验案例讲解如何使用昇思</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框架搭建前馈神经网络进行训练任务开发。</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98103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：手写体图像识别</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6389019"/>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FashionMnist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图像分类</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3559221"/>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：鸢尾花分类任务有无优化器对比</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111666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的正则化</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卷积神经网络</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框架开发流程、卷积神经网络搭建、训练任务开发、正则化方法；</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图像识别、图像语义分割、目标检测（人、脸、口罩）；</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工具使能训练任务开发、基于本地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CPU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训练；</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9">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先讲解卷积神经网络的计算方式、结构等，再根据课程安排，结合相关实验案例讲解如何使用昇思</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框架搭建卷积神经网络进行训练任务开发。</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如果想要介绍卷积神经网络中更加复杂的模型，或者目标检测、图像分割等任务，可以结合实验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6~9</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四个实验。</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如果因为资源限制，建议可以优先选用实验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或</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在本地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PC</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机上进行案例开发体验。</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7443906"/>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FashionMnist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分类任务正则化对比</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框架，在本地进行</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FashionMnist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卷积网络分类识别实验外加正则化效果对比。</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5937359"/>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的花卉图像分类</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框架，在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Atlas AI</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处理器上进行花卉图像分类卷积网络分类识别实验。</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6002677"/>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手写数字识别实验</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框架，在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平台进行</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手写图像</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卷积网络分类识别实验。</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2286312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实现手写体数字识别（</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Window CPU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版本）</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，使用本地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CPU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训练的</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算法实验。</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4893675"/>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的图像识别全流程代码实战</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框架，在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cs"/>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平台训练并部署上线花卉图像分类卷积网络分类识别实验。</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121400"/>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的前沿网络案例</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-Deeplabv3</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1907160"/>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前沿网络案例</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Window CPU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版本）</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vMerge="1">
                  <a:txBody>
                    <a:bodyPr/>
                    <a:lstStyle/>
                    <a:p>
                      <a:endParaRPr lang="zh-CN" altLang="en-US"/>
                    </a:p>
                  </a:txBody>
                  <a:tcPr>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0445145"/>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的前沿网络案例</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-YOLOV3</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800593"/>
                  </a:ext>
                </a:extLst>
              </a:tr>
            </a:tbl>
          </a:graphicData>
        </a:graphic>
      </p:graphicFrame>
    </p:spTree>
    <p:extLst>
      <p:ext uri="{BB962C8B-B14F-4D97-AF65-F5344CB8AC3E}">
        <p14:creationId xmlns:p14="http://schemas.microsoft.com/office/powerpoint/2010/main" val="26152433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a:xfrm>
            <a:off x="846735" y="406400"/>
            <a:ext cx="10627558" cy="342900"/>
          </a:xfrm>
        </p:spPr>
        <p:txBody>
          <a:bodyPr>
            <a:noAutofit/>
          </a:bodyPr>
          <a:lstStyle/>
          <a:p>
            <a:r>
              <a:rPr lang="zh-CN" altLang="en-US" sz="2600" dirty="0">
                <a:solidFill>
                  <a:srgbClr val="C00000"/>
                </a:solidFill>
                <a:latin typeface="Huawei Sans" panose="020C0503030203020204" pitchFamily="34" charset="0"/>
                <a:cs typeface="+mn-ea"/>
                <a:sym typeface="Huawei Sans" panose="020C0503030203020204" pitchFamily="34" charset="0"/>
              </a:rPr>
              <a:t>昇腾</a:t>
            </a:r>
            <a:r>
              <a:rPr lang="en-US" altLang="zh-CN" sz="2600"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深度学习</a:t>
            </a:r>
            <a:r>
              <a:rPr lang="en-US" altLang="zh-CN" sz="2600"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5" name="表格 4">
            <a:extLst>
              <a:ext uri="{FF2B5EF4-FFF2-40B4-BE49-F238E27FC236}">
                <a16:creationId xmlns:a16="http://schemas.microsoft.com/office/drawing/2014/main" id="{1EBB647F-C37A-43D1-877C-4DFC8DA9F449}"/>
              </a:ext>
            </a:extLst>
          </p:cNvPr>
          <p:cNvGraphicFramePr>
            <a:graphicFrameLocks noGrp="1"/>
          </p:cNvGraphicFramePr>
          <p:nvPr>
            <p:extLst>
              <p:ext uri="{D42A27DB-BD31-4B8C-83A1-F6EECF244321}">
                <p14:modId xmlns:p14="http://schemas.microsoft.com/office/powerpoint/2010/main" val="535443906"/>
              </p:ext>
            </p:extLst>
          </p:nvPr>
        </p:nvGraphicFramePr>
        <p:xfrm>
          <a:off x="1048871" y="1158844"/>
          <a:ext cx="9643306" cy="4148742"/>
        </p:xfrm>
        <a:graphic>
          <a:graphicData uri="http://schemas.openxmlformats.org/drawingml/2006/table">
            <a:tbl>
              <a:tblPr>
                <a:tableStyleId>{72833802-FEF1-4C79-8D5D-14CF1EAF98D9}</a:tableStyleId>
              </a:tblPr>
              <a:tblGrid>
                <a:gridCol w="2626836">
                  <a:extLst>
                    <a:ext uri="{9D8B030D-6E8A-4147-A177-3AD203B41FA5}">
                      <a16:colId xmlns:a16="http://schemas.microsoft.com/office/drawing/2014/main" val="2116268088"/>
                    </a:ext>
                  </a:extLst>
                </a:gridCol>
                <a:gridCol w="3707650">
                  <a:extLst>
                    <a:ext uri="{9D8B030D-6E8A-4147-A177-3AD203B41FA5}">
                      <a16:colId xmlns:a16="http://schemas.microsoft.com/office/drawing/2014/main" val="963637709"/>
                    </a:ext>
                  </a:extLst>
                </a:gridCol>
                <a:gridCol w="2558717">
                  <a:extLst>
                    <a:ext uri="{9D8B030D-6E8A-4147-A177-3AD203B41FA5}">
                      <a16:colId xmlns:a16="http://schemas.microsoft.com/office/drawing/2014/main" val="200777873"/>
                    </a:ext>
                  </a:extLst>
                </a:gridCol>
                <a:gridCol w="750103">
                  <a:extLst>
                    <a:ext uri="{9D8B030D-6E8A-4147-A177-3AD203B41FA5}">
                      <a16:colId xmlns:a16="http://schemas.microsoft.com/office/drawing/2014/main" val="390315231"/>
                    </a:ext>
                  </a:extLst>
                </a:gridCol>
              </a:tblGrid>
              <a:tr h="299677">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2958360340"/>
                  </a:ext>
                </a:extLst>
              </a:tr>
              <a:tr h="3937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RNN-IMDB</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情感分析实战</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循环神经网络：</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框架开发流程；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循环递归网络，</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LSTM</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GRU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单元；</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seq2seq</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编码器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解码器框架；</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情感分析，英文转中文的翻译任务</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先讲解循环神经网络、</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LSTM</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GRU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机制等的计算方式、结构，再结合实验案例讲解如何使用昇思</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RNN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网络进行训练任务开发。</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74643479"/>
                  </a:ext>
                </a:extLst>
              </a:tr>
              <a:tr h="39373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的机器翻译实验</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nSpc>
                          <a:spcPts val="1800"/>
                        </a:lnSpc>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本实验基于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seq2seq</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编码器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解码器框架，结合</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GRU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cs"/>
                        </a:rPr>
                        <a:t>单元实现英文转中文的翻译任务</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cs"/>
                        </a:rPr>
                        <a:t>.</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cs"/>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先讲解卷积神经网络的计算方式、结构，再结合这</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9</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个实验案例讲解如何使用昇思</a:t>
                      </a:r>
                      <a:r>
                        <a:rPr lang="en-US" altLang="zh-CN" sz="1200" b="0" i="0" u="none" strike="noStrike" dirty="0" err="1">
                          <a:solidFill>
                            <a:srgbClr val="000000"/>
                          </a:solidFill>
                          <a:effectLst/>
                          <a:latin typeface="微软雅黑" panose="020B0503020204020204" pitchFamily="34" charset="-122"/>
                          <a:ea typeface="微软雅黑" panose="020B0503020204020204" pitchFamily="34" charset="-122"/>
                        </a:rPr>
                        <a:t>MindSpore</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框架搭建卷积神经网络进行训练任务开发。</a:t>
                      </a: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altLang="zh-CN" sz="12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并可利用实验</a:t>
                      </a:r>
                      <a:r>
                        <a:rPr lang="en-US" altLang="zh-CN" sz="1200" b="0" i="0" u="none" strike="noStrike" dirty="0">
                          <a:solidFill>
                            <a:srgbClr val="000000"/>
                          </a:solidFill>
                          <a:effectLst/>
                          <a:latin typeface="微软雅黑" panose="020B0503020204020204" pitchFamily="34" charset="-122"/>
                          <a:ea typeface="微软雅黑" panose="020B0503020204020204" pitchFamily="34" charset="-122"/>
                        </a:rPr>
                        <a:t>6</a:t>
                      </a:r>
                      <a:r>
                        <a:rPr lang="zh-CN" altLang="en-US" sz="1200" b="0" i="0" u="none" strike="noStrike" dirty="0">
                          <a:solidFill>
                            <a:srgbClr val="000000"/>
                          </a:solidFill>
                          <a:effectLst/>
                          <a:latin typeface="微软雅黑" panose="020B0503020204020204" pitchFamily="34" charset="-122"/>
                          <a:ea typeface="微软雅黑" panose="020B0503020204020204" pitchFamily="34" charset="-122"/>
                        </a:rPr>
                        <a:t>体验模型部署为在线服务进行推理，完成全流程实践。</a:t>
                      </a:r>
                    </a:p>
                    <a:p>
                      <a:pPr marL="0" marR="0" lvl="0" indent="0" algn="l" defTabSz="914400" rtl="0" eaLnBrk="1" fontAlgn="ctr" latinLnBrk="0" hangingPunct="1">
                        <a:lnSpc>
                          <a:spcPct val="100000"/>
                        </a:lnSpc>
                        <a:spcBef>
                          <a:spcPts val="0"/>
                        </a:spcBef>
                        <a:spcAft>
                          <a:spcPts val="0"/>
                        </a:spcAft>
                        <a:buClrTx/>
                        <a:buSzTx/>
                        <a:buFontTx/>
                        <a:buNone/>
                        <a:tabLst/>
                        <a:defRPr/>
                      </a:pP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2397443906"/>
                  </a:ext>
                </a:extLst>
              </a:tr>
              <a:tr h="39373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5868741"/>
                  </a:ext>
                </a:extLst>
              </a:tr>
              <a:tr h="408364">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16</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图像分类推理实践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讲述芯片应用时，可以引入昇腾</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和 </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的实验，通过模型训练和项目部署使学生了解芯片的应用场景和优化目标。</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1495022"/>
                  </a:ext>
                </a:extLst>
              </a:tr>
              <a:tr h="408364">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17</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目标检测项目。</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5296691"/>
                  </a:ext>
                </a:extLst>
              </a:tr>
              <a:tr h="408364">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18</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图像分割推理实践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DeepLapV3_Plus</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49594897"/>
                  </a:ext>
                </a:extLst>
              </a:tr>
              <a:tr h="608379">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19</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MobileNetv2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垃圾分类训练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使用现实生活中常见的垃圾分类数据集，基于</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Ascend910</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Ascend310B</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算力平台，实现垃圾分类模型训练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推理部署的全流程实验。</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4461637"/>
                  </a:ext>
                </a:extLst>
              </a:tr>
              <a:tr h="5125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-Ascend</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llama7b</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模型推理与微调实验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1"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大模型</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框架实现的</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llama7b</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模型，实现自然语言对话功能，并可以通过微调来增强模型的能力</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讲解自然语言处理和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Transformer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大模型的时候以本实验作为案例</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73429499"/>
                  </a:ext>
                </a:extLst>
              </a:tr>
            </a:tbl>
          </a:graphicData>
        </a:graphic>
      </p:graphicFrame>
    </p:spTree>
    <p:extLst>
      <p:ext uri="{BB962C8B-B14F-4D97-AF65-F5344CB8AC3E}">
        <p14:creationId xmlns:p14="http://schemas.microsoft.com/office/powerpoint/2010/main" val="17576257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计算机视觉</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人工智能专业，计算机科学与技术（人工智能方向）大三的学生 </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，建议先修课程包括：</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概率论与数理统计、高等数学、机器学习、</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 name="文本框 3"/>
          <p:cNvSpPr txBox="1"/>
          <p:nvPr/>
        </p:nvSpPr>
        <p:spPr>
          <a:xfrm>
            <a:off x="835431" y="1009390"/>
            <a:ext cx="3056107" cy="369332"/>
          </a:xfrm>
          <a:prstGeom prst="rect">
            <a:avLst/>
          </a:prstGeom>
          <a:noFill/>
        </p:spPr>
        <p:txBody>
          <a:bodyPr wrap="square" rtlCol="0">
            <a:spAutoFit/>
          </a:bodyPr>
          <a:lstStyle/>
          <a:p>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计算机视觉课程</a:t>
            </a:r>
          </a:p>
        </p:txBody>
      </p:sp>
      <p:sp>
        <p:nvSpPr>
          <p:cNvPr id="18" name="长方形">
            <a:extLst>
              <a:ext uri="{FF2B5EF4-FFF2-40B4-BE49-F238E27FC236}">
                <a16:creationId xmlns:a16="http://schemas.microsoft.com/office/drawing/2014/main" id="{9CD6DD72-3352-4792-92A1-14915F32E69F}"/>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计算机视觉</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长方形">
            <a:extLst>
              <a:ext uri="{FF2B5EF4-FFF2-40B4-BE49-F238E27FC236}">
                <a16:creationId xmlns:a16="http://schemas.microsoft.com/office/drawing/2014/main" id="{438AAACD-ECBD-4C32-ABD3-78F9A1BCB5FC}"/>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长方形">
            <a:extLst>
              <a:ext uri="{FF2B5EF4-FFF2-40B4-BE49-F238E27FC236}">
                <a16:creationId xmlns:a16="http://schemas.microsoft.com/office/drawing/2014/main" id="{C09428AF-8ED4-4B33-B5B6-5517736C3AA5}"/>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8" name="长方形">
            <a:extLst>
              <a:ext uri="{FF2B5EF4-FFF2-40B4-BE49-F238E27FC236}">
                <a16:creationId xmlns:a16="http://schemas.microsoft.com/office/drawing/2014/main" id="{C52B842C-375B-499E-A7AB-9C4C7BA055F6}"/>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0FC41A87-8737-45D5-96F3-C643448C6FAD}"/>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D332D752-4E40-468F-BF3F-164EA4195872}"/>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a:extLst>
              <a:ext uri="{FF2B5EF4-FFF2-40B4-BE49-F238E27FC236}">
                <a16:creationId xmlns:a16="http://schemas.microsoft.com/office/drawing/2014/main" id="{7F58239F-2ECA-4369-A045-08B7FC4ABA38}"/>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2" name="文本框 31">
            <a:extLst>
              <a:ext uri="{FF2B5EF4-FFF2-40B4-BE49-F238E27FC236}">
                <a16:creationId xmlns:a16="http://schemas.microsoft.com/office/drawing/2014/main" id="{9376669D-BC5C-4EC4-A052-6CBD75C3872C}"/>
              </a:ext>
            </a:extLst>
          </p:cNvPr>
          <p:cNvSpPr txBox="1">
            <a:spLocks/>
          </p:cNvSpPr>
          <p:nvPr/>
        </p:nvSpPr>
        <p:spPr>
          <a:xfrm>
            <a:off x="2526551" y="4634092"/>
            <a:ext cx="2397918" cy="1938992"/>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a:extLst>
              <a:ext uri="{FF2B5EF4-FFF2-40B4-BE49-F238E27FC236}">
                <a16:creationId xmlns:a16="http://schemas.microsoft.com/office/drawing/2014/main" id="{68BADCD6-15F5-41F9-AC59-07D730F9A20B}"/>
              </a:ext>
            </a:extLst>
          </p:cNvPr>
          <p:cNvSpPr txBox="1">
            <a:spLocks/>
          </p:cNvSpPr>
          <p:nvPr/>
        </p:nvSpPr>
        <p:spPr>
          <a:xfrm>
            <a:off x="522786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16</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4" name="文本框 33">
            <a:extLst>
              <a:ext uri="{FF2B5EF4-FFF2-40B4-BE49-F238E27FC236}">
                <a16:creationId xmlns:a16="http://schemas.microsoft.com/office/drawing/2014/main" id="{E8D3D2AE-1E84-4588-B265-239F20AD5B29}"/>
              </a:ext>
            </a:extLst>
          </p:cNvPr>
          <p:cNvSpPr txBox="1">
            <a:spLocks/>
          </p:cNvSpPr>
          <p:nvPr/>
        </p:nvSpPr>
        <p:spPr>
          <a:xfrm>
            <a:off x="7536245" y="4634092"/>
            <a:ext cx="2397918" cy="1077218"/>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a:extLst>
              <a:ext uri="{FF2B5EF4-FFF2-40B4-BE49-F238E27FC236}">
                <a16:creationId xmlns:a16="http://schemas.microsoft.com/office/drawing/2014/main" id="{1F2FB289-AE07-4B14-9F9E-15BB71DD1605}"/>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02701" y="727968"/>
            <a:ext cx="10991693" cy="310719"/>
          </a:xfrm>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计算机视觉</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2600" b="1" dirty="0">
              <a:solidFill>
                <a:srgbClr val="C00000"/>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7AEB857A-F26F-42B8-8798-C2E45850C44F}"/>
              </a:ext>
            </a:extLst>
          </p:cNvPr>
          <p:cNvGraphicFramePr>
            <a:graphicFrameLocks noGrp="1"/>
          </p:cNvGraphicFramePr>
          <p:nvPr>
            <p:extLst>
              <p:ext uri="{D42A27DB-BD31-4B8C-83A1-F6EECF244321}">
                <p14:modId xmlns:p14="http://schemas.microsoft.com/office/powerpoint/2010/main" val="2382623954"/>
              </p:ext>
            </p:extLst>
          </p:nvPr>
        </p:nvGraphicFramePr>
        <p:xfrm>
          <a:off x="669955" y="1104524"/>
          <a:ext cx="9985973" cy="4581052"/>
        </p:xfrm>
        <a:graphic>
          <a:graphicData uri="http://schemas.openxmlformats.org/drawingml/2006/table">
            <a:tbl>
              <a:tblPr/>
              <a:tblGrid>
                <a:gridCol w="844294">
                  <a:extLst>
                    <a:ext uri="{9D8B030D-6E8A-4147-A177-3AD203B41FA5}">
                      <a16:colId xmlns:a16="http://schemas.microsoft.com/office/drawing/2014/main" val="3219991715"/>
                    </a:ext>
                  </a:extLst>
                </a:gridCol>
                <a:gridCol w="1062647">
                  <a:extLst>
                    <a:ext uri="{9D8B030D-6E8A-4147-A177-3AD203B41FA5}">
                      <a16:colId xmlns:a16="http://schemas.microsoft.com/office/drawing/2014/main" val="2387561939"/>
                    </a:ext>
                  </a:extLst>
                </a:gridCol>
                <a:gridCol w="4701850">
                  <a:extLst>
                    <a:ext uri="{9D8B030D-6E8A-4147-A177-3AD203B41FA5}">
                      <a16:colId xmlns:a16="http://schemas.microsoft.com/office/drawing/2014/main" val="3380780983"/>
                    </a:ext>
                  </a:extLst>
                </a:gridCol>
                <a:gridCol w="3377182">
                  <a:extLst>
                    <a:ext uri="{9D8B030D-6E8A-4147-A177-3AD203B41FA5}">
                      <a16:colId xmlns:a16="http://schemas.microsoft.com/office/drawing/2014/main" val="4291141379"/>
                    </a:ext>
                  </a:extLst>
                </a:gridCol>
              </a:tblGrid>
              <a:tr h="249052">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1828098937"/>
                  </a:ext>
                </a:extLst>
              </a:tr>
              <a:tr h="588669">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27318448"/>
                  </a:ext>
                </a:extLst>
              </a:tr>
              <a:tr h="392446">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AscendC</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4566635"/>
                  </a:ext>
                </a:extLst>
              </a:tr>
              <a:tr h="415087">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特性、</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87456492"/>
                  </a:ext>
                </a:extLst>
              </a:tr>
              <a:tr h="550934">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25199984"/>
                  </a:ext>
                </a:extLst>
              </a:tr>
              <a:tr h="875457">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实现物体识别（</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CIFAR10</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分类等）、目标检测（</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SSD</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目标检测）、图像分割（医学图像分割、工业质检等）、图像生成、对抗网络等实验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49992883"/>
                  </a:ext>
                </a:extLst>
              </a:tr>
              <a:tr h="822627">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开发板或者</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ECS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实现推理任务（</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GooLeNet、Yolov3、Deeplabv3、</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垃圾分类、</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CartoonGAN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图像生成等）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26150982"/>
                  </a:ext>
                </a:extLst>
              </a:tr>
              <a:tr h="686780">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MindX</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SDK</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开发应用</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MindStudio</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或者</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MindX</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SDK</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实现目标检测、视频检测等应用</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69490014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40053" y="2014179"/>
            <a:ext cx="1485875" cy="2489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昇腾课程包总体介绍</a:t>
            </a:r>
          </a:p>
        </p:txBody>
      </p:sp>
      <p:sp>
        <p:nvSpPr>
          <p:cNvPr id="8" name="矩形 7"/>
          <p:cNvSpPr/>
          <p:nvPr/>
        </p:nvSpPr>
        <p:spPr>
          <a:xfrm>
            <a:off x="3914116" y="2014180"/>
            <a:ext cx="1485875"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昇腾专业课程包介绍</a:t>
            </a:r>
          </a:p>
        </p:txBody>
      </p:sp>
      <p:sp>
        <p:nvSpPr>
          <p:cNvPr id="9" name="矩形 8"/>
          <p:cNvSpPr/>
          <p:nvPr/>
        </p:nvSpPr>
        <p:spPr>
          <a:xfrm>
            <a:off x="5888180" y="2009779"/>
            <a:ext cx="1485875" cy="2493540"/>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昇腾创新实践课课程包介绍</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900" b="1" dirty="0">
                <a:solidFill>
                  <a:srgbClr val="C00000"/>
                </a:solidFill>
                <a:latin typeface="Huawei Sans" panose="020C0503030203020204" pitchFamily="34" charset="0"/>
                <a:cs typeface="+mn-ea"/>
                <a:sym typeface="Huawei Sans" panose="020C0503030203020204" pitchFamily="34" charset="0"/>
              </a:rPr>
              <a:t>昇腾</a:t>
            </a:r>
            <a:r>
              <a:rPr lang="en-US" altLang="zh-CN" sz="2900" b="1" dirty="0">
                <a:solidFill>
                  <a:srgbClr val="C00000"/>
                </a:solidFill>
                <a:latin typeface="Huawei Sans" panose="020C0503030203020204" pitchFamily="34" charset="0"/>
                <a:cs typeface="+mn-ea"/>
                <a:sym typeface="Huawei Sans" panose="020C0503030203020204" pitchFamily="34" charset="0"/>
              </a:rPr>
              <a:t>《</a:t>
            </a:r>
            <a:r>
              <a:rPr lang="zh-CN" altLang="en-US" sz="2900" dirty="0">
                <a:solidFill>
                  <a:srgbClr val="C00000"/>
                </a:solidFill>
                <a:latin typeface="Huawei Sans" panose="020C0503030203020204" pitchFamily="34" charset="0"/>
                <a:cs typeface="+mn-ea"/>
                <a:sym typeface="Huawei Sans" panose="020C0503030203020204" pitchFamily="34" charset="0"/>
              </a:rPr>
              <a:t>计算机视觉</a:t>
            </a:r>
            <a:r>
              <a:rPr lang="en-US" altLang="zh-CN" sz="2900" b="1" dirty="0">
                <a:solidFill>
                  <a:srgbClr val="C00000"/>
                </a:solidFill>
                <a:latin typeface="Huawei Sans" panose="020C0503030203020204" pitchFamily="34" charset="0"/>
                <a:cs typeface="+mn-ea"/>
                <a:sym typeface="Huawei Sans" panose="020C0503030203020204" pitchFamily="34" charset="0"/>
              </a:rPr>
              <a:t>》</a:t>
            </a:r>
            <a:r>
              <a:rPr lang="zh-CN" altLang="en-US" sz="2900" b="1" dirty="0">
                <a:solidFill>
                  <a:srgbClr val="C00000"/>
                </a:solidFill>
                <a:latin typeface="Huawei Sans" panose="020C0503030203020204" pitchFamily="34" charset="0"/>
                <a:cs typeface="+mn-ea"/>
                <a:sym typeface="Huawei Sans" panose="020C0503030203020204" pitchFamily="34" charset="0"/>
              </a:rPr>
              <a:t>实验</a:t>
            </a:r>
            <a:r>
              <a:rPr lang="zh-CN" altLang="en-US" sz="2900" dirty="0">
                <a:solidFill>
                  <a:srgbClr val="C00000"/>
                </a:solidFill>
                <a:latin typeface="Huawei Sans" panose="020C0503030203020204" pitchFamily="34" charset="0"/>
                <a:cs typeface="+mn-ea"/>
                <a:sym typeface="Huawei Sans" panose="020C0503030203020204" pitchFamily="34" charset="0"/>
              </a:rPr>
              <a:t>明细</a:t>
            </a:r>
            <a:endParaRPr lang="zh-CN" altLang="en-US" sz="2000" dirty="0">
              <a:latin typeface="Huawei Sans" panose="020C0503030203020204" pitchFamily="34" charset="0"/>
              <a:cs typeface="+mn-ea"/>
              <a:sym typeface="Huawei Sans" panose="020C0503030203020204" pitchFamily="34" charset="0"/>
            </a:endParaRPr>
          </a:p>
        </p:txBody>
      </p:sp>
      <p:graphicFrame>
        <p:nvGraphicFramePr>
          <p:cNvPr id="6" name="表格 5">
            <a:extLst>
              <a:ext uri="{FF2B5EF4-FFF2-40B4-BE49-F238E27FC236}">
                <a16:creationId xmlns:a16="http://schemas.microsoft.com/office/drawing/2014/main" id="{3B12C3EB-BB7A-4A69-B5BA-6B17EF5B97F9}"/>
              </a:ext>
            </a:extLst>
          </p:cNvPr>
          <p:cNvGraphicFramePr>
            <a:graphicFrameLocks noGrp="1"/>
          </p:cNvGraphicFramePr>
          <p:nvPr>
            <p:extLst>
              <p:ext uri="{D42A27DB-BD31-4B8C-83A1-F6EECF244321}">
                <p14:modId xmlns:p14="http://schemas.microsoft.com/office/powerpoint/2010/main" val="696570075"/>
              </p:ext>
            </p:extLst>
          </p:nvPr>
        </p:nvGraphicFramePr>
        <p:xfrm>
          <a:off x="739696" y="1441873"/>
          <a:ext cx="9457629" cy="4782936"/>
        </p:xfrm>
        <a:graphic>
          <a:graphicData uri="http://schemas.openxmlformats.org/drawingml/2006/table">
            <a:tbl>
              <a:tblPr>
                <a:tableStyleId>{72833802-FEF1-4C79-8D5D-14CF1EAF98D9}</a:tableStyleId>
              </a:tblPr>
              <a:tblGrid>
                <a:gridCol w="2386269">
                  <a:extLst>
                    <a:ext uri="{9D8B030D-6E8A-4147-A177-3AD203B41FA5}">
                      <a16:colId xmlns:a16="http://schemas.microsoft.com/office/drawing/2014/main" val="2565252679"/>
                    </a:ext>
                  </a:extLst>
                </a:gridCol>
                <a:gridCol w="2458720">
                  <a:extLst>
                    <a:ext uri="{9D8B030D-6E8A-4147-A177-3AD203B41FA5}">
                      <a16:colId xmlns:a16="http://schemas.microsoft.com/office/drawing/2014/main" val="20001"/>
                    </a:ext>
                  </a:extLst>
                </a:gridCol>
                <a:gridCol w="3820639">
                  <a:extLst>
                    <a:ext uri="{9D8B030D-6E8A-4147-A177-3AD203B41FA5}">
                      <a16:colId xmlns:a16="http://schemas.microsoft.com/office/drawing/2014/main" val="20002"/>
                    </a:ext>
                  </a:extLst>
                </a:gridCol>
                <a:gridCol w="792001">
                  <a:extLst>
                    <a:ext uri="{9D8B030D-6E8A-4147-A177-3AD203B41FA5}">
                      <a16:colId xmlns:a16="http://schemas.microsoft.com/office/drawing/2014/main" val="2435823185"/>
                    </a:ext>
                  </a:extLst>
                </a:gridCol>
              </a:tblGrid>
              <a:tr h="360000">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0000"/>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CIFAR10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分类任务</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深度学习框架、卷积神经网络、图像分类</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在讲解到物体识别、图像分割、目标检测计算机视觉任务的时候，结合各个实验手册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实现各个模型任务；</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如何搭建深度学习网络模型实现各个任务的方式；</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介绍</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Resnet50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等网络模型的结构特点和搭建方式，介绍如何在华为云</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等辅助环境完成基于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开发全流程；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ResNet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分类任务</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深度学习框架、卷积神经网络、图像分类、</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9351862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医学图像分割（训练</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推理）</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深度学习框架、图像分割、</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网络的工业质检实验</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深度学习框架、图像分割、</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1550733"/>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的语义分割</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深度学习框架、图像分割、</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a:t>
                      </a: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2407398"/>
                  </a:ext>
                </a:extLst>
              </a:tr>
              <a:tr h="360000">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开发口罩检测实验</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环境搭及应用</a:t>
                      </a:r>
                      <a:endParaRPr lang="zh-CN"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在讲解目标检测应用的时候，如目标检测、目标检测</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分类、视频目标检测等知识点时，结合</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和</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的实验，实现目标检测任务的快速部署应用。</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52920198"/>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开发目标检测和分类应用</a:t>
                      </a: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环境搭建及应用</a:t>
                      </a: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baseline="0" dirty="0">
                        <a:solidFill>
                          <a:schemeClr val="dk1"/>
                        </a:solidFill>
                        <a:latin typeface="+mn-lt"/>
                        <a:ea typeface="+mn-ea"/>
                        <a:cs typeface="+mn-ea"/>
                        <a:sym typeface="+mn-lt"/>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637294"/>
                  </a:ext>
                </a:extLst>
              </a:tr>
              <a:tr h="360000">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开发视频目标检测服务</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环境搭建及应用</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baseline="0" dirty="0">
                        <a:solidFill>
                          <a:schemeClr val="dk1"/>
                        </a:solidFill>
                        <a:latin typeface="+mn-lt"/>
                        <a:ea typeface="+mn-ea"/>
                        <a:cs typeface="+mn-ea"/>
                        <a:sym typeface="+mn-lt"/>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3803588"/>
                  </a:ext>
                </a:extLst>
              </a:tr>
              <a:tr h="360000">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SSD</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的目标检测</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SSD</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kern="1200" baseline="0" dirty="0">
                        <a:solidFill>
                          <a:schemeClr val="dk1"/>
                        </a:solidFill>
                        <a:latin typeface="+mn-lt"/>
                        <a:ea typeface="+mn-ea"/>
                        <a:cs typeface="+mn-ea"/>
                        <a:sym typeface="+mn-lt"/>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71972" marB="7197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91170697"/>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2900" b="1" dirty="0">
                <a:solidFill>
                  <a:srgbClr val="C00000"/>
                </a:solidFill>
                <a:latin typeface="Huawei Sans" panose="020C0503030203020204" pitchFamily="34" charset="0"/>
                <a:cs typeface="+mn-ea"/>
                <a:sym typeface="Huawei Sans" panose="020C0503030203020204" pitchFamily="34" charset="0"/>
              </a:rPr>
              <a:t>昇腾</a:t>
            </a:r>
            <a:r>
              <a:rPr lang="en-US" altLang="zh-CN" sz="2900" b="1" dirty="0">
                <a:solidFill>
                  <a:srgbClr val="C00000"/>
                </a:solidFill>
                <a:latin typeface="Huawei Sans" panose="020C0503030203020204" pitchFamily="34" charset="0"/>
                <a:cs typeface="+mn-ea"/>
                <a:sym typeface="Huawei Sans" panose="020C0503030203020204" pitchFamily="34" charset="0"/>
              </a:rPr>
              <a:t>《</a:t>
            </a:r>
            <a:r>
              <a:rPr lang="zh-CN" altLang="en-US" sz="2900" dirty="0">
                <a:solidFill>
                  <a:srgbClr val="C00000"/>
                </a:solidFill>
                <a:latin typeface="Huawei Sans" panose="020C0503030203020204" pitchFamily="34" charset="0"/>
                <a:cs typeface="+mn-ea"/>
                <a:sym typeface="Huawei Sans" panose="020C0503030203020204" pitchFamily="34" charset="0"/>
              </a:rPr>
              <a:t>计算机视觉</a:t>
            </a:r>
            <a:r>
              <a:rPr lang="en-US" altLang="zh-CN" sz="2900" b="1" dirty="0">
                <a:solidFill>
                  <a:srgbClr val="C00000"/>
                </a:solidFill>
                <a:latin typeface="Huawei Sans" panose="020C0503030203020204" pitchFamily="34" charset="0"/>
                <a:cs typeface="+mn-ea"/>
                <a:sym typeface="Huawei Sans" panose="020C0503030203020204" pitchFamily="34" charset="0"/>
              </a:rPr>
              <a:t>》</a:t>
            </a:r>
            <a:r>
              <a:rPr lang="zh-CN" altLang="en-US" sz="2900" b="1" dirty="0">
                <a:solidFill>
                  <a:srgbClr val="C00000"/>
                </a:solidFill>
                <a:latin typeface="Huawei Sans" panose="020C0503030203020204" pitchFamily="34" charset="0"/>
                <a:cs typeface="+mn-ea"/>
                <a:sym typeface="Huawei Sans" panose="020C0503030203020204" pitchFamily="34" charset="0"/>
              </a:rPr>
              <a:t>实验</a:t>
            </a:r>
            <a:r>
              <a:rPr lang="zh-CN" altLang="en-US" sz="2900" dirty="0">
                <a:solidFill>
                  <a:srgbClr val="C00000"/>
                </a:solidFill>
                <a:latin typeface="Huawei Sans" panose="020C0503030203020204" pitchFamily="34" charset="0"/>
                <a:cs typeface="+mn-ea"/>
                <a:sym typeface="Huawei Sans" panose="020C0503030203020204" pitchFamily="34" charset="0"/>
              </a:rPr>
              <a:t>明细</a:t>
            </a:r>
            <a:endParaRPr lang="zh-CN" altLang="en-US" sz="2000" dirty="0">
              <a:latin typeface="Huawei Sans" panose="020C0503030203020204" pitchFamily="34" charset="0"/>
              <a:cs typeface="+mn-ea"/>
              <a:sym typeface="Huawei Sans" panose="020C0503030203020204" pitchFamily="34" charset="0"/>
            </a:endParaRPr>
          </a:p>
        </p:txBody>
      </p:sp>
      <p:graphicFrame>
        <p:nvGraphicFramePr>
          <p:cNvPr id="6" name="表格 5">
            <a:extLst>
              <a:ext uri="{FF2B5EF4-FFF2-40B4-BE49-F238E27FC236}">
                <a16:creationId xmlns:a16="http://schemas.microsoft.com/office/drawing/2014/main" id="{21C4DD56-B32E-4C51-9437-8014B466CC1C}"/>
              </a:ext>
            </a:extLst>
          </p:cNvPr>
          <p:cNvGraphicFramePr>
            <a:graphicFrameLocks noGrp="1"/>
          </p:cNvGraphicFramePr>
          <p:nvPr>
            <p:extLst>
              <p:ext uri="{D42A27DB-BD31-4B8C-83A1-F6EECF244321}">
                <p14:modId xmlns:p14="http://schemas.microsoft.com/office/powerpoint/2010/main" val="3305721168"/>
              </p:ext>
            </p:extLst>
          </p:nvPr>
        </p:nvGraphicFramePr>
        <p:xfrm>
          <a:off x="676835" y="1356363"/>
          <a:ext cx="10305018" cy="3903698"/>
        </p:xfrm>
        <a:graphic>
          <a:graphicData uri="http://schemas.openxmlformats.org/drawingml/2006/table">
            <a:tbl>
              <a:tblPr>
                <a:tableStyleId>{72833802-FEF1-4C79-8D5D-14CF1EAF98D9}</a:tableStyleId>
              </a:tblPr>
              <a:tblGrid>
                <a:gridCol w="3111349">
                  <a:extLst>
                    <a:ext uri="{9D8B030D-6E8A-4147-A177-3AD203B41FA5}">
                      <a16:colId xmlns:a16="http://schemas.microsoft.com/office/drawing/2014/main" val="2565252679"/>
                    </a:ext>
                  </a:extLst>
                </a:gridCol>
                <a:gridCol w="2859023">
                  <a:extLst>
                    <a:ext uri="{9D8B030D-6E8A-4147-A177-3AD203B41FA5}">
                      <a16:colId xmlns:a16="http://schemas.microsoft.com/office/drawing/2014/main" val="20001"/>
                    </a:ext>
                  </a:extLst>
                </a:gridCol>
                <a:gridCol w="3547473">
                  <a:extLst>
                    <a:ext uri="{9D8B030D-6E8A-4147-A177-3AD203B41FA5}">
                      <a16:colId xmlns:a16="http://schemas.microsoft.com/office/drawing/2014/main" val="20002"/>
                    </a:ext>
                  </a:extLst>
                </a:gridCol>
                <a:gridCol w="787173">
                  <a:extLst>
                    <a:ext uri="{9D8B030D-6E8A-4147-A177-3AD203B41FA5}">
                      <a16:colId xmlns:a16="http://schemas.microsoft.com/office/drawing/2014/main" val="20003"/>
                    </a:ext>
                  </a:extLst>
                </a:gridCol>
              </a:tblGrid>
              <a:tr h="389000">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lnSpc>
                          <a:spcPts val="1900"/>
                        </a:lnSpc>
                      </a:pPr>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4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0000"/>
                  </a:ext>
                </a:extLst>
              </a:tr>
              <a:tr h="7039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10</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CartoonGAN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图像生成实践</a:t>
                      </a: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CartoonGAN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图像生成推理应用。</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422" marB="5142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在讲项目部署时，可以采用图像生成、基于昇腾的深度学习实践任务时，体验在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上完成模型部署实验。</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基于提供的基础实验手册指导，针对实际教学场景进行进阶式优化，比如修改参数、更换数据集或模型结构来对比模型训练结果。</a:t>
                      </a: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03457">
                <a:tc>
                  <a:txBody>
                    <a:bodyPr/>
                    <a:lstStyle/>
                    <a:p>
                      <a:pPr algn="l" fontAlgn="b"/>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图像分类推理实践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n-lt"/>
                        <a:ea typeface="+mn-ea"/>
                        <a:cs typeface="+mn-ea"/>
                        <a:sym typeface="+mn-lt"/>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2204873"/>
                  </a:ext>
                </a:extLst>
              </a:tr>
              <a:tr h="403457">
                <a:tc>
                  <a:txBody>
                    <a:bodyPr/>
                    <a:lstStyle/>
                    <a:p>
                      <a:pPr algn="l" fontAlgn="b"/>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目标检测项目。</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2260305"/>
                  </a:ext>
                </a:extLst>
              </a:tr>
              <a:tr h="403457">
                <a:tc>
                  <a:txBody>
                    <a:bodyPr/>
                    <a:lstStyle/>
                    <a:p>
                      <a:pPr algn="l" fontAlgn="b"/>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图像分割推理实践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DeepLapV3_Plus</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8810924"/>
                  </a:ext>
                </a:extLst>
              </a:tr>
              <a:tr h="798681">
                <a:tc>
                  <a:txBody>
                    <a:bodyPr/>
                    <a:lstStyle/>
                    <a:p>
                      <a:pPr algn="l" fontAlgn="b"/>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MobileNetv2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垃圾分类训练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使用现实生活中常见的垃圾分类数据集，基于</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Ascend910</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Ascend310B</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算力平台，实现垃圾分类模型训练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推理部署的全流程实验。</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200" u="none" strike="noStrike" kern="1200" baseline="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53638607"/>
                  </a:ext>
                </a:extLst>
              </a:tr>
              <a:tr h="400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DCGAN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生成漫画头像实验（训练）</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DCGAN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讲解图像生成，可用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DCGAN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1972" marR="71972" marT="519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2632671"/>
                  </a:ext>
                </a:extLst>
              </a:tr>
              <a:tr h="4008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16</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FGSM</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网络对抗攻击实验手册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FGSM</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讲解</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模型安全、对模型攻击方法时，可以体验</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DCGAN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网络的实现</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200" dirty="0">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5178230"/>
                  </a:ext>
                </a:extLst>
              </a:tr>
            </a:tbl>
          </a:graphicData>
        </a:graphic>
      </p:graphicFrame>
    </p:spTree>
    <p:extLst>
      <p:ext uri="{BB962C8B-B14F-4D97-AF65-F5344CB8AC3E}">
        <p14:creationId xmlns:p14="http://schemas.microsoft.com/office/powerpoint/2010/main" val="4066903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自然语言处理</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人工智能专业，计算机科学与技术（人工智能方向）大三或大四的学生 </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，建议先修课程包括：</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概率论与数理统计、机器学习、深度学习</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 name="文本框 3"/>
          <p:cNvSpPr txBox="1"/>
          <p:nvPr/>
        </p:nvSpPr>
        <p:spPr>
          <a:xfrm>
            <a:off x="835431" y="814564"/>
            <a:ext cx="2799245" cy="369332"/>
          </a:xfrm>
          <a:prstGeom prst="rect">
            <a:avLst/>
          </a:prstGeom>
          <a:noFill/>
        </p:spPr>
        <p:txBody>
          <a:bodyPr wrap="square" rtlCol="0">
            <a:spAutoFit/>
          </a:bodyPr>
          <a:lstStyle/>
          <a:p>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自然语言处理课程</a:t>
            </a:r>
          </a:p>
        </p:txBody>
      </p:sp>
      <p:sp>
        <p:nvSpPr>
          <p:cNvPr id="18" name="长方形">
            <a:extLst>
              <a:ext uri="{FF2B5EF4-FFF2-40B4-BE49-F238E27FC236}">
                <a16:creationId xmlns:a16="http://schemas.microsoft.com/office/drawing/2014/main" id="{5D6CB542-E8AB-4A69-9F58-8D526CDFE7EC}"/>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自然语言处理</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长方形">
            <a:extLst>
              <a:ext uri="{FF2B5EF4-FFF2-40B4-BE49-F238E27FC236}">
                <a16:creationId xmlns:a16="http://schemas.microsoft.com/office/drawing/2014/main" id="{5A85493E-98D4-403B-B69D-0207592C1854}"/>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长方形">
            <a:extLst>
              <a:ext uri="{FF2B5EF4-FFF2-40B4-BE49-F238E27FC236}">
                <a16:creationId xmlns:a16="http://schemas.microsoft.com/office/drawing/2014/main" id="{39A12FF2-F657-443E-9B65-0E716F33B5FF}"/>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8" name="长方形">
            <a:extLst>
              <a:ext uri="{FF2B5EF4-FFF2-40B4-BE49-F238E27FC236}">
                <a16:creationId xmlns:a16="http://schemas.microsoft.com/office/drawing/2014/main" id="{F80E4852-72B8-429C-8FB8-53C14884CD6C}"/>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C33316D1-841B-49F4-A65B-242F0536C1AC}"/>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17A1512A-025D-480E-BF11-F9268B533D3D}"/>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a:extLst>
              <a:ext uri="{FF2B5EF4-FFF2-40B4-BE49-F238E27FC236}">
                <a16:creationId xmlns:a16="http://schemas.microsoft.com/office/drawing/2014/main" id="{E7533894-2E73-423B-BF5C-42EA20B44556}"/>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2" name="文本框 31">
            <a:extLst>
              <a:ext uri="{FF2B5EF4-FFF2-40B4-BE49-F238E27FC236}">
                <a16:creationId xmlns:a16="http://schemas.microsoft.com/office/drawing/2014/main" id="{BA477A47-9040-4FFC-AFBF-6A28D7B4FAE8}"/>
              </a:ext>
            </a:extLst>
          </p:cNvPr>
          <p:cNvSpPr txBox="1">
            <a:spLocks/>
          </p:cNvSpPr>
          <p:nvPr/>
        </p:nvSpPr>
        <p:spPr>
          <a:xfrm>
            <a:off x="2526551" y="4634092"/>
            <a:ext cx="2397918" cy="1938992"/>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a:extLst>
              <a:ext uri="{FF2B5EF4-FFF2-40B4-BE49-F238E27FC236}">
                <a16:creationId xmlns:a16="http://schemas.microsoft.com/office/drawing/2014/main" id="{9B1A75D2-A142-49B9-96A2-881808016E7B}"/>
              </a:ext>
            </a:extLst>
          </p:cNvPr>
          <p:cNvSpPr txBox="1">
            <a:spLocks/>
          </p:cNvSpPr>
          <p:nvPr/>
        </p:nvSpPr>
        <p:spPr>
          <a:xfrm>
            <a:off x="522786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4" name="文本框 33">
            <a:extLst>
              <a:ext uri="{FF2B5EF4-FFF2-40B4-BE49-F238E27FC236}">
                <a16:creationId xmlns:a16="http://schemas.microsoft.com/office/drawing/2014/main" id="{205C5FD2-18F7-41E9-89A9-FBEB89C8FEFB}"/>
              </a:ext>
            </a:extLst>
          </p:cNvPr>
          <p:cNvSpPr txBox="1">
            <a:spLocks/>
          </p:cNvSpPr>
          <p:nvPr/>
        </p:nvSpPr>
        <p:spPr>
          <a:xfrm>
            <a:off x="7536245" y="4634092"/>
            <a:ext cx="2397918" cy="861774"/>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本地环境搭建指南</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endPar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p>
        </p:txBody>
      </p:sp>
      <p:sp>
        <p:nvSpPr>
          <p:cNvPr id="35" name="文本框 34">
            <a:extLst>
              <a:ext uri="{FF2B5EF4-FFF2-40B4-BE49-F238E27FC236}">
                <a16:creationId xmlns:a16="http://schemas.microsoft.com/office/drawing/2014/main" id="{F420D5AF-A3AB-4BEC-AF9E-5339AEA3EC28}"/>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482600" y="577850"/>
            <a:ext cx="10991693" cy="342900"/>
          </a:xfrm>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自然语言处理</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DB3E68E8-333D-437C-9F85-2343B2A47F92}"/>
              </a:ext>
            </a:extLst>
          </p:cNvPr>
          <p:cNvGraphicFramePr>
            <a:graphicFrameLocks noGrp="1"/>
          </p:cNvGraphicFramePr>
          <p:nvPr>
            <p:extLst>
              <p:ext uri="{D42A27DB-BD31-4B8C-83A1-F6EECF244321}">
                <p14:modId xmlns:p14="http://schemas.microsoft.com/office/powerpoint/2010/main" val="1100946849"/>
              </p:ext>
            </p:extLst>
          </p:nvPr>
        </p:nvGraphicFramePr>
        <p:xfrm>
          <a:off x="753489" y="1086416"/>
          <a:ext cx="9676102" cy="4255129"/>
        </p:xfrm>
        <a:graphic>
          <a:graphicData uri="http://schemas.openxmlformats.org/drawingml/2006/table">
            <a:tbl>
              <a:tblPr/>
              <a:tblGrid>
                <a:gridCol w="892629">
                  <a:extLst>
                    <a:ext uri="{9D8B030D-6E8A-4147-A177-3AD203B41FA5}">
                      <a16:colId xmlns:a16="http://schemas.microsoft.com/office/drawing/2014/main" val="958468094"/>
                    </a:ext>
                  </a:extLst>
                </a:gridCol>
                <a:gridCol w="892629">
                  <a:extLst>
                    <a:ext uri="{9D8B030D-6E8A-4147-A177-3AD203B41FA5}">
                      <a16:colId xmlns:a16="http://schemas.microsoft.com/office/drawing/2014/main" val="1238881044"/>
                    </a:ext>
                  </a:extLst>
                </a:gridCol>
                <a:gridCol w="3427697">
                  <a:extLst>
                    <a:ext uri="{9D8B030D-6E8A-4147-A177-3AD203B41FA5}">
                      <a16:colId xmlns:a16="http://schemas.microsoft.com/office/drawing/2014/main" val="3481966780"/>
                    </a:ext>
                  </a:extLst>
                </a:gridCol>
                <a:gridCol w="4463147">
                  <a:extLst>
                    <a:ext uri="{9D8B030D-6E8A-4147-A177-3AD203B41FA5}">
                      <a16:colId xmlns:a16="http://schemas.microsoft.com/office/drawing/2014/main" val="3082368581"/>
                    </a:ext>
                  </a:extLst>
                </a:gridCol>
              </a:tblGrid>
              <a:tr h="356394">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630812253"/>
                  </a:ext>
                </a:extLst>
              </a:tr>
              <a:tr h="939584">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4">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71921926"/>
                  </a:ext>
                </a:extLst>
              </a:tr>
              <a:tr h="669589">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Ascend C</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49529083"/>
                  </a:ext>
                </a:extLst>
              </a:tr>
              <a:tr h="313196">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特性、</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1194917"/>
                  </a:ext>
                </a:extLst>
              </a:tr>
              <a:tr h="788387">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97290321"/>
                  </a:ext>
                </a:extLst>
              </a:tr>
              <a:tr h="626389">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实现情感分析、文本生成、命名实体识别、机器翻译、自动问答、图神经网络，大模型等实验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50355137"/>
                  </a:ext>
                </a:extLst>
              </a:tr>
              <a:tr h="561590">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开发板实现</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Chatbot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75159729"/>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自然语言处理</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058871178"/>
              </p:ext>
            </p:extLst>
          </p:nvPr>
        </p:nvGraphicFramePr>
        <p:xfrm>
          <a:off x="748426" y="974611"/>
          <a:ext cx="10206267" cy="4819607"/>
        </p:xfrm>
        <a:graphic>
          <a:graphicData uri="http://schemas.openxmlformats.org/drawingml/2006/table">
            <a:tbl>
              <a:tblPr>
                <a:tableStyleId>{72833802-FEF1-4C79-8D5D-14CF1EAF98D9}</a:tableStyleId>
              </a:tblPr>
              <a:tblGrid>
                <a:gridCol w="2344280">
                  <a:extLst>
                    <a:ext uri="{9D8B030D-6E8A-4147-A177-3AD203B41FA5}">
                      <a16:colId xmlns:a16="http://schemas.microsoft.com/office/drawing/2014/main" val="20000"/>
                    </a:ext>
                  </a:extLst>
                </a:gridCol>
                <a:gridCol w="3551150">
                  <a:extLst>
                    <a:ext uri="{9D8B030D-6E8A-4147-A177-3AD203B41FA5}">
                      <a16:colId xmlns:a16="http://schemas.microsoft.com/office/drawing/2014/main" val="20001"/>
                    </a:ext>
                  </a:extLst>
                </a:gridCol>
                <a:gridCol w="3617718">
                  <a:extLst>
                    <a:ext uri="{9D8B030D-6E8A-4147-A177-3AD203B41FA5}">
                      <a16:colId xmlns:a16="http://schemas.microsoft.com/office/drawing/2014/main" val="20002"/>
                    </a:ext>
                  </a:extLst>
                </a:gridCol>
                <a:gridCol w="693119">
                  <a:extLst>
                    <a:ext uri="{9D8B030D-6E8A-4147-A177-3AD203B41FA5}">
                      <a16:colId xmlns:a16="http://schemas.microsoft.com/office/drawing/2014/main" val="20003"/>
                    </a:ext>
                  </a:extLst>
                </a:gridCol>
              </a:tblGrid>
              <a:tr h="441679">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0000"/>
                  </a:ext>
                </a:extLst>
              </a:tr>
              <a:tr h="6254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TextCNN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情感分析实验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TextCNN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模型，英文文本情感分类</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8">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在讲解到文本分类、文本生成、命名实体识别、机器翻译等自然语言处理任务的时候，结合各个实验手册，通过</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完成各个模型任务；</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介绍</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TextCNN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SentimentNet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Transformer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BERT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等网络模型的结构特点和搭建方式，通过华为云</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等辅助环境完成基于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开发的流程；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基于提供的基础实验手册指导，针对实际教学场景进行进阶式的优化，比如，修改参数，或更换数据集，或模型结构，来对比模型训练结果等</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254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Sentiment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情感分析实验</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SentimentNet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模型，英文文本情感分类</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416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：文本生成实验</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BERT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模型，藏头诗生成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0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：命名实体识别实验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Bert+CRF</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模型，中文命名实体识别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0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seq2seq</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机器翻译实验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seq2seq</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模型，中英文机器翻译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560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Transformer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机器翻译实验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Transformer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模型，中英文机器翻译</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416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：自动问答实验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BERT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模型，英文自动问答</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560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：图神经网络实验</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GCN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模型，英文科学出版物分类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人工智能程序设计</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477193"/>
            <a:ext cx="9971212" cy="646331"/>
          </a:xfrm>
          <a:prstGeom prst="rect">
            <a:avLst/>
          </a:prstGeom>
        </p:spPr>
        <p:txBody>
          <a:bodyPr wrap="square">
            <a:spAutoFit/>
          </a:bodyPr>
          <a:lstStyle/>
          <a:p>
            <a:pPr marL="285750" marR="0" lvl="0" indent="-285750" algn="l" defTabSz="914400" rtl="0" eaLnBrk="1" fontAlgn="auto" latinLnBrk="0" hangingPunct="1">
              <a:lnSpc>
                <a:spcPct val="100000"/>
              </a:lnSpc>
              <a:spcBef>
                <a:spcPts val="780"/>
              </a:spcBef>
              <a:spcAft>
                <a:spcPts val="0"/>
              </a:spcAft>
              <a:buClrTx/>
              <a:buSzTx/>
              <a:buFont typeface="Wingdings" panose="05000000000000000000" pitchFamily="2" charset="2"/>
              <a:buChar char="Ø"/>
              <a:defRPr/>
            </a:pPr>
            <a:r>
              <a:rPr kumimoji="0" lang="zh-CN" altLang="en-US" sz="1800" b="1" i="0" u="none" strike="noStrike" kern="1200" cap="none" spc="0" normalizeH="0" baseline="0" noProof="0" dirty="0">
                <a:ln>
                  <a:noFill/>
                </a:ln>
                <a:solidFill>
                  <a:srgbClr val="3C3C3C"/>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kumimoji="0" lang="zh-CN" altLang="en-US" sz="1800" b="0" i="0" u="none" strike="noStrike" kern="1200" cap="none" spc="0" normalizeH="0" baseline="0" noProof="0" dirty="0">
                <a:ln>
                  <a:noFill/>
                </a:ln>
                <a:solidFill>
                  <a:srgbClr val="3C3C3C"/>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a:t>
            </a:r>
            <a:r>
              <a:rPr kumimoji="0" lang="zh-CN" altLang="en-US" sz="1800" b="0" i="0" u="none" strike="noStrike" kern="1200" cap="none" spc="0" normalizeH="0" baseline="0" noProof="0" dirty="0">
                <a:ln>
                  <a:noFill/>
                </a:ln>
                <a:solidFill>
                  <a:srgbClr val="1D1D1A"/>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人工智能专业，计算机科学与技术（人工智能方向）大一或大二的学生 </a:t>
            </a:r>
            <a:r>
              <a:rPr kumimoji="0" lang="zh-CN" altLang="en-US" sz="1800" b="0" i="0" u="none" strike="noStrike" kern="1200" cap="none" spc="0" normalizeH="0" baseline="0" noProof="0" dirty="0">
                <a:ln>
                  <a:noFill/>
                </a:ln>
                <a:solidFill>
                  <a:srgbClr val="3C3C3C"/>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 name="文本框 3"/>
          <p:cNvSpPr txBox="1"/>
          <p:nvPr/>
        </p:nvSpPr>
        <p:spPr>
          <a:xfrm>
            <a:off x="835431" y="999230"/>
            <a:ext cx="279924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C3C3C"/>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人工智能程序设计</a:t>
            </a:r>
          </a:p>
        </p:txBody>
      </p:sp>
      <p:sp>
        <p:nvSpPr>
          <p:cNvPr id="18" name="长方形">
            <a:extLst>
              <a:ext uri="{FF2B5EF4-FFF2-40B4-BE49-F238E27FC236}">
                <a16:creationId xmlns:a16="http://schemas.microsoft.com/office/drawing/2014/main" id="{68287D21-B50F-46C3-896B-FAA05C1CA03C}"/>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人工智能程序设计</a:t>
            </a: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长方形">
            <a:extLst>
              <a:ext uri="{FF2B5EF4-FFF2-40B4-BE49-F238E27FC236}">
                <a16:creationId xmlns:a16="http://schemas.microsoft.com/office/drawing/2014/main" id="{BEC8CC7A-111C-4C59-9CBB-6C506253F70C}"/>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长方形">
            <a:extLst>
              <a:ext uri="{FF2B5EF4-FFF2-40B4-BE49-F238E27FC236}">
                <a16:creationId xmlns:a16="http://schemas.microsoft.com/office/drawing/2014/main" id="{64099295-8F85-4A04-B071-B516806A196B}"/>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8" name="长方形">
            <a:extLst>
              <a:ext uri="{FF2B5EF4-FFF2-40B4-BE49-F238E27FC236}">
                <a16:creationId xmlns:a16="http://schemas.microsoft.com/office/drawing/2014/main" id="{27586544-1326-4B5A-8A87-555337833CB6}"/>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4A088C1E-3E3C-4DBF-888B-88939D3A4273}"/>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005BBE1E-77F5-46A9-8BD5-631DEE2F0105}"/>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a:extLst>
              <a:ext uri="{FF2B5EF4-FFF2-40B4-BE49-F238E27FC236}">
                <a16:creationId xmlns:a16="http://schemas.microsoft.com/office/drawing/2014/main" id="{D618220F-21F3-443D-B3F7-27D4FBC22311}"/>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2" name="文本框 31">
            <a:extLst>
              <a:ext uri="{FF2B5EF4-FFF2-40B4-BE49-F238E27FC236}">
                <a16:creationId xmlns:a16="http://schemas.microsoft.com/office/drawing/2014/main" id="{22CD26F5-A1AB-4D9C-A0FE-3E102ED9E631}"/>
              </a:ext>
            </a:extLst>
          </p:cNvPr>
          <p:cNvSpPr txBox="1">
            <a:spLocks/>
          </p:cNvSpPr>
          <p:nvPr/>
        </p:nvSpPr>
        <p:spPr>
          <a:xfrm>
            <a:off x="2526551" y="4634092"/>
            <a:ext cx="2397918" cy="1938992"/>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a:extLst>
              <a:ext uri="{FF2B5EF4-FFF2-40B4-BE49-F238E27FC236}">
                <a16:creationId xmlns:a16="http://schemas.microsoft.com/office/drawing/2014/main" id="{6FBC1BA5-D296-4D62-90C4-9352D65F164F}"/>
              </a:ext>
            </a:extLst>
          </p:cNvPr>
          <p:cNvSpPr txBox="1">
            <a:spLocks/>
          </p:cNvSpPr>
          <p:nvPr/>
        </p:nvSpPr>
        <p:spPr>
          <a:xfrm>
            <a:off x="522786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4" name="文本框 33">
            <a:extLst>
              <a:ext uri="{FF2B5EF4-FFF2-40B4-BE49-F238E27FC236}">
                <a16:creationId xmlns:a16="http://schemas.microsoft.com/office/drawing/2014/main" id="{C9B64B7E-A894-4DE6-9B09-FA550E04E7DE}"/>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本地环境搭建指南</a:t>
            </a:r>
          </a:p>
        </p:txBody>
      </p:sp>
      <p:sp>
        <p:nvSpPr>
          <p:cNvPr id="35" name="文本框 34">
            <a:extLst>
              <a:ext uri="{FF2B5EF4-FFF2-40B4-BE49-F238E27FC236}">
                <a16:creationId xmlns:a16="http://schemas.microsoft.com/office/drawing/2014/main" id="{2F4108E5-A418-40A0-A46C-652176DA19FF}"/>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人工智能程序设计</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A1BB4D57-AD02-4EFC-906C-83704DD0D511}"/>
              </a:ext>
            </a:extLst>
          </p:cNvPr>
          <p:cNvGraphicFramePr>
            <a:graphicFrameLocks noGrp="1"/>
          </p:cNvGraphicFramePr>
          <p:nvPr>
            <p:extLst>
              <p:ext uri="{D42A27DB-BD31-4B8C-83A1-F6EECF244321}">
                <p14:modId xmlns:p14="http://schemas.microsoft.com/office/powerpoint/2010/main" val="861138613"/>
              </p:ext>
            </p:extLst>
          </p:nvPr>
        </p:nvGraphicFramePr>
        <p:xfrm>
          <a:off x="672581" y="1047565"/>
          <a:ext cx="10073880" cy="4456942"/>
        </p:xfrm>
        <a:graphic>
          <a:graphicData uri="http://schemas.openxmlformats.org/drawingml/2006/table">
            <a:tbl>
              <a:tblPr/>
              <a:tblGrid>
                <a:gridCol w="829809">
                  <a:extLst>
                    <a:ext uri="{9D8B030D-6E8A-4147-A177-3AD203B41FA5}">
                      <a16:colId xmlns:a16="http://schemas.microsoft.com/office/drawing/2014/main" val="874511030"/>
                    </a:ext>
                  </a:extLst>
                </a:gridCol>
                <a:gridCol w="829809">
                  <a:extLst>
                    <a:ext uri="{9D8B030D-6E8A-4147-A177-3AD203B41FA5}">
                      <a16:colId xmlns:a16="http://schemas.microsoft.com/office/drawing/2014/main" val="1631278458"/>
                    </a:ext>
                  </a:extLst>
                </a:gridCol>
                <a:gridCol w="2323464">
                  <a:extLst>
                    <a:ext uri="{9D8B030D-6E8A-4147-A177-3AD203B41FA5}">
                      <a16:colId xmlns:a16="http://schemas.microsoft.com/office/drawing/2014/main" val="3037335462"/>
                    </a:ext>
                  </a:extLst>
                </a:gridCol>
                <a:gridCol w="6090798">
                  <a:extLst>
                    <a:ext uri="{9D8B030D-6E8A-4147-A177-3AD203B41FA5}">
                      <a16:colId xmlns:a16="http://schemas.microsoft.com/office/drawing/2014/main" val="3931399193"/>
                    </a:ext>
                  </a:extLst>
                </a:gridCol>
              </a:tblGrid>
              <a:tr h="344447">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403584530"/>
                  </a:ext>
                </a:extLst>
              </a:tr>
              <a:tr h="605393">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MindStudio</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MindX</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SDK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86552098"/>
                  </a:ext>
                </a:extLst>
              </a:tr>
              <a:tr h="1054219">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特性、</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79579572"/>
                  </a:ext>
                </a:extLst>
              </a:tr>
              <a:tr h="1127282">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实现搭建网络过程介绍、损失函数、优化器实现、训练实现、模型保存及加载、推理。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08757707"/>
                  </a:ext>
                </a:extLst>
              </a:tr>
              <a:tr h="1325601">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实现手写体识别、线性回归、鸢尾花分类等实验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20695209"/>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id="{3C50F20D-8C33-40F6-8788-957F060B1A2A}"/>
              </a:ext>
            </a:extLst>
          </p:cNvPr>
          <p:cNvSpPr>
            <a:spLocks noGrp="1"/>
          </p:cNvSpPr>
          <p:nvPr>
            <p:ph type="title"/>
          </p:nvPr>
        </p:nvSpPr>
        <p:spPr/>
        <p:txBody>
          <a:bodyPr/>
          <a:lstStyle/>
          <a:p>
            <a:r>
              <a:rPr lang="zh-CN" altLang="en-US" sz="2600" dirty="0">
                <a:latin typeface="Huawei Sans" panose="020C0503030203020204" pitchFamily="34" charset="0"/>
                <a:cs typeface="+mn-ea"/>
                <a:sym typeface="Huawei Sans" panose="020C0503030203020204" pitchFamily="34" charset="0"/>
              </a:rPr>
              <a:t>昇腾</a:t>
            </a:r>
            <a:r>
              <a:rPr lang="en-US" altLang="zh-CN" sz="2600" dirty="0">
                <a:latin typeface="Huawei Sans" panose="020C0503030203020204" pitchFamily="34" charset="0"/>
                <a:cs typeface="+mn-ea"/>
                <a:sym typeface="Huawei Sans" panose="020C0503030203020204" pitchFamily="34" charset="0"/>
              </a:rPr>
              <a:t>《</a:t>
            </a:r>
            <a:r>
              <a:rPr lang="zh-CN" altLang="en-US" sz="2600" dirty="0">
                <a:latin typeface="Huawei Sans" panose="020C0503030203020204" pitchFamily="34" charset="0"/>
                <a:cs typeface="+mn-ea"/>
                <a:sym typeface="Huawei Sans" panose="020C0503030203020204" pitchFamily="34" charset="0"/>
              </a:rPr>
              <a:t>人工智能程序设计</a:t>
            </a:r>
            <a:r>
              <a:rPr lang="en-US" altLang="zh-CN" sz="2600" dirty="0">
                <a:latin typeface="Huawei Sans" panose="020C0503030203020204" pitchFamily="34" charset="0"/>
                <a:cs typeface="+mn-ea"/>
                <a:sym typeface="Huawei Sans" panose="020C0503030203020204" pitchFamily="34" charset="0"/>
              </a:rPr>
              <a:t>》</a:t>
            </a:r>
            <a:r>
              <a:rPr lang="zh-CN" altLang="en-US" sz="2600" dirty="0">
                <a:latin typeface="Huawei Sans" panose="020C0503030203020204" pitchFamily="34" charset="0"/>
                <a:cs typeface="+mn-ea"/>
                <a:sym typeface="Huawei Sans" panose="020C0503030203020204" pitchFamily="34" charset="0"/>
              </a:rPr>
              <a:t>实验明细</a:t>
            </a:r>
          </a:p>
        </p:txBody>
      </p:sp>
      <p:graphicFrame>
        <p:nvGraphicFramePr>
          <p:cNvPr id="6" name="表格 5">
            <a:extLst>
              <a:ext uri="{FF2B5EF4-FFF2-40B4-BE49-F238E27FC236}">
                <a16:creationId xmlns:a16="http://schemas.microsoft.com/office/drawing/2014/main" id="{9F248232-410C-4948-A853-57633D81CB71}"/>
              </a:ext>
            </a:extLst>
          </p:cNvPr>
          <p:cNvGraphicFramePr>
            <a:graphicFrameLocks noGrp="1"/>
          </p:cNvGraphicFramePr>
          <p:nvPr>
            <p:extLst>
              <p:ext uri="{D42A27DB-BD31-4B8C-83A1-F6EECF244321}">
                <p14:modId xmlns:p14="http://schemas.microsoft.com/office/powerpoint/2010/main" val="1887109471"/>
              </p:ext>
            </p:extLst>
          </p:nvPr>
        </p:nvGraphicFramePr>
        <p:xfrm>
          <a:off x="736376" y="1056443"/>
          <a:ext cx="10724009" cy="4423077"/>
        </p:xfrm>
        <a:graphic>
          <a:graphicData uri="http://schemas.openxmlformats.org/drawingml/2006/table">
            <a:tbl>
              <a:tblPr firstRow="1" bandRow="1">
                <a:tableStyleId>{16D9F66E-5EB9-4882-86FB-DCBF35E3C3E4}</a:tableStyleId>
              </a:tblPr>
              <a:tblGrid>
                <a:gridCol w="2712994">
                  <a:extLst>
                    <a:ext uri="{9D8B030D-6E8A-4147-A177-3AD203B41FA5}">
                      <a16:colId xmlns:a16="http://schemas.microsoft.com/office/drawing/2014/main" val="3144586949"/>
                    </a:ext>
                  </a:extLst>
                </a:gridCol>
                <a:gridCol w="3219860">
                  <a:extLst>
                    <a:ext uri="{9D8B030D-6E8A-4147-A177-3AD203B41FA5}">
                      <a16:colId xmlns:a16="http://schemas.microsoft.com/office/drawing/2014/main" val="3017766209"/>
                    </a:ext>
                  </a:extLst>
                </a:gridCol>
                <a:gridCol w="4150937">
                  <a:extLst>
                    <a:ext uri="{9D8B030D-6E8A-4147-A177-3AD203B41FA5}">
                      <a16:colId xmlns:a16="http://schemas.microsoft.com/office/drawing/2014/main" val="4239111216"/>
                    </a:ext>
                  </a:extLst>
                </a:gridCol>
                <a:gridCol w="640218">
                  <a:extLst>
                    <a:ext uri="{9D8B030D-6E8A-4147-A177-3AD203B41FA5}">
                      <a16:colId xmlns:a16="http://schemas.microsoft.com/office/drawing/2014/main" val="3547759149"/>
                    </a:ext>
                  </a:extLst>
                </a:gridCol>
              </a:tblGrid>
              <a:tr h="437808">
                <a:tc>
                  <a:txBody>
                    <a:bodyPr/>
                    <a:lstStyle/>
                    <a:p>
                      <a:pPr marL="0" algn="ctr" defTabSz="1187798" rtl="0" eaLnBrk="1" fontAlgn="ctr" latinLnBrk="0" hangingPunct="1"/>
                      <a:r>
                        <a:rPr lang="zh-CN" altLang="en-US" sz="16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617" marR="7617"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algn="ctr" defTabSz="1187798" rtl="0" eaLnBrk="1" fontAlgn="ctr" latinLnBrk="0" hangingPunct="1"/>
                      <a:r>
                        <a:rPr lang="zh-CN" altLang="en-US" sz="16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marL="7617" marR="7617"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algn="ctr" defTabSz="1187798" rtl="0" eaLnBrk="1" fontAlgn="ctr" latinLnBrk="0" hangingPunct="1"/>
                      <a:r>
                        <a:rPr lang="zh-CN" altLang="en-US" sz="16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6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17" marR="7617"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algn="ctr" defTabSz="1187798" rtl="0" eaLnBrk="1" fontAlgn="ctr" latinLnBrk="0" hangingPunct="1"/>
                      <a:r>
                        <a:rPr lang="zh-CN" altLang="en-US" sz="16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课时</a:t>
                      </a:r>
                      <a:endParaRPr lang="zh-CN" altLang="en-US" sz="1600" b="1"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817708782"/>
                  </a:ext>
                </a:extLst>
              </a:tr>
              <a:tr h="557855">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基础操作</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开发基本流程、基本模块、简单操作</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本实验通过介绍</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搭建神经网络用到的基础模块，比如数据集加载，神经网络搭建等，让学员熟悉</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的基础用法，掌握</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开发的简单流程。</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88874975"/>
                  </a:ext>
                </a:extLst>
              </a:tr>
              <a:tr h="306564">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进阶操作</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开发全流程、进阶模块功能、进阶操作</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本实验主要介绍</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的进阶用法，比如参数初始化、数据增强、回调函数等。</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94095640"/>
                  </a:ext>
                </a:extLst>
              </a:tr>
              <a:tr h="558816">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手写体数字识别</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框架、手写数字识别</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本实验使用</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框架实现手写体数字识别任务。</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1012283"/>
                  </a:ext>
                </a:extLst>
              </a:tr>
              <a:tr h="558816">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的线性函数拟合实验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框架、线性拟合算法</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本实验使用</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框架实现线性函数拟合。</a:t>
                      </a:r>
                    </a:p>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568193"/>
                  </a:ext>
                </a:extLst>
              </a:tr>
              <a:tr h="558816">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的鸢尾花分类实验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框架、逻辑回归算法</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本实验使用</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框架实现鸢尾花分类任务。</a:t>
                      </a:r>
                    </a:p>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242483"/>
                  </a:ext>
                </a:extLst>
              </a:tr>
              <a:tr h="414791">
                <a:tc>
                  <a:txBody>
                    <a:bodyPr/>
                    <a:lstStyle/>
                    <a:p>
                      <a:pPr algn="l" fontAlgn="b"/>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的手写体数字识别</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框架、手写数字识别</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本实验将通过手写数字识别的案例讲述华为</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开发框架</a:t>
                      </a: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的基本使用。</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7911209"/>
                  </a:ext>
                </a:extLst>
              </a:tr>
              <a:tr h="414791">
                <a:tc>
                  <a:txBody>
                    <a:bodyPr/>
                    <a:lstStyle/>
                    <a:p>
                      <a:pPr marL="0" marR="0" lvl="0" indent="0" algn="l" defTabSz="914034" rtl="0" eaLnBrk="1" fontAlgn="b"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的线性回归实验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框架、线性拟合算法</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本实验使用</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框架实现线性函数拟合。</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9003667"/>
                  </a:ext>
                </a:extLst>
              </a:tr>
              <a:tr h="549274">
                <a:tc>
                  <a:txBody>
                    <a:bodyPr/>
                    <a:lstStyle/>
                    <a:p>
                      <a:pPr marL="0" marR="0" lvl="0" indent="0" algn="l" defTabSz="914034" rtl="0" eaLnBrk="1" fontAlgn="b"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的鸢尾花二分类实验</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框架、逻辑回归算法</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本实验使用</a:t>
                      </a: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框架实现鸢尾花分类任务。</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9628087"/>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智能系统与应用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648394" y="1603057"/>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：本课程针对于本科院校人工智能专业主干基础课程，例如：</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智能系统设计与应用</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机器人技术</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无人驾驶系统</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p>
        </p:txBody>
      </p:sp>
      <p:sp>
        <p:nvSpPr>
          <p:cNvPr id="20" name="长方形"/>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智能系统与应用</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 name="文本框 3">
            <a:extLst>
              <a:ext uri="{FF2B5EF4-FFF2-40B4-BE49-F238E27FC236}">
                <a16:creationId xmlns:a16="http://schemas.microsoft.com/office/drawing/2014/main" id="{87700113-7BE0-4668-B976-D2FF7998A978}"/>
              </a:ext>
            </a:extLst>
          </p:cNvPr>
          <p:cNvSpPr txBox="1"/>
          <p:nvPr/>
        </p:nvSpPr>
        <p:spPr>
          <a:xfrm>
            <a:off x="648394" y="1073378"/>
            <a:ext cx="3259049" cy="369332"/>
          </a:xfrm>
          <a:prstGeom prst="rect">
            <a:avLst/>
          </a:prstGeom>
          <a:noFill/>
        </p:spPr>
        <p:txBody>
          <a:bodyPr wrap="square" rtlCol="0">
            <a:spAutoFit/>
          </a:bodyPr>
          <a:lstStyle/>
          <a:p>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智能系统与应用</a:t>
            </a:r>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课程</a:t>
            </a:r>
          </a:p>
        </p:txBody>
      </p:sp>
      <p:sp>
        <p:nvSpPr>
          <p:cNvPr id="23" name="长方形">
            <a:extLst>
              <a:ext uri="{FF2B5EF4-FFF2-40B4-BE49-F238E27FC236}">
                <a16:creationId xmlns:a16="http://schemas.microsoft.com/office/drawing/2014/main" id="{55B9862C-6833-460C-8A1C-3BE95266000D}"/>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81DA536C-28C5-4902-9983-52512972BEBF}"/>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31" name="长方形">
            <a:extLst>
              <a:ext uri="{FF2B5EF4-FFF2-40B4-BE49-F238E27FC236}">
                <a16:creationId xmlns:a16="http://schemas.microsoft.com/office/drawing/2014/main" id="{231F2097-4A87-47FD-A8BF-FCF48EE22F96}"/>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2" name="长方形">
            <a:extLst>
              <a:ext uri="{FF2B5EF4-FFF2-40B4-BE49-F238E27FC236}">
                <a16:creationId xmlns:a16="http://schemas.microsoft.com/office/drawing/2014/main" id="{B4A04F97-5B3C-4C5D-A98F-9FDEA21A451F}"/>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长方形">
            <a:extLst>
              <a:ext uri="{FF2B5EF4-FFF2-40B4-BE49-F238E27FC236}">
                <a16:creationId xmlns:a16="http://schemas.microsoft.com/office/drawing/2014/main" id="{1CA24037-9E3B-4CB1-AB59-07618122D0FF}"/>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8" name="文本框 7">
            <a:extLst>
              <a:ext uri="{FF2B5EF4-FFF2-40B4-BE49-F238E27FC236}">
                <a16:creationId xmlns:a16="http://schemas.microsoft.com/office/drawing/2014/main" id="{2657B801-E3BA-499F-8B1A-F1454302EA20}"/>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22" name="文本框 21">
            <a:extLst>
              <a:ext uri="{FF2B5EF4-FFF2-40B4-BE49-F238E27FC236}">
                <a16:creationId xmlns:a16="http://schemas.microsoft.com/office/drawing/2014/main" id="{1ECA63E9-9EA5-4A59-9DDE-E05D0C11F603}"/>
              </a:ext>
            </a:extLst>
          </p:cNvPr>
          <p:cNvSpPr txBox="1">
            <a:spLocks/>
          </p:cNvSpPr>
          <p:nvPr/>
        </p:nvSpPr>
        <p:spPr>
          <a:xfrm>
            <a:off x="2480831" y="4634092"/>
            <a:ext cx="2397918" cy="1523966"/>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处理器架构</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开发者套件</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昇腾异构计算架构</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p>
        </p:txBody>
      </p:sp>
      <p:sp>
        <p:nvSpPr>
          <p:cNvPr id="24" name="文本框 23">
            <a:extLst>
              <a:ext uri="{FF2B5EF4-FFF2-40B4-BE49-F238E27FC236}">
                <a16:creationId xmlns:a16="http://schemas.microsoft.com/office/drawing/2014/main" id="{1F442B96-0CA9-4B64-9D23-D9B4F335D4B0}"/>
              </a:ext>
            </a:extLst>
          </p:cNvPr>
          <p:cNvSpPr txBox="1">
            <a:spLocks/>
          </p:cNvSpPr>
          <p:nvPr/>
        </p:nvSpPr>
        <p:spPr>
          <a:xfrm>
            <a:off x="5014509" y="4634092"/>
            <a:ext cx="2397918" cy="861774"/>
          </a:xfrm>
          <a:prstGeom prst="rect">
            <a:avLst/>
          </a:prstGeom>
          <a:noFill/>
        </p:spPr>
        <p:txBody>
          <a:bodyPr wrap="square" lIns="0" tIns="0" rIns="0" bIns="0" rtlCol="0">
            <a:spAutoFit/>
          </a:bodyPr>
          <a:lstStyle/>
          <a:p>
            <a:pPr marL="285750" indent="-285750">
              <a:buFont typeface="Arial" panose="020B0604020202020204" pitchFamily="34" charset="0"/>
              <a:buChar char="•"/>
            </a:pPr>
            <a:r>
              <a:rPr lang="zh-CN"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体验</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个典型推理样例</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zh-CN"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智能车应用开发指南</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lang="zh-CN"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机械狗应用开发指南</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a:extLst>
              <a:ext uri="{FF2B5EF4-FFF2-40B4-BE49-F238E27FC236}">
                <a16:creationId xmlns:a16="http://schemas.microsoft.com/office/drawing/2014/main" id="{9AE1F6CD-4AF1-48AC-B2DB-E4C496DF8FDC}"/>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Atlas 200I DK A2 </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开发者套件环境搭建指南</a:t>
            </a:r>
          </a:p>
        </p:txBody>
      </p:sp>
      <p:sp>
        <p:nvSpPr>
          <p:cNvPr id="34" name="文本框 33">
            <a:extLst>
              <a:ext uri="{FF2B5EF4-FFF2-40B4-BE49-F238E27FC236}">
                <a16:creationId xmlns:a16="http://schemas.microsoft.com/office/drawing/2014/main" id="{C9089642-C0F6-4320-AC61-586B2CF7A2D6}"/>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extLst>
      <p:ext uri="{BB962C8B-B14F-4D97-AF65-F5344CB8AC3E}">
        <p14:creationId xmlns:p14="http://schemas.microsoft.com/office/powerpoint/2010/main" val="16289202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a:xfrm>
            <a:off x="482600" y="406400"/>
            <a:ext cx="10991693" cy="658920"/>
          </a:xfrm>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智能系统与应用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A6A7F5BF-4ABF-435E-B82E-F4D9F2A022F8}"/>
              </a:ext>
            </a:extLst>
          </p:cNvPr>
          <p:cNvGraphicFramePr>
            <a:graphicFrameLocks noGrp="1"/>
          </p:cNvGraphicFramePr>
          <p:nvPr>
            <p:extLst>
              <p:ext uri="{D42A27DB-BD31-4B8C-83A1-F6EECF244321}">
                <p14:modId xmlns:p14="http://schemas.microsoft.com/office/powerpoint/2010/main" val="1607003535"/>
              </p:ext>
            </p:extLst>
          </p:nvPr>
        </p:nvGraphicFramePr>
        <p:xfrm>
          <a:off x="1012054" y="1455937"/>
          <a:ext cx="8691239" cy="3559945"/>
        </p:xfrm>
        <a:graphic>
          <a:graphicData uri="http://schemas.openxmlformats.org/drawingml/2006/table">
            <a:tbl>
              <a:tblPr/>
              <a:tblGrid>
                <a:gridCol w="509376">
                  <a:extLst>
                    <a:ext uri="{9D8B030D-6E8A-4147-A177-3AD203B41FA5}">
                      <a16:colId xmlns:a16="http://schemas.microsoft.com/office/drawing/2014/main" val="2791565203"/>
                    </a:ext>
                  </a:extLst>
                </a:gridCol>
                <a:gridCol w="795901">
                  <a:extLst>
                    <a:ext uri="{9D8B030D-6E8A-4147-A177-3AD203B41FA5}">
                      <a16:colId xmlns:a16="http://schemas.microsoft.com/office/drawing/2014/main" val="37171515"/>
                    </a:ext>
                  </a:extLst>
                </a:gridCol>
                <a:gridCol w="1655475">
                  <a:extLst>
                    <a:ext uri="{9D8B030D-6E8A-4147-A177-3AD203B41FA5}">
                      <a16:colId xmlns:a16="http://schemas.microsoft.com/office/drawing/2014/main" val="3824683266"/>
                    </a:ext>
                  </a:extLst>
                </a:gridCol>
                <a:gridCol w="5730487">
                  <a:extLst>
                    <a:ext uri="{9D8B030D-6E8A-4147-A177-3AD203B41FA5}">
                      <a16:colId xmlns:a16="http://schemas.microsoft.com/office/drawing/2014/main" val="3430648971"/>
                    </a:ext>
                  </a:extLst>
                </a:gridCol>
              </a:tblGrid>
              <a:tr h="288644">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20000"/>
                        <a:lumOff val="80000"/>
                      </a:schemeClr>
                    </a:solidFill>
                  </a:tcPr>
                </a:tc>
                <a:extLst>
                  <a:ext uri="{0D108BD9-81ED-4DB2-BD59-A6C34878D82A}">
                    <a16:rowId xmlns:a16="http://schemas.microsoft.com/office/drawing/2014/main" val="2102642989"/>
                  </a:ext>
                </a:extLst>
              </a:tr>
              <a:tr h="874680">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68876875"/>
                  </a:ext>
                </a:extLst>
              </a:tr>
              <a:tr h="1084602">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Ascend C</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76002549"/>
                  </a:ext>
                </a:extLst>
              </a:tr>
              <a:tr h="1312019">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开发板或者</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ECS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9</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个典型推理样例、智能车、机械狗等实验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93242796"/>
                  </a:ext>
                </a:extLst>
              </a:tr>
            </a:tbl>
          </a:graphicData>
        </a:graphic>
      </p:graphicFrame>
    </p:spTree>
    <p:extLst>
      <p:ext uri="{BB962C8B-B14F-4D97-AF65-F5344CB8AC3E}">
        <p14:creationId xmlns:p14="http://schemas.microsoft.com/office/powerpoint/2010/main" val="3070733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893" y="379753"/>
            <a:ext cx="12247574" cy="680808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83615" y="2122258"/>
            <a:ext cx="251902" cy="25190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2335" y="4686501"/>
            <a:ext cx="251902" cy="251902"/>
          </a:xfrm>
          <a:prstGeom prst="rect">
            <a:avLst/>
          </a:prstGeom>
        </p:spPr>
      </p:pic>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98064" y="2098220"/>
            <a:ext cx="359859" cy="359859"/>
          </a:xfrm>
          <a:prstGeom prst="rect">
            <a:avLst/>
          </a:prstGeom>
        </p:spPr>
      </p:pic>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28650" y="3132518"/>
            <a:ext cx="323873" cy="323873"/>
          </a:xfrm>
          <a:prstGeom prst="rect">
            <a:avLst/>
          </a:prstGeom>
        </p:spPr>
      </p:pic>
      <p:pic>
        <p:nvPicPr>
          <p:cNvPr id="9" name="图片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83466" y="3103954"/>
            <a:ext cx="359859" cy="359859"/>
          </a:xfrm>
          <a:prstGeom prst="rect">
            <a:avLst/>
          </a:prstGeom>
        </p:spPr>
      </p:pic>
      <p:pic>
        <p:nvPicPr>
          <p:cNvPr id="10" name="图片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45439" y="3113475"/>
            <a:ext cx="359859" cy="359859"/>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93562" y="2117263"/>
            <a:ext cx="359859" cy="359859"/>
          </a:xfrm>
          <a:prstGeom prst="rect">
            <a:avLst/>
          </a:prstGeom>
        </p:spPr>
      </p:pic>
      <p:pic>
        <p:nvPicPr>
          <p:cNvPr id="12" name="图片 1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481102" y="3103954"/>
            <a:ext cx="359859" cy="359859"/>
          </a:xfrm>
          <a:prstGeom prst="rect">
            <a:avLst/>
          </a:prstGeom>
        </p:spPr>
      </p:pic>
      <p:pic>
        <p:nvPicPr>
          <p:cNvPr id="13" name="图片 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935918" y="2098220"/>
            <a:ext cx="359859" cy="359859"/>
          </a:xfrm>
          <a:prstGeom prst="rect">
            <a:avLst/>
          </a:prstGeom>
        </p:spPr>
      </p:pic>
      <p:pic>
        <p:nvPicPr>
          <p:cNvPr id="14" name="图片 13"/>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677615" y="2123308"/>
            <a:ext cx="251902" cy="251902"/>
          </a:xfrm>
          <a:prstGeom prst="rect">
            <a:avLst/>
          </a:prstGeom>
        </p:spPr>
      </p:pic>
      <p:pic>
        <p:nvPicPr>
          <p:cNvPr id="15" name="图片 1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528783" y="2065381"/>
            <a:ext cx="359859" cy="359859"/>
          </a:xfrm>
          <a:prstGeom prst="rect">
            <a:avLst/>
          </a:prstGeom>
        </p:spPr>
      </p:pic>
      <p:sp>
        <p:nvSpPr>
          <p:cNvPr id="16" name="文本框 15"/>
          <p:cNvSpPr txBox="1"/>
          <p:nvPr/>
        </p:nvSpPr>
        <p:spPr>
          <a:xfrm>
            <a:off x="1239362" y="1348083"/>
            <a:ext cx="902458" cy="307657"/>
          </a:xfrm>
          <a:prstGeom prst="rect">
            <a:avLst/>
          </a:prstGeom>
          <a:noFill/>
        </p:spPr>
        <p:txBody>
          <a:bodyPr wrap="none" rtlCol="0" anchor="ctr">
            <a:spAutoFit/>
          </a:bodyPr>
          <a:lstStyle/>
          <a:p>
            <a:pPr algn="just" defTabSz="913765"/>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行业应用</a:t>
            </a:r>
          </a:p>
        </p:txBody>
      </p:sp>
      <p:sp>
        <p:nvSpPr>
          <p:cNvPr id="17" name="文本框 16"/>
          <p:cNvSpPr txBox="1"/>
          <p:nvPr/>
        </p:nvSpPr>
        <p:spPr>
          <a:xfrm>
            <a:off x="1239362" y="2652499"/>
            <a:ext cx="902458" cy="307657"/>
          </a:xfrm>
          <a:prstGeom prst="rect">
            <a:avLst/>
          </a:prstGeom>
          <a:noFill/>
        </p:spPr>
        <p:txBody>
          <a:bodyPr wrap="none" rtlCol="0" anchor="ctr">
            <a:spAutoFit/>
          </a:bodyPr>
          <a:lstStyle/>
          <a:p>
            <a:pPr algn="just" defTabSz="913765"/>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应用使能</a:t>
            </a:r>
          </a:p>
        </p:txBody>
      </p:sp>
      <p:sp>
        <p:nvSpPr>
          <p:cNvPr id="18" name="文本框 17"/>
          <p:cNvSpPr txBox="1"/>
          <p:nvPr/>
        </p:nvSpPr>
        <p:spPr>
          <a:xfrm>
            <a:off x="1321083" y="3947393"/>
            <a:ext cx="739016" cy="307657"/>
          </a:xfrm>
          <a:prstGeom prst="rect">
            <a:avLst/>
          </a:prstGeom>
          <a:noFill/>
        </p:spPr>
        <p:txBody>
          <a:bodyPr wrap="none" rtlCol="0" anchor="ctr">
            <a:spAutoFit/>
          </a:bodyPr>
          <a:lstStyle/>
          <a:p>
            <a:pPr algn="just" defTabSz="913765"/>
            <a:r>
              <a:rPr lang="en-US" altLang="zh-CN"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框架</a:t>
            </a:r>
          </a:p>
        </p:txBody>
      </p:sp>
      <p:sp>
        <p:nvSpPr>
          <p:cNvPr id="19" name="文本框 18"/>
          <p:cNvSpPr txBox="1"/>
          <p:nvPr/>
        </p:nvSpPr>
        <p:spPr>
          <a:xfrm>
            <a:off x="962150" y="4785266"/>
            <a:ext cx="1456881" cy="307657"/>
          </a:xfrm>
          <a:prstGeom prst="rect">
            <a:avLst/>
          </a:prstGeom>
          <a:noFill/>
        </p:spPr>
        <p:txBody>
          <a:bodyPr wrap="none" rtlCol="0" anchor="ctr">
            <a:spAutoFit/>
          </a:bodyPr>
          <a:lstStyle/>
          <a:p>
            <a:pPr algn="just" defTabSz="913765"/>
            <a:r>
              <a:rPr lang="en-US" altLang="zh-CN"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异构计算框架</a:t>
            </a:r>
          </a:p>
        </p:txBody>
      </p:sp>
      <p:sp>
        <p:nvSpPr>
          <p:cNvPr id="20" name="文本框 19"/>
          <p:cNvSpPr txBox="1"/>
          <p:nvPr/>
        </p:nvSpPr>
        <p:spPr>
          <a:xfrm>
            <a:off x="1014420" y="5623138"/>
            <a:ext cx="1352343" cy="307657"/>
          </a:xfrm>
          <a:prstGeom prst="rect">
            <a:avLst/>
          </a:prstGeom>
          <a:noFill/>
        </p:spPr>
        <p:txBody>
          <a:bodyPr wrap="none" rtlCol="0" anchor="ctr">
            <a:spAutoFit/>
          </a:bodyPr>
          <a:lstStyle/>
          <a:p>
            <a:pPr algn="just" defTabSz="913765"/>
            <a:r>
              <a:rPr lang="en-US" altLang="zh-CN"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Atlas</a:t>
            </a:r>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系列硬件</a:t>
            </a:r>
          </a:p>
        </p:txBody>
      </p:sp>
      <p:sp>
        <p:nvSpPr>
          <p:cNvPr id="21" name="文本框 20"/>
          <p:cNvSpPr txBox="1"/>
          <p:nvPr/>
        </p:nvSpPr>
        <p:spPr>
          <a:xfrm>
            <a:off x="2732244" y="2126941"/>
            <a:ext cx="966931" cy="292388"/>
          </a:xfrm>
          <a:prstGeom prst="rect">
            <a:avLst/>
          </a:prstGeom>
          <a:noFill/>
        </p:spPr>
        <p:txBody>
          <a:bodyPr wrap="none" rtlCol="0" anchor="ctr">
            <a:spAutoFit/>
          </a:bodyPr>
          <a:lstStyle/>
          <a:p>
            <a:pPr algn="just" defTabSz="913765"/>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endParaRPr lang="zh-CN" altLang="en-US"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文本框 21"/>
          <p:cNvSpPr txBox="1"/>
          <p:nvPr/>
        </p:nvSpPr>
        <p:spPr>
          <a:xfrm>
            <a:off x="5030374" y="2126941"/>
            <a:ext cx="1088760" cy="292388"/>
          </a:xfrm>
          <a:prstGeom prst="rect">
            <a:avLst/>
          </a:prstGeom>
          <a:noFill/>
        </p:spPr>
        <p:txBody>
          <a:bodyPr wrap="none" rtlCol="0" anchor="ctr">
            <a:spAutoFit/>
          </a:bodyPr>
          <a:lstStyle/>
          <a:p>
            <a:pPr algn="just" defTabSz="913765"/>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HiAi Service</a:t>
            </a:r>
            <a:endParaRPr lang="zh-CN" altLang="en-US"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3" name="文本框 22"/>
          <p:cNvSpPr txBox="1"/>
          <p:nvPr/>
        </p:nvSpPr>
        <p:spPr>
          <a:xfrm>
            <a:off x="7238561" y="2126941"/>
            <a:ext cx="1018227" cy="292388"/>
          </a:xfrm>
          <a:prstGeom prst="rect">
            <a:avLst/>
          </a:prstGeom>
          <a:noFill/>
        </p:spPr>
        <p:txBody>
          <a:bodyPr wrap="none" rtlCol="0" anchor="ctr">
            <a:spAutoFit/>
          </a:bodyPr>
          <a:lstStyle/>
          <a:p>
            <a:pPr algn="just" defTabSz="913765"/>
            <a:r>
              <a:rPr lang="zh-CN" altLang="en-US" sz="13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第三方平台</a:t>
            </a:r>
          </a:p>
        </p:txBody>
      </p:sp>
      <p:cxnSp>
        <p:nvCxnSpPr>
          <p:cNvPr id="25" name="直接连接符 24"/>
          <p:cNvCxnSpPr/>
          <p:nvPr/>
        </p:nvCxnSpPr>
        <p:spPr>
          <a:xfrm>
            <a:off x="2487436" y="2561437"/>
            <a:ext cx="5865109" cy="0"/>
          </a:xfrm>
          <a:prstGeom prst="line">
            <a:avLst/>
          </a:prstGeom>
          <a:ln w="12700">
            <a:solidFill>
              <a:schemeClr val="tx2">
                <a:lumMod val="85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675234" y="2664159"/>
            <a:ext cx="1489510" cy="307648"/>
          </a:xfrm>
          <a:prstGeom prst="rect">
            <a:avLst/>
          </a:prstGeom>
          <a:noFill/>
        </p:spPr>
        <p:txBody>
          <a:bodyPr wrap="none" rtlCol="0" anchor="ctr">
            <a:spAutoFit/>
          </a:bodyPr>
          <a:lstStyle/>
          <a:p>
            <a:pPr algn="just" defTabSz="913765"/>
            <a:r>
              <a:rPr lang="en-US" altLang="zh-CN"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 </a:t>
            </a:r>
            <a:r>
              <a:rPr lang="zh-CN" altLang="en-US" sz="14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使能应用</a:t>
            </a:r>
          </a:p>
        </p:txBody>
      </p:sp>
      <p:sp>
        <p:nvSpPr>
          <p:cNvPr id="27" name="文本框 26"/>
          <p:cNvSpPr txBox="1"/>
          <p:nvPr/>
        </p:nvSpPr>
        <p:spPr>
          <a:xfrm>
            <a:off x="2754673" y="3043421"/>
            <a:ext cx="992579" cy="487249"/>
          </a:xfrm>
          <a:prstGeom prst="rect">
            <a:avLst/>
          </a:prstGeom>
          <a:noFill/>
        </p:spPr>
        <p:txBody>
          <a:bodyPr wrap="none" rtlCol="0" anchor="ctr">
            <a:spAutoFit/>
          </a:bodyPr>
          <a:lstStyle/>
          <a:p>
            <a:pPr algn="just" defTabSz="913765">
              <a:lnSpc>
                <a:spcPts val="1600"/>
              </a:lnSpc>
            </a:pP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MindX DL</a:t>
            </a:r>
          </a:p>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深度学习使能</a:t>
            </a:r>
          </a:p>
        </p:txBody>
      </p:sp>
      <p:sp>
        <p:nvSpPr>
          <p:cNvPr id="28" name="文本框 27"/>
          <p:cNvSpPr txBox="1"/>
          <p:nvPr/>
        </p:nvSpPr>
        <p:spPr>
          <a:xfrm>
            <a:off x="4215601" y="3043421"/>
            <a:ext cx="1095172" cy="487249"/>
          </a:xfrm>
          <a:prstGeom prst="rect">
            <a:avLst/>
          </a:prstGeom>
          <a:noFill/>
        </p:spPr>
        <p:txBody>
          <a:bodyPr wrap="none" rtlCol="0" anchor="ctr">
            <a:spAutoFit/>
          </a:bodyPr>
          <a:lstStyle/>
          <a:p>
            <a:pPr algn="just" defTabSz="913765">
              <a:lnSpc>
                <a:spcPts val="1600"/>
              </a:lnSpc>
            </a:pP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MindX Edge</a:t>
            </a:r>
          </a:p>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智能边缘使能</a:t>
            </a:r>
          </a:p>
        </p:txBody>
      </p:sp>
      <p:sp>
        <p:nvSpPr>
          <p:cNvPr id="29" name="文本框 28"/>
          <p:cNvSpPr txBox="1"/>
          <p:nvPr/>
        </p:nvSpPr>
        <p:spPr>
          <a:xfrm>
            <a:off x="5821176" y="3043421"/>
            <a:ext cx="952505" cy="487249"/>
          </a:xfrm>
          <a:prstGeom prst="rect">
            <a:avLst/>
          </a:prstGeom>
          <a:noFill/>
        </p:spPr>
        <p:txBody>
          <a:bodyPr wrap="none" rtlCol="0" anchor="ctr">
            <a:spAutoFit/>
          </a:bodyPr>
          <a:lstStyle/>
          <a:p>
            <a:pPr algn="just" defTabSz="913765">
              <a:lnSpc>
                <a:spcPts val="1600"/>
              </a:lnSpc>
            </a:pP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ModelZoo</a:t>
            </a:r>
          </a:p>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优选模型库</a:t>
            </a:r>
          </a:p>
        </p:txBody>
      </p:sp>
      <p:sp>
        <p:nvSpPr>
          <p:cNvPr id="30" name="文本框 29"/>
          <p:cNvSpPr txBox="1"/>
          <p:nvPr/>
        </p:nvSpPr>
        <p:spPr>
          <a:xfrm>
            <a:off x="7273024" y="3043421"/>
            <a:ext cx="1035861" cy="487249"/>
          </a:xfrm>
          <a:prstGeom prst="rect">
            <a:avLst/>
          </a:prstGeom>
          <a:noFill/>
        </p:spPr>
        <p:txBody>
          <a:bodyPr wrap="none" rtlCol="0" anchor="ctr">
            <a:spAutoFit/>
          </a:bodyPr>
          <a:lstStyle/>
          <a:p>
            <a:pPr algn="just" defTabSz="913765">
              <a:lnSpc>
                <a:spcPts val="1600"/>
              </a:lnSpc>
            </a:pP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MindX SDK</a:t>
            </a:r>
          </a:p>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行业</a:t>
            </a:r>
            <a:r>
              <a:rPr lang="en-US" altLang="zh-CN"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SDK</a:t>
            </a:r>
            <a:endPar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p:cNvSpPr txBox="1"/>
          <p:nvPr/>
        </p:nvSpPr>
        <p:spPr>
          <a:xfrm>
            <a:off x="5096881" y="4673496"/>
            <a:ext cx="655949" cy="292388"/>
          </a:xfrm>
          <a:prstGeom prst="rect">
            <a:avLst/>
          </a:prstGeom>
          <a:noFill/>
        </p:spPr>
        <p:txBody>
          <a:bodyPr wrap="none" rtlCol="0" anchor="ctr">
            <a:spAutoFit/>
          </a:bodyPr>
          <a:lstStyle/>
          <a:p>
            <a:pPr algn="just" defTabSz="913765"/>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p>
        </p:txBody>
      </p:sp>
      <p:sp>
        <p:nvSpPr>
          <p:cNvPr id="32" name="文本框 31"/>
          <p:cNvSpPr txBox="1"/>
          <p:nvPr/>
        </p:nvSpPr>
        <p:spPr>
          <a:xfrm>
            <a:off x="3952748" y="4956218"/>
            <a:ext cx="2743059" cy="279179"/>
          </a:xfrm>
          <a:prstGeom prst="rect">
            <a:avLst/>
          </a:prstGeom>
          <a:noFill/>
        </p:spPr>
        <p:txBody>
          <a:bodyPr wrap="none" rtlCol="0" anchor="ctr">
            <a:spAutoFit/>
          </a:bodyPr>
          <a:lstStyle/>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统一异构计算架构，释放昇腾硬件澎湃算力</a:t>
            </a:r>
          </a:p>
        </p:txBody>
      </p:sp>
      <p:pic>
        <p:nvPicPr>
          <p:cNvPr id="37" name="SDC - 半罩球 X系列.331.png" descr="SDC - 半罩球 X系列.331.png"/>
          <p:cNvPicPr>
            <a:picLocks noChangeAspect="1"/>
          </p:cNvPicPr>
          <p:nvPr/>
        </p:nvPicPr>
        <p:blipFill>
          <a:blip r:embed="rId15"/>
          <a:stretch>
            <a:fillRect/>
          </a:stretch>
        </p:blipFill>
        <p:spPr>
          <a:xfrm>
            <a:off x="3133511" y="5670590"/>
            <a:ext cx="353048" cy="414140"/>
          </a:xfrm>
          <a:prstGeom prst="rect">
            <a:avLst/>
          </a:prstGeom>
          <a:ln w="12700" cap="flat">
            <a:noFill/>
            <a:miter lim="400000"/>
            <a:headEnd/>
            <a:tailEnd/>
          </a:ln>
          <a:effectLst/>
        </p:spPr>
      </p:pic>
      <p:pic>
        <p:nvPicPr>
          <p:cNvPr id="41" name="Picture 2" descr="Picture 2"/>
          <p:cNvPicPr>
            <a:picLocks noChangeAspect="1"/>
          </p:cNvPicPr>
          <p:nvPr/>
        </p:nvPicPr>
        <p:blipFill>
          <a:blip r:embed="rId16"/>
          <a:srcRect/>
          <a:stretch>
            <a:fillRect/>
          </a:stretch>
        </p:blipFill>
        <p:spPr>
          <a:xfrm>
            <a:off x="2527949" y="5691877"/>
            <a:ext cx="264678" cy="352524"/>
          </a:xfrm>
          <a:prstGeom prst="rect">
            <a:avLst/>
          </a:prstGeom>
          <a:ln w="12700" cap="flat">
            <a:noFill/>
            <a:miter lim="400000"/>
            <a:headEnd/>
            <a:tailEnd/>
          </a:ln>
          <a:effectLst/>
        </p:spPr>
      </p:pic>
      <p:grpSp>
        <p:nvGrpSpPr>
          <p:cNvPr id="42" name="组合 2"/>
          <p:cNvGrpSpPr/>
          <p:nvPr/>
        </p:nvGrpSpPr>
        <p:grpSpPr>
          <a:xfrm>
            <a:off x="10608575" y="5712026"/>
            <a:ext cx="451164" cy="284437"/>
            <a:chOff x="155230" y="97866"/>
            <a:chExt cx="888662" cy="560256"/>
          </a:xfrm>
        </p:grpSpPr>
        <p:sp>
          <p:nvSpPr>
            <p:cNvPr id="43" name="Freeform 8"/>
            <p:cNvSpPr/>
            <p:nvPr/>
          </p:nvSpPr>
          <p:spPr>
            <a:xfrm>
              <a:off x="155230" y="97866"/>
              <a:ext cx="888662" cy="560256"/>
            </a:xfrm>
            <a:custGeom>
              <a:avLst/>
              <a:gdLst/>
              <a:ahLst/>
              <a:cxnLst>
                <a:cxn ang="0">
                  <a:pos x="wd2" y="hd2"/>
                </a:cxn>
                <a:cxn ang="5400000">
                  <a:pos x="wd2" y="hd2"/>
                </a:cxn>
                <a:cxn ang="10800000">
                  <a:pos x="wd2" y="hd2"/>
                </a:cxn>
                <a:cxn ang="16200000">
                  <a:pos x="wd2" y="hd2"/>
                </a:cxn>
              </a:cxnLst>
              <a:rect l="0" t="0" r="r" b="b"/>
              <a:pathLst>
                <a:path w="21600" h="21600" extrusionOk="0">
                  <a:moveTo>
                    <a:pt x="19347" y="12897"/>
                  </a:moveTo>
                  <a:lnTo>
                    <a:pt x="19319" y="12559"/>
                  </a:lnTo>
                  <a:lnTo>
                    <a:pt x="19276" y="12220"/>
                  </a:lnTo>
                  <a:lnTo>
                    <a:pt x="19227" y="11894"/>
                  </a:lnTo>
                  <a:lnTo>
                    <a:pt x="19115" y="11269"/>
                  </a:lnTo>
                  <a:lnTo>
                    <a:pt x="19045" y="10956"/>
                  </a:lnTo>
                  <a:lnTo>
                    <a:pt x="18968" y="10657"/>
                  </a:lnTo>
                  <a:lnTo>
                    <a:pt x="18883" y="10370"/>
                  </a:lnTo>
                  <a:lnTo>
                    <a:pt x="18792" y="10083"/>
                  </a:lnTo>
                  <a:lnTo>
                    <a:pt x="18694" y="9810"/>
                  </a:lnTo>
                  <a:lnTo>
                    <a:pt x="18483" y="9289"/>
                  </a:lnTo>
                  <a:lnTo>
                    <a:pt x="18371" y="9041"/>
                  </a:lnTo>
                  <a:lnTo>
                    <a:pt x="18245" y="8794"/>
                  </a:lnTo>
                  <a:lnTo>
                    <a:pt x="17992" y="8351"/>
                  </a:lnTo>
                  <a:lnTo>
                    <a:pt x="17851" y="8142"/>
                  </a:lnTo>
                  <a:lnTo>
                    <a:pt x="17571" y="7752"/>
                  </a:lnTo>
                  <a:lnTo>
                    <a:pt x="17262" y="7413"/>
                  </a:lnTo>
                  <a:lnTo>
                    <a:pt x="17107" y="7269"/>
                  </a:lnTo>
                  <a:lnTo>
                    <a:pt x="16939" y="7126"/>
                  </a:lnTo>
                  <a:lnTo>
                    <a:pt x="16777" y="6996"/>
                  </a:lnTo>
                  <a:lnTo>
                    <a:pt x="16609" y="6892"/>
                  </a:lnTo>
                  <a:lnTo>
                    <a:pt x="16433" y="6787"/>
                  </a:lnTo>
                  <a:lnTo>
                    <a:pt x="16258" y="6709"/>
                  </a:lnTo>
                  <a:lnTo>
                    <a:pt x="15893" y="6579"/>
                  </a:lnTo>
                  <a:lnTo>
                    <a:pt x="15710" y="6540"/>
                  </a:lnTo>
                  <a:lnTo>
                    <a:pt x="15331" y="6514"/>
                  </a:lnTo>
                  <a:lnTo>
                    <a:pt x="15100" y="6527"/>
                  </a:lnTo>
                  <a:lnTo>
                    <a:pt x="14868" y="6566"/>
                  </a:lnTo>
                  <a:lnTo>
                    <a:pt x="14784" y="6201"/>
                  </a:lnTo>
                  <a:lnTo>
                    <a:pt x="14685" y="5849"/>
                  </a:lnTo>
                  <a:lnTo>
                    <a:pt x="14587" y="5511"/>
                  </a:lnTo>
                  <a:lnTo>
                    <a:pt x="14482" y="5172"/>
                  </a:lnTo>
                  <a:lnTo>
                    <a:pt x="14370" y="4846"/>
                  </a:lnTo>
                  <a:lnTo>
                    <a:pt x="14250" y="4521"/>
                  </a:lnTo>
                  <a:lnTo>
                    <a:pt x="14124" y="4208"/>
                  </a:lnTo>
                  <a:lnTo>
                    <a:pt x="13998" y="3908"/>
                  </a:lnTo>
                  <a:lnTo>
                    <a:pt x="13857" y="3609"/>
                  </a:lnTo>
                  <a:lnTo>
                    <a:pt x="13717" y="3335"/>
                  </a:lnTo>
                  <a:lnTo>
                    <a:pt x="13569" y="3062"/>
                  </a:lnTo>
                  <a:lnTo>
                    <a:pt x="13415" y="2788"/>
                  </a:lnTo>
                  <a:lnTo>
                    <a:pt x="13260" y="2540"/>
                  </a:lnTo>
                  <a:lnTo>
                    <a:pt x="13099" y="2293"/>
                  </a:lnTo>
                  <a:lnTo>
                    <a:pt x="12931" y="2058"/>
                  </a:lnTo>
                  <a:lnTo>
                    <a:pt x="12762" y="1837"/>
                  </a:lnTo>
                  <a:lnTo>
                    <a:pt x="12587" y="1615"/>
                  </a:lnTo>
                  <a:lnTo>
                    <a:pt x="12404" y="1420"/>
                  </a:lnTo>
                  <a:lnTo>
                    <a:pt x="12222" y="1238"/>
                  </a:lnTo>
                  <a:lnTo>
                    <a:pt x="12032" y="1055"/>
                  </a:lnTo>
                  <a:lnTo>
                    <a:pt x="11639" y="743"/>
                  </a:lnTo>
                  <a:lnTo>
                    <a:pt x="11442" y="599"/>
                  </a:lnTo>
                  <a:lnTo>
                    <a:pt x="11035" y="365"/>
                  </a:lnTo>
                  <a:lnTo>
                    <a:pt x="10825" y="274"/>
                  </a:lnTo>
                  <a:lnTo>
                    <a:pt x="10614" y="195"/>
                  </a:lnTo>
                  <a:lnTo>
                    <a:pt x="10396" y="117"/>
                  </a:lnTo>
                  <a:lnTo>
                    <a:pt x="10179" y="65"/>
                  </a:lnTo>
                  <a:lnTo>
                    <a:pt x="9961" y="26"/>
                  </a:lnTo>
                  <a:lnTo>
                    <a:pt x="9736" y="0"/>
                  </a:lnTo>
                  <a:lnTo>
                    <a:pt x="9512" y="0"/>
                  </a:lnTo>
                  <a:lnTo>
                    <a:pt x="9231" y="13"/>
                  </a:lnTo>
                  <a:lnTo>
                    <a:pt x="8950" y="52"/>
                  </a:lnTo>
                  <a:lnTo>
                    <a:pt x="8677" y="104"/>
                  </a:lnTo>
                  <a:lnTo>
                    <a:pt x="8403" y="195"/>
                  </a:lnTo>
                  <a:lnTo>
                    <a:pt x="8136" y="300"/>
                  </a:lnTo>
                  <a:lnTo>
                    <a:pt x="7869" y="430"/>
                  </a:lnTo>
                  <a:lnTo>
                    <a:pt x="7609" y="586"/>
                  </a:lnTo>
                  <a:lnTo>
                    <a:pt x="7357" y="756"/>
                  </a:lnTo>
                  <a:lnTo>
                    <a:pt x="7111" y="951"/>
                  </a:lnTo>
                  <a:lnTo>
                    <a:pt x="6872" y="1172"/>
                  </a:lnTo>
                  <a:lnTo>
                    <a:pt x="6641" y="1407"/>
                  </a:lnTo>
                  <a:lnTo>
                    <a:pt x="6409" y="1668"/>
                  </a:lnTo>
                  <a:lnTo>
                    <a:pt x="6191" y="1928"/>
                  </a:lnTo>
                  <a:lnTo>
                    <a:pt x="5974" y="2228"/>
                  </a:lnTo>
                  <a:lnTo>
                    <a:pt x="5770" y="2527"/>
                  </a:lnTo>
                  <a:lnTo>
                    <a:pt x="5567" y="2853"/>
                  </a:lnTo>
                  <a:lnTo>
                    <a:pt x="5377" y="3192"/>
                  </a:lnTo>
                  <a:lnTo>
                    <a:pt x="5195" y="3557"/>
                  </a:lnTo>
                  <a:lnTo>
                    <a:pt x="5026" y="3921"/>
                  </a:lnTo>
                  <a:lnTo>
                    <a:pt x="4865" y="4312"/>
                  </a:lnTo>
                  <a:lnTo>
                    <a:pt x="4703" y="4716"/>
                  </a:lnTo>
                  <a:lnTo>
                    <a:pt x="4563" y="5120"/>
                  </a:lnTo>
                  <a:lnTo>
                    <a:pt x="4430" y="5550"/>
                  </a:lnTo>
                  <a:lnTo>
                    <a:pt x="4303" y="5993"/>
                  </a:lnTo>
                  <a:lnTo>
                    <a:pt x="4191" y="6436"/>
                  </a:lnTo>
                  <a:lnTo>
                    <a:pt x="4086" y="6892"/>
                  </a:lnTo>
                  <a:lnTo>
                    <a:pt x="3994" y="7374"/>
                  </a:lnTo>
                  <a:lnTo>
                    <a:pt x="3917" y="7843"/>
                  </a:lnTo>
                  <a:lnTo>
                    <a:pt x="3847" y="8338"/>
                  </a:lnTo>
                  <a:lnTo>
                    <a:pt x="3791" y="8833"/>
                  </a:lnTo>
                  <a:lnTo>
                    <a:pt x="3749" y="9341"/>
                  </a:lnTo>
                  <a:lnTo>
                    <a:pt x="3713" y="9862"/>
                  </a:lnTo>
                  <a:lnTo>
                    <a:pt x="3587" y="9823"/>
                  </a:lnTo>
                  <a:lnTo>
                    <a:pt x="3320" y="9771"/>
                  </a:lnTo>
                  <a:lnTo>
                    <a:pt x="3187" y="9771"/>
                  </a:lnTo>
                  <a:lnTo>
                    <a:pt x="3019" y="9784"/>
                  </a:lnTo>
                  <a:lnTo>
                    <a:pt x="2857" y="9797"/>
                  </a:lnTo>
                  <a:lnTo>
                    <a:pt x="2703" y="9836"/>
                  </a:lnTo>
                  <a:lnTo>
                    <a:pt x="2541" y="9888"/>
                  </a:lnTo>
                  <a:lnTo>
                    <a:pt x="2387" y="9953"/>
                  </a:lnTo>
                  <a:lnTo>
                    <a:pt x="2239" y="10031"/>
                  </a:lnTo>
                  <a:lnTo>
                    <a:pt x="1944" y="10240"/>
                  </a:lnTo>
                  <a:lnTo>
                    <a:pt x="1804" y="10357"/>
                  </a:lnTo>
                  <a:lnTo>
                    <a:pt x="1664" y="10487"/>
                  </a:lnTo>
                  <a:lnTo>
                    <a:pt x="1530" y="10631"/>
                  </a:lnTo>
                  <a:lnTo>
                    <a:pt x="1278" y="10943"/>
                  </a:lnTo>
                  <a:lnTo>
                    <a:pt x="1039" y="11308"/>
                  </a:lnTo>
                  <a:lnTo>
                    <a:pt x="934" y="11503"/>
                  </a:lnTo>
                  <a:lnTo>
                    <a:pt x="723" y="11920"/>
                  </a:lnTo>
                  <a:lnTo>
                    <a:pt x="632" y="12142"/>
                  </a:lnTo>
                  <a:lnTo>
                    <a:pt x="541" y="12376"/>
                  </a:lnTo>
                  <a:lnTo>
                    <a:pt x="456" y="12624"/>
                  </a:lnTo>
                  <a:lnTo>
                    <a:pt x="316" y="13119"/>
                  </a:lnTo>
                  <a:lnTo>
                    <a:pt x="246" y="13379"/>
                  </a:lnTo>
                  <a:lnTo>
                    <a:pt x="190" y="13653"/>
                  </a:lnTo>
                  <a:lnTo>
                    <a:pt x="140" y="13927"/>
                  </a:lnTo>
                  <a:lnTo>
                    <a:pt x="98" y="14213"/>
                  </a:lnTo>
                  <a:lnTo>
                    <a:pt x="63" y="14487"/>
                  </a:lnTo>
                  <a:lnTo>
                    <a:pt x="35" y="14786"/>
                  </a:lnTo>
                  <a:lnTo>
                    <a:pt x="14" y="15086"/>
                  </a:lnTo>
                  <a:lnTo>
                    <a:pt x="0" y="15386"/>
                  </a:lnTo>
                  <a:lnTo>
                    <a:pt x="0" y="15985"/>
                  </a:lnTo>
                  <a:lnTo>
                    <a:pt x="14" y="16285"/>
                  </a:lnTo>
                  <a:lnTo>
                    <a:pt x="35" y="16584"/>
                  </a:lnTo>
                  <a:lnTo>
                    <a:pt x="63" y="16871"/>
                  </a:lnTo>
                  <a:lnTo>
                    <a:pt x="98" y="17158"/>
                  </a:lnTo>
                  <a:lnTo>
                    <a:pt x="140" y="17444"/>
                  </a:lnTo>
                  <a:lnTo>
                    <a:pt x="190" y="17718"/>
                  </a:lnTo>
                  <a:lnTo>
                    <a:pt x="246" y="17991"/>
                  </a:lnTo>
                  <a:lnTo>
                    <a:pt x="316" y="18252"/>
                  </a:lnTo>
                  <a:lnTo>
                    <a:pt x="456" y="18747"/>
                  </a:lnTo>
                  <a:lnTo>
                    <a:pt x="541" y="18994"/>
                  </a:lnTo>
                  <a:lnTo>
                    <a:pt x="632" y="19229"/>
                  </a:lnTo>
                  <a:lnTo>
                    <a:pt x="723" y="19450"/>
                  </a:lnTo>
                  <a:lnTo>
                    <a:pt x="934" y="19867"/>
                  </a:lnTo>
                  <a:lnTo>
                    <a:pt x="1039" y="20063"/>
                  </a:lnTo>
                  <a:lnTo>
                    <a:pt x="1278" y="20428"/>
                  </a:lnTo>
                  <a:lnTo>
                    <a:pt x="1530" y="20740"/>
                  </a:lnTo>
                  <a:lnTo>
                    <a:pt x="1664" y="20883"/>
                  </a:lnTo>
                  <a:lnTo>
                    <a:pt x="1804" y="21014"/>
                  </a:lnTo>
                  <a:lnTo>
                    <a:pt x="1944" y="21131"/>
                  </a:lnTo>
                  <a:lnTo>
                    <a:pt x="2239" y="21339"/>
                  </a:lnTo>
                  <a:lnTo>
                    <a:pt x="2387" y="21418"/>
                  </a:lnTo>
                  <a:lnTo>
                    <a:pt x="2541" y="21483"/>
                  </a:lnTo>
                  <a:lnTo>
                    <a:pt x="2703" y="21535"/>
                  </a:lnTo>
                  <a:lnTo>
                    <a:pt x="2857" y="21574"/>
                  </a:lnTo>
                  <a:lnTo>
                    <a:pt x="3019" y="21587"/>
                  </a:lnTo>
                  <a:lnTo>
                    <a:pt x="3187" y="21600"/>
                  </a:lnTo>
                  <a:lnTo>
                    <a:pt x="19375" y="21600"/>
                  </a:lnTo>
                  <a:lnTo>
                    <a:pt x="19613" y="21548"/>
                  </a:lnTo>
                  <a:lnTo>
                    <a:pt x="19726" y="21509"/>
                  </a:lnTo>
                  <a:lnTo>
                    <a:pt x="19950" y="21405"/>
                  </a:lnTo>
                  <a:lnTo>
                    <a:pt x="20063" y="21339"/>
                  </a:lnTo>
                  <a:lnTo>
                    <a:pt x="20168" y="21261"/>
                  </a:lnTo>
                  <a:lnTo>
                    <a:pt x="20273" y="21170"/>
                  </a:lnTo>
                  <a:lnTo>
                    <a:pt x="20372" y="21079"/>
                  </a:lnTo>
                  <a:lnTo>
                    <a:pt x="20470" y="20975"/>
                  </a:lnTo>
                  <a:lnTo>
                    <a:pt x="20568" y="20857"/>
                  </a:lnTo>
                  <a:lnTo>
                    <a:pt x="20659" y="20740"/>
                  </a:lnTo>
                  <a:lnTo>
                    <a:pt x="20744" y="20610"/>
                  </a:lnTo>
                  <a:lnTo>
                    <a:pt x="20912" y="20323"/>
                  </a:lnTo>
                  <a:lnTo>
                    <a:pt x="21066" y="20011"/>
                  </a:lnTo>
                  <a:lnTo>
                    <a:pt x="21137" y="19854"/>
                  </a:lnTo>
                  <a:lnTo>
                    <a:pt x="21200" y="19685"/>
                  </a:lnTo>
                  <a:lnTo>
                    <a:pt x="21263" y="19503"/>
                  </a:lnTo>
                  <a:lnTo>
                    <a:pt x="21319" y="19320"/>
                  </a:lnTo>
                  <a:lnTo>
                    <a:pt x="21368" y="19138"/>
                  </a:lnTo>
                  <a:lnTo>
                    <a:pt x="21417" y="18942"/>
                  </a:lnTo>
                  <a:lnTo>
                    <a:pt x="21460" y="18747"/>
                  </a:lnTo>
                  <a:lnTo>
                    <a:pt x="21530" y="18330"/>
                  </a:lnTo>
                  <a:lnTo>
                    <a:pt x="21551" y="18122"/>
                  </a:lnTo>
                  <a:lnTo>
                    <a:pt x="21572" y="17900"/>
                  </a:lnTo>
                  <a:lnTo>
                    <a:pt x="21586" y="17692"/>
                  </a:lnTo>
                  <a:lnTo>
                    <a:pt x="21600" y="17470"/>
                  </a:lnTo>
                  <a:lnTo>
                    <a:pt x="21600" y="17027"/>
                  </a:lnTo>
                  <a:lnTo>
                    <a:pt x="21586" y="16806"/>
                  </a:lnTo>
                  <a:lnTo>
                    <a:pt x="21558" y="16389"/>
                  </a:lnTo>
                  <a:lnTo>
                    <a:pt x="21502" y="15972"/>
                  </a:lnTo>
                  <a:lnTo>
                    <a:pt x="21467" y="15777"/>
                  </a:lnTo>
                  <a:lnTo>
                    <a:pt x="21425" y="15581"/>
                  </a:lnTo>
                  <a:lnTo>
                    <a:pt x="21382" y="15399"/>
                  </a:lnTo>
                  <a:lnTo>
                    <a:pt x="21333" y="15216"/>
                  </a:lnTo>
                  <a:lnTo>
                    <a:pt x="21277" y="15034"/>
                  </a:lnTo>
                  <a:lnTo>
                    <a:pt x="21221" y="14865"/>
                  </a:lnTo>
                  <a:lnTo>
                    <a:pt x="21158" y="14695"/>
                  </a:lnTo>
                  <a:lnTo>
                    <a:pt x="21088" y="14526"/>
                  </a:lnTo>
                  <a:lnTo>
                    <a:pt x="21017" y="14370"/>
                  </a:lnTo>
                  <a:lnTo>
                    <a:pt x="20947" y="14226"/>
                  </a:lnTo>
                  <a:lnTo>
                    <a:pt x="20870" y="14083"/>
                  </a:lnTo>
                  <a:lnTo>
                    <a:pt x="20786" y="13940"/>
                  </a:lnTo>
                  <a:lnTo>
                    <a:pt x="20701" y="13809"/>
                  </a:lnTo>
                  <a:lnTo>
                    <a:pt x="20519" y="13575"/>
                  </a:lnTo>
                  <a:lnTo>
                    <a:pt x="20428" y="13471"/>
                  </a:lnTo>
                  <a:lnTo>
                    <a:pt x="20231" y="13288"/>
                  </a:lnTo>
                  <a:lnTo>
                    <a:pt x="20126" y="13197"/>
                  </a:lnTo>
                  <a:lnTo>
                    <a:pt x="19915" y="13067"/>
                  </a:lnTo>
                  <a:lnTo>
                    <a:pt x="19803" y="13015"/>
                  </a:lnTo>
                  <a:lnTo>
                    <a:pt x="19698" y="12963"/>
                  </a:lnTo>
                  <a:lnTo>
                    <a:pt x="19578" y="12937"/>
                  </a:lnTo>
                  <a:lnTo>
                    <a:pt x="19466" y="12910"/>
                  </a:lnTo>
                  <a:lnTo>
                    <a:pt x="19347" y="12897"/>
                  </a:lnTo>
                  <a:close/>
                </a:path>
              </a:pathLst>
            </a:custGeom>
            <a:gradFill flip="none" rotWithShape="1">
              <a:gsLst>
                <a:gs pos="0">
                  <a:srgbClr val="00B0F0">
                    <a:alpha val="20000"/>
                  </a:srgbClr>
                </a:gs>
                <a:gs pos="100000">
                  <a:srgbClr val="00B0F0">
                    <a:alpha val="5000"/>
                  </a:srgbClr>
                </a:gs>
              </a:gsLst>
              <a:lin ang="5400000" scaled="0"/>
            </a:gradFill>
            <a:ln w="6350" cap="flat">
              <a:solidFill>
                <a:schemeClr val="tx2">
                  <a:lumMod val="50000"/>
                </a:schemeClr>
              </a:solidFill>
              <a:prstDash val="solid"/>
              <a:round/>
            </a:ln>
            <a:effectLst/>
          </p:spPr>
          <p:txBody>
            <a:bodyPr wrap="square" lIns="27082" tIns="27082" rIns="27082" bIns="27082" numCol="1" anchor="ctr">
              <a:noAutofit/>
            </a:bodyPr>
            <a:lstStyle/>
            <a:p>
              <a:pPr defTabSz="1924050">
                <a:defRPr sz="1400" b="0">
                  <a:latin typeface="Arial" panose="020B0604020202020204"/>
                  <a:ea typeface="Arial" panose="020B0604020202020204"/>
                  <a:cs typeface="Arial" panose="020B0604020202020204"/>
                  <a:sym typeface="Arial" panose="020B0604020202020204"/>
                </a:defRPr>
              </a:pPr>
              <a:endParaRPr sz="83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矩形 55"/>
            <p:cNvSpPr txBox="1"/>
            <p:nvPr/>
          </p:nvSpPr>
          <p:spPr>
            <a:xfrm>
              <a:off x="281205" y="416858"/>
              <a:ext cx="636712" cy="224491"/>
            </a:xfrm>
            <a:prstGeom prst="rect">
              <a:avLst/>
            </a:prstGeom>
            <a:noFill/>
            <a:ln w="12700" cap="flat">
              <a:noFill/>
              <a:miter lim="400000"/>
            </a:ln>
            <a:effectLst/>
          </p:spPr>
          <p:txBody>
            <a:bodyPr wrap="square" lIns="0" tIns="0" rIns="0" bIns="0" numCol="1" anchor="ctr">
              <a:noAutofit/>
            </a:bodyPr>
            <a:lstStyle>
              <a:lvl1pPr defTabSz="3248025">
                <a:defRPr sz="1400" b="0">
                  <a:latin typeface="Arial" panose="020B0604020202020204"/>
                  <a:ea typeface="Arial" panose="020B0604020202020204"/>
                  <a:cs typeface="Arial" panose="020B0604020202020204"/>
                  <a:sym typeface="Arial" panose="020B0604020202020204"/>
                </a:defRPr>
              </a:lvl1pPr>
            </a:lstStyle>
            <a:p>
              <a:r>
                <a:rPr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Cloud</a:t>
              </a:r>
            </a:p>
          </p:txBody>
        </p:sp>
      </p:grpSp>
      <p:sp>
        <p:nvSpPr>
          <p:cNvPr id="45" name="文本框 44"/>
          <p:cNvSpPr txBox="1"/>
          <p:nvPr/>
        </p:nvSpPr>
        <p:spPr>
          <a:xfrm>
            <a:off x="8714803" y="2374087"/>
            <a:ext cx="384721" cy="2455159"/>
          </a:xfrm>
          <a:prstGeom prst="rect">
            <a:avLst/>
          </a:prstGeom>
          <a:noFill/>
        </p:spPr>
        <p:txBody>
          <a:bodyPr vert="eaVert" wrap="none" rtlCol="0" anchor="ctr">
            <a:spAutoFit/>
          </a:bodyPr>
          <a:lstStyle/>
          <a:p>
            <a:pPr algn="ctr" defTabSz="913765"/>
            <a:r>
              <a:rPr lang="zh-CN" altLang="en-US" sz="13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   </a:t>
            </a: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p>
        </p:txBody>
      </p:sp>
      <p:sp>
        <p:nvSpPr>
          <p:cNvPr id="46" name="文本框 45"/>
          <p:cNvSpPr txBox="1"/>
          <p:nvPr/>
        </p:nvSpPr>
        <p:spPr>
          <a:xfrm>
            <a:off x="9619325" y="2358857"/>
            <a:ext cx="384721" cy="2871940"/>
          </a:xfrm>
          <a:prstGeom prst="rect">
            <a:avLst/>
          </a:prstGeom>
          <a:noFill/>
        </p:spPr>
        <p:txBody>
          <a:bodyPr vert="eaVert" wrap="none" rtlCol="0" anchor="ctr">
            <a:spAutoFit/>
          </a:bodyPr>
          <a:lstStyle/>
          <a:p>
            <a:pPr algn="ctr" defTabSz="913765"/>
            <a:r>
              <a:rPr lang="zh-CN" altLang="en-US" sz="13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管理运维工具   </a:t>
            </a: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FusionDirector/Smart</a:t>
            </a:r>
          </a:p>
        </p:txBody>
      </p:sp>
      <p:sp>
        <p:nvSpPr>
          <p:cNvPr id="47" name="文本框 46"/>
          <p:cNvSpPr txBox="1"/>
          <p:nvPr/>
        </p:nvSpPr>
        <p:spPr>
          <a:xfrm>
            <a:off x="10533368" y="2376492"/>
            <a:ext cx="384721" cy="2387833"/>
          </a:xfrm>
          <a:prstGeom prst="rect">
            <a:avLst/>
          </a:prstGeom>
          <a:noFill/>
        </p:spPr>
        <p:txBody>
          <a:bodyPr vert="eaVert" wrap="none" rtlCol="0" anchor="ctr">
            <a:spAutoFit/>
          </a:bodyPr>
          <a:lstStyle/>
          <a:p>
            <a:pPr algn="ctr" defTabSz="913765"/>
            <a:r>
              <a:rPr lang="zh-CN" altLang="en-US" sz="13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   </a:t>
            </a:r>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ascend.huawei.com</a:t>
            </a:r>
          </a:p>
        </p:txBody>
      </p:sp>
      <p:pic>
        <p:nvPicPr>
          <p:cNvPr id="48" name="图片 47"/>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755646" y="5585419"/>
            <a:ext cx="775235" cy="582023"/>
          </a:xfrm>
          <a:prstGeom prst="rect">
            <a:avLst/>
          </a:prstGeom>
        </p:spPr>
      </p:pic>
      <p:pic>
        <p:nvPicPr>
          <p:cNvPr id="49" name="图片 4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636052" y="5560694"/>
            <a:ext cx="781999" cy="587100"/>
          </a:xfrm>
          <a:prstGeom prst="rect">
            <a:avLst/>
          </a:prstGeom>
        </p:spPr>
      </p:pic>
      <p:pic>
        <p:nvPicPr>
          <p:cNvPr id="50" name="图片 4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607760" y="5642844"/>
            <a:ext cx="622071" cy="467032"/>
          </a:xfrm>
          <a:prstGeom prst="rect">
            <a:avLst/>
          </a:prstGeom>
        </p:spPr>
      </p:pic>
      <p:pic>
        <p:nvPicPr>
          <p:cNvPr id="51" name="图片 50"/>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4606755" y="5660503"/>
            <a:ext cx="641633" cy="481718"/>
          </a:xfrm>
          <a:prstGeom prst="rect">
            <a:avLst/>
          </a:prstGeom>
        </p:spPr>
      </p:pic>
      <p:pic>
        <p:nvPicPr>
          <p:cNvPr id="52" name="图片 5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7044353" y="5584608"/>
            <a:ext cx="785685" cy="589868"/>
          </a:xfrm>
          <a:prstGeom prst="rect">
            <a:avLst/>
          </a:prstGeom>
        </p:spPr>
      </p:pic>
      <p:pic>
        <p:nvPicPr>
          <p:cNvPr id="53" name="图片 52"/>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5295723" y="5660749"/>
            <a:ext cx="578352" cy="434210"/>
          </a:xfrm>
          <a:prstGeom prst="rect">
            <a:avLst/>
          </a:prstGeom>
        </p:spPr>
      </p:pic>
      <p:pic>
        <p:nvPicPr>
          <p:cNvPr id="54" name="图片 53"/>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5893618" y="5599853"/>
            <a:ext cx="738386" cy="554357"/>
          </a:xfrm>
          <a:prstGeom prst="rect">
            <a:avLst/>
          </a:prstGeom>
        </p:spPr>
      </p:pic>
      <p:pic>
        <p:nvPicPr>
          <p:cNvPr id="55" name="图片 54"/>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7939618" y="5609374"/>
            <a:ext cx="713021" cy="535315"/>
          </a:xfrm>
          <a:prstGeom prst="rect">
            <a:avLst/>
          </a:prstGeom>
        </p:spPr>
      </p:pic>
      <p:cxnSp>
        <p:nvCxnSpPr>
          <p:cNvPr id="57" name="直接连接符 56"/>
          <p:cNvCxnSpPr/>
          <p:nvPr/>
        </p:nvCxnSpPr>
        <p:spPr>
          <a:xfrm rot="5400000">
            <a:off x="4087398" y="5778463"/>
            <a:ext cx="575775" cy="0"/>
          </a:xfrm>
          <a:prstGeom prst="line">
            <a:avLst/>
          </a:prstGeom>
          <a:ln w="12700">
            <a:solidFill>
              <a:schemeClr val="tx2">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6562931" y="5778463"/>
            <a:ext cx="575775" cy="0"/>
          </a:xfrm>
          <a:prstGeom prst="line">
            <a:avLst/>
          </a:prstGeom>
          <a:ln w="12700">
            <a:solidFill>
              <a:schemeClr val="tx2">
                <a:lumMod val="85000"/>
              </a:schemeClr>
            </a:solidFil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152986" y="5429358"/>
            <a:ext cx="325603" cy="261508"/>
          </a:xfrm>
          <a:prstGeom prst="rect">
            <a:avLst/>
          </a:prstGeom>
          <a:noFill/>
        </p:spPr>
        <p:txBody>
          <a:bodyPr wrap="none" rtlCol="0" anchor="ctr">
            <a:spAutoFit/>
          </a:bodyPr>
          <a:lstStyle/>
          <a:p>
            <a:pPr algn="just" defTabSz="913765"/>
            <a:r>
              <a:rPr lang="zh-CN" altLang="en-US" sz="11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端</a:t>
            </a:r>
          </a:p>
        </p:txBody>
      </p:sp>
      <p:sp>
        <p:nvSpPr>
          <p:cNvPr id="60" name="文本框 59"/>
          <p:cNvSpPr txBox="1"/>
          <p:nvPr/>
        </p:nvSpPr>
        <p:spPr>
          <a:xfrm>
            <a:off x="5428509" y="5429307"/>
            <a:ext cx="325730" cy="261610"/>
          </a:xfrm>
          <a:prstGeom prst="rect">
            <a:avLst/>
          </a:prstGeom>
          <a:noFill/>
        </p:spPr>
        <p:txBody>
          <a:bodyPr wrap="none" rtlCol="0" anchor="ctr">
            <a:spAutoFit/>
          </a:bodyPr>
          <a:lstStyle/>
          <a:p>
            <a:pPr algn="just" defTabSz="913765"/>
            <a:r>
              <a:rPr lang="zh-CN" altLang="en-US" sz="11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边</a:t>
            </a:r>
          </a:p>
        </p:txBody>
      </p:sp>
      <p:sp>
        <p:nvSpPr>
          <p:cNvPr id="61" name="文本框 60"/>
          <p:cNvSpPr txBox="1"/>
          <p:nvPr/>
        </p:nvSpPr>
        <p:spPr>
          <a:xfrm>
            <a:off x="8951382" y="5429307"/>
            <a:ext cx="325730" cy="261610"/>
          </a:xfrm>
          <a:prstGeom prst="rect">
            <a:avLst/>
          </a:prstGeom>
          <a:noFill/>
        </p:spPr>
        <p:txBody>
          <a:bodyPr wrap="none" rtlCol="0" anchor="ctr">
            <a:spAutoFit/>
          </a:bodyPr>
          <a:lstStyle/>
          <a:p>
            <a:pPr algn="just" defTabSz="913765"/>
            <a:r>
              <a:rPr lang="zh-CN" altLang="en-US" sz="11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云</a:t>
            </a:r>
          </a:p>
        </p:txBody>
      </p:sp>
      <p:sp>
        <p:nvSpPr>
          <p:cNvPr id="64" name="文本框 63"/>
          <p:cNvSpPr txBox="1"/>
          <p:nvPr/>
        </p:nvSpPr>
        <p:spPr>
          <a:xfrm>
            <a:off x="4194378" y="1353481"/>
            <a:ext cx="4493538" cy="287130"/>
          </a:xfrm>
          <a:prstGeom prst="rect">
            <a:avLst/>
          </a:prstGeom>
          <a:noFill/>
        </p:spPr>
        <p:txBody>
          <a:bodyPr wrap="none" rtlCol="0" anchor="ctr">
            <a:spAutoFit/>
          </a:bodyPr>
          <a:lstStyle/>
          <a:p>
            <a:pPr algn="ctr" defTabSz="913765">
              <a:lnSpc>
                <a:spcPts val="1600"/>
              </a:lnSpc>
            </a:pPr>
            <a:r>
              <a:rPr lang="zh-CN" altLang="en-US" sz="120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能源、金融、公共、交通、运营商、制造、教育等更多行业应用</a:t>
            </a:r>
          </a:p>
        </p:txBody>
      </p:sp>
      <p:pic>
        <p:nvPicPr>
          <p:cNvPr id="65" name="图片 64"/>
          <p:cNvPicPr>
            <a:picLocks noChangeAspect="1"/>
          </p:cNvPicPr>
          <p:nvPr/>
        </p:nvPicPr>
        <p:blipFill rotWithShape="1">
          <a:blip r:embed="rId25" cstate="print">
            <a:extLst>
              <a:ext uri="{28A0092B-C50C-407E-A947-70E740481C1C}">
                <a14:useLocalDpi xmlns:a14="http://schemas.microsoft.com/office/drawing/2010/main" val="0"/>
              </a:ext>
            </a:extLst>
          </a:blip>
          <a:srcRect b="29967"/>
          <a:stretch>
            <a:fillRect/>
          </a:stretch>
        </p:blipFill>
        <p:spPr>
          <a:xfrm>
            <a:off x="4643717" y="3725133"/>
            <a:ext cx="569618" cy="398920"/>
          </a:xfrm>
          <a:prstGeom prst="rect">
            <a:avLst/>
          </a:prstGeom>
        </p:spPr>
      </p:pic>
      <p:sp>
        <p:nvSpPr>
          <p:cNvPr id="66" name="文本框 65"/>
          <p:cNvSpPr txBox="1"/>
          <p:nvPr/>
        </p:nvSpPr>
        <p:spPr>
          <a:xfrm>
            <a:off x="5088254" y="3835624"/>
            <a:ext cx="1008609" cy="292388"/>
          </a:xfrm>
          <a:prstGeom prst="rect">
            <a:avLst/>
          </a:prstGeom>
          <a:noFill/>
        </p:spPr>
        <p:txBody>
          <a:bodyPr wrap="none" rtlCol="0" anchor="ctr">
            <a:spAutoFit/>
          </a:bodyPr>
          <a:lstStyle/>
          <a:p>
            <a:pPr algn="just" defTabSz="913765"/>
            <a:r>
              <a:rPr lang="en-US" altLang="zh-CN" sz="1300" dirty="0">
                <a:solidFill>
                  <a:srgbClr val="CB121D"/>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p>
        </p:txBody>
      </p:sp>
      <p:sp>
        <p:nvSpPr>
          <p:cNvPr id="67" name="文本框 66"/>
          <p:cNvSpPr txBox="1"/>
          <p:nvPr/>
        </p:nvSpPr>
        <p:spPr>
          <a:xfrm>
            <a:off x="3849167" y="4118346"/>
            <a:ext cx="2869696" cy="279179"/>
          </a:xfrm>
          <a:prstGeom prst="rect">
            <a:avLst/>
          </a:prstGeom>
          <a:noFill/>
        </p:spPr>
        <p:txBody>
          <a:bodyPr wrap="none" rtlCol="0" anchor="ctr">
            <a:spAutoFit/>
          </a:bodyPr>
          <a:lstStyle/>
          <a:p>
            <a:pPr algn="just" defTabSz="913765">
              <a:lnSpc>
                <a:spcPts val="1600"/>
              </a:lnSpc>
            </a:pP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匹配昇腾</a:t>
            </a:r>
            <a:r>
              <a:rPr lang="en-US" altLang="zh-CN"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050" dirty="0">
                <a:solidFill>
                  <a:srgbClr val="EBEBEB">
                    <a:lumMod val="50000"/>
                  </a:srgbClr>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处理器算力的全场景深度学习框架</a:t>
            </a:r>
          </a:p>
        </p:txBody>
      </p:sp>
      <p:sp>
        <p:nvSpPr>
          <p:cNvPr id="24" name="副标题 23"/>
          <p:cNvSpPr>
            <a:spLocks noGrp="1"/>
          </p:cNvSpPr>
          <p:nvPr>
            <p:ph type="subTitle" idx="1"/>
          </p:nvPr>
        </p:nvSpPr>
        <p:spPr>
          <a:xfrm>
            <a:off x="694259" y="284388"/>
            <a:ext cx="10900800" cy="630000"/>
          </a:xfrm>
        </p:spPr>
        <p:txBody>
          <a:bodyPr>
            <a:normAutofit/>
          </a:bodyPr>
          <a:lstStyle/>
          <a:p>
            <a:r>
              <a:rPr lang="zh-CN" altLang="en-US" sz="2400" dirty="0">
                <a:latin typeface="Huawei Sans" panose="020C0503030203020204" pitchFamily="34" charset="0"/>
                <a:ea typeface="方正兰亭黑简体" panose="02000000000000000000" pitchFamily="2" charset="-122"/>
                <a:cs typeface="+mn-ea"/>
                <a:sym typeface="Huawei Sans" panose="020C0503030203020204" pitchFamily="34" charset="0"/>
              </a:rPr>
              <a:t>昇腾：全栈全场景</a:t>
            </a:r>
            <a:r>
              <a:rPr lang="en-US" altLang="zh-CN" sz="24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2400" dirty="0">
                <a:latin typeface="Huawei Sans" panose="020C0503030203020204" pitchFamily="34" charset="0"/>
                <a:ea typeface="方正兰亭黑简体" panose="02000000000000000000" pitchFamily="2" charset="-122"/>
                <a:cs typeface="+mn-ea"/>
                <a:sym typeface="Huawei Sans" panose="020C0503030203020204" pitchFamily="34" charset="0"/>
              </a:rPr>
              <a:t>技术</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智能系统与应用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339479BC-B9E0-4446-B11B-80108854DEBC}"/>
              </a:ext>
            </a:extLst>
          </p:cNvPr>
          <p:cNvGraphicFramePr>
            <a:graphicFrameLocks noGrp="1"/>
          </p:cNvGraphicFramePr>
          <p:nvPr>
            <p:extLst>
              <p:ext uri="{D42A27DB-BD31-4B8C-83A1-F6EECF244321}">
                <p14:modId xmlns:p14="http://schemas.microsoft.com/office/powerpoint/2010/main" val="1886935687"/>
              </p:ext>
            </p:extLst>
          </p:nvPr>
        </p:nvGraphicFramePr>
        <p:xfrm>
          <a:off x="832920" y="1423358"/>
          <a:ext cx="8422524" cy="3987259"/>
        </p:xfrm>
        <a:graphic>
          <a:graphicData uri="http://schemas.openxmlformats.org/drawingml/2006/table">
            <a:tbl>
              <a:tblPr>
                <a:tableStyleId>{72833802-FEF1-4C79-8D5D-14CF1EAF98D9}</a:tableStyleId>
              </a:tblPr>
              <a:tblGrid>
                <a:gridCol w="1802468">
                  <a:extLst>
                    <a:ext uri="{9D8B030D-6E8A-4147-A177-3AD203B41FA5}">
                      <a16:colId xmlns:a16="http://schemas.microsoft.com/office/drawing/2014/main" val="894473807"/>
                    </a:ext>
                  </a:extLst>
                </a:gridCol>
                <a:gridCol w="3489514">
                  <a:extLst>
                    <a:ext uri="{9D8B030D-6E8A-4147-A177-3AD203B41FA5}">
                      <a16:colId xmlns:a16="http://schemas.microsoft.com/office/drawing/2014/main" val="963637709"/>
                    </a:ext>
                  </a:extLst>
                </a:gridCol>
                <a:gridCol w="2623323">
                  <a:extLst>
                    <a:ext uri="{9D8B030D-6E8A-4147-A177-3AD203B41FA5}">
                      <a16:colId xmlns:a16="http://schemas.microsoft.com/office/drawing/2014/main" val="200777873"/>
                    </a:ext>
                  </a:extLst>
                </a:gridCol>
                <a:gridCol w="507219">
                  <a:extLst>
                    <a:ext uri="{9D8B030D-6E8A-4147-A177-3AD203B41FA5}">
                      <a16:colId xmlns:a16="http://schemas.microsoft.com/office/drawing/2014/main" val="575865538"/>
                    </a:ext>
                  </a:extLst>
                </a:gridCol>
              </a:tblGrid>
              <a:tr h="432000">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2958360340"/>
                  </a:ext>
                </a:extLst>
              </a:tr>
              <a:tr h="658246">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：体验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个典型推理样例</a:t>
                      </a: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完成简单的推理案例，包含目标检测、文字识别、卡通图像生成、细胞图像分割、语音识别、</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USB</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摄像头目标检测案例等。</a:t>
                      </a:r>
                      <a:endPar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5">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讲述智能系统应用时，可以引入智能小车和机械狗实验，通过数据采集、硬件组装、摄像头调用等实验过程，提高学生的项目编程能力和实践动手能力，使学生对智能系统的设计和应用有更深入的了解。</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981033"/>
                  </a:ext>
                </a:extLst>
              </a:tr>
              <a:tr h="0">
                <a:tc rowSpan="3">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的智能车应用开发指南</a:t>
                      </a:r>
                      <a:endPar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17" marR="7617"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完成智能小车，实现小车运动控制、自动驾驶与泊车、目标跟踪等功能，案例包含小车组装、准备运行环境、快速体验、代码详解等内容。</a:t>
                      </a:r>
                      <a:endPar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8446932"/>
                  </a:ext>
                </a:extLst>
              </a:tr>
              <a:tr h="77960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53587"/>
                  </a:ext>
                </a:extLst>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6</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4313203"/>
                  </a:ext>
                </a:extLst>
              </a:tr>
              <a:tr h="980852">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：机械狗应用开发指南</a:t>
                      </a:r>
                    </a:p>
                  </a:txBody>
                  <a:tcPr marL="7617" marR="7617"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完成机械狗，实现机械狗运动控制、循迹行走、锁定追踪等功能，案例包含机械狗组装、准备运行环境、快速体验、代码详解等内容。</a:t>
                      </a:r>
                      <a:endPar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zh-CN" altLang="en-US" sz="1200" kern="1200" baseline="0" dirty="0">
                        <a:solidFill>
                          <a:schemeClr val="dk1"/>
                        </a:solidFill>
                        <a:latin typeface="+mj-ea"/>
                        <a:ea typeface="+mj-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7246858"/>
                  </a:ext>
                </a:extLst>
              </a:tr>
              <a:tr h="37514">
                <a:tc rowSpan="3">
                  <a:txBody>
                    <a:bodyPr/>
                    <a:lstStyle/>
                    <a:p>
                      <a:pPr marL="0" algn="ctr" defTabSz="1187798" rtl="0" eaLnBrk="1" latinLnBrk="0" hangingPunct="1"/>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参考资料</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 </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开发者套件环境搭建指南</a:t>
                      </a:r>
                    </a:p>
                    <a:p>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gridSpan="2">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仅做参考资料使用，不融入课堂教学。</a:t>
                      </a: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hMerge="1">
                  <a:txBody>
                    <a:bodyPr/>
                    <a:lstStyle/>
                    <a:p>
                      <a:endParaRPr lang="zh-CN" altLang="en-US"/>
                    </a:p>
                  </a:txBody>
                  <a:tcPr/>
                </a:tc>
                <a:extLst>
                  <a:ext uri="{0D108BD9-81ED-4DB2-BD59-A6C34878D82A}">
                    <a16:rowId xmlns:a16="http://schemas.microsoft.com/office/drawing/2014/main" val="2595505643"/>
                  </a:ext>
                </a:extLst>
              </a:tr>
              <a:tr h="288000">
                <a:tc vMerge="1">
                  <a:txBody>
                    <a:bodyPr/>
                    <a:lstStyle/>
                    <a:p>
                      <a:pPr marL="0" algn="ctr" defTabSz="1187798" rtl="0" eaLnBrk="1" latinLnBrk="0" hangingPunct="1"/>
                      <a:endPar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23.0.RC2</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）产品文档</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zh-CN" altLang="en-US" sz="1200" kern="1200" baseline="0" dirty="0">
                        <a:solidFill>
                          <a:schemeClr val="dk1"/>
                        </a:solidFill>
                        <a:latin typeface="+mn-lt"/>
                        <a:ea typeface="+mn-ea"/>
                        <a:cs typeface="+mn-ea"/>
                        <a:sym typeface="+mn-lt"/>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64758177"/>
                  </a:ext>
                </a:extLst>
              </a:tr>
              <a:tr h="288000">
                <a:tc vMerge="1">
                  <a:txBody>
                    <a:bodyPr/>
                    <a:lstStyle/>
                    <a:p>
                      <a:pPr marL="0" algn="ctr" defTabSz="1187798" rtl="0" eaLnBrk="1" latinLnBrk="0" hangingPunct="1"/>
                      <a:endParaRPr lang="zh-CN" altLang="en-US" sz="1800" b="1" kern="1200" baseline="0" dirty="0">
                        <a:solidFill>
                          <a:schemeClr val="tx1"/>
                        </a:solidFill>
                        <a:latin typeface="+mn-lt"/>
                        <a:ea typeface="+mn-ea"/>
                        <a:cs typeface="+mn-ea"/>
                        <a:sym typeface="+mn-lt"/>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6.3.RC2</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）产品文档</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endParaRPr lang="zh-CN" altLang="en-US" sz="1400" kern="1200" baseline="0" dirty="0">
                        <a:solidFill>
                          <a:schemeClr val="tx1"/>
                        </a:solidFill>
                        <a:latin typeface="+mn-lt"/>
                        <a:ea typeface="+mn-ea"/>
                        <a:cs typeface="+mn-ea"/>
                        <a:sym typeface="+mn-lt"/>
                      </a:endParaRPr>
                    </a:p>
                  </a:txBody>
                  <a:tcPr marL="91404" marR="914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zh-CN" altLang="en-US" sz="1200" kern="1200" baseline="0" dirty="0">
                        <a:solidFill>
                          <a:schemeClr val="dk1"/>
                        </a:solidFill>
                        <a:latin typeface="+mn-lt"/>
                        <a:ea typeface="+mn-ea"/>
                        <a:cs typeface="+mn-ea"/>
                        <a:sym typeface="+mn-lt"/>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0328910"/>
                  </a:ext>
                </a:extLst>
              </a:tr>
            </a:tbl>
          </a:graphicData>
        </a:graphic>
      </p:graphicFrame>
    </p:spTree>
    <p:extLst>
      <p:ext uri="{BB962C8B-B14F-4D97-AF65-F5344CB8AC3E}">
        <p14:creationId xmlns:p14="http://schemas.microsoft.com/office/powerpoint/2010/main" val="16315586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智能芯片原理与应用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：本课程针对于本科院校人工智能专业主干基础课程，例如：</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智能芯片原理与应用</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嵌入式系统</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智能硬件应用</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p>
        </p:txBody>
      </p:sp>
      <p:sp>
        <p:nvSpPr>
          <p:cNvPr id="4" name="文本框 3">
            <a:extLst>
              <a:ext uri="{FF2B5EF4-FFF2-40B4-BE49-F238E27FC236}">
                <a16:creationId xmlns:a16="http://schemas.microsoft.com/office/drawing/2014/main" id="{87700113-7BE0-4668-B976-D2FF7998A978}"/>
              </a:ext>
            </a:extLst>
          </p:cNvPr>
          <p:cNvSpPr txBox="1"/>
          <p:nvPr/>
        </p:nvSpPr>
        <p:spPr>
          <a:xfrm>
            <a:off x="809850" y="1002930"/>
            <a:ext cx="3259049" cy="369332"/>
          </a:xfrm>
          <a:prstGeom prst="rect">
            <a:avLst/>
          </a:prstGeom>
          <a:noFill/>
        </p:spPr>
        <p:txBody>
          <a:bodyPr wrap="square" rtlCol="0">
            <a:spAutoFit/>
          </a:bodyPr>
          <a:lstStyle/>
          <a:p>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智能芯片原理与应用</a:t>
            </a:r>
            <a:r>
              <a:rPr lang="en-US" altLang="zh-CN"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课程</a:t>
            </a:r>
          </a:p>
        </p:txBody>
      </p:sp>
      <p:sp>
        <p:nvSpPr>
          <p:cNvPr id="23" name="长方形">
            <a:extLst>
              <a:ext uri="{FF2B5EF4-FFF2-40B4-BE49-F238E27FC236}">
                <a16:creationId xmlns:a16="http://schemas.microsoft.com/office/drawing/2014/main" id="{B5E7F369-526F-4357-A4F2-118C666B41A0}"/>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智能芯片原理与应用</a:t>
            </a: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D27FF12B-8EF2-4B2A-8156-3B47699527F3}"/>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长方形">
            <a:extLst>
              <a:ext uri="{FF2B5EF4-FFF2-40B4-BE49-F238E27FC236}">
                <a16:creationId xmlns:a16="http://schemas.microsoft.com/office/drawing/2014/main" id="{9F997E07-7295-40FE-9657-2D10F760115E}"/>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32" name="长方形">
            <a:extLst>
              <a:ext uri="{FF2B5EF4-FFF2-40B4-BE49-F238E27FC236}">
                <a16:creationId xmlns:a16="http://schemas.microsoft.com/office/drawing/2014/main" id="{65C40F17-421E-43CF-B4B7-1EAAAD08FEF8}"/>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长方形">
            <a:extLst>
              <a:ext uri="{FF2B5EF4-FFF2-40B4-BE49-F238E27FC236}">
                <a16:creationId xmlns:a16="http://schemas.microsoft.com/office/drawing/2014/main" id="{7A2A2446-5902-44ED-B233-6198ABBD4807}"/>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长方形">
            <a:extLst>
              <a:ext uri="{FF2B5EF4-FFF2-40B4-BE49-F238E27FC236}">
                <a16:creationId xmlns:a16="http://schemas.microsoft.com/office/drawing/2014/main" id="{25260256-E347-48FB-982F-DC2031BBCF11}"/>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5" name="文本框 34">
            <a:extLst>
              <a:ext uri="{FF2B5EF4-FFF2-40B4-BE49-F238E27FC236}">
                <a16:creationId xmlns:a16="http://schemas.microsoft.com/office/drawing/2014/main" id="{22359668-962F-4A63-9F17-8DC8D46008B3}"/>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6" name="文本框 35">
            <a:extLst>
              <a:ext uri="{FF2B5EF4-FFF2-40B4-BE49-F238E27FC236}">
                <a16:creationId xmlns:a16="http://schemas.microsoft.com/office/drawing/2014/main" id="{4606361C-18CA-49D5-8478-373159F9454F}"/>
              </a:ext>
            </a:extLst>
          </p:cNvPr>
          <p:cNvSpPr txBox="1">
            <a:spLocks/>
          </p:cNvSpPr>
          <p:nvPr/>
        </p:nvSpPr>
        <p:spPr>
          <a:xfrm>
            <a:off x="2480831" y="4634092"/>
            <a:ext cx="2397918" cy="1723549"/>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处理器架构</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开发者套件</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昇腾异构计算架构</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a:extLst>
              <a:ext uri="{FF2B5EF4-FFF2-40B4-BE49-F238E27FC236}">
                <a16:creationId xmlns:a16="http://schemas.microsoft.com/office/drawing/2014/main" id="{8CBEF860-788F-456D-A4B9-9F5338F9929F}"/>
              </a:ext>
            </a:extLst>
          </p:cNvPr>
          <p:cNvSpPr txBox="1">
            <a:spLocks/>
          </p:cNvSpPr>
          <p:nvPr/>
        </p:nvSpPr>
        <p:spPr>
          <a:xfrm>
            <a:off x="518976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8" name="文本框 37">
            <a:extLst>
              <a:ext uri="{FF2B5EF4-FFF2-40B4-BE49-F238E27FC236}">
                <a16:creationId xmlns:a16="http://schemas.microsoft.com/office/drawing/2014/main" id="{24C7AB39-25C1-44DE-B161-CE75183F3340}"/>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Atlas 200I DK A2 </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开发者套件环境搭建指南</a:t>
            </a:r>
          </a:p>
        </p:txBody>
      </p:sp>
      <p:sp>
        <p:nvSpPr>
          <p:cNvPr id="39" name="文本框 38">
            <a:extLst>
              <a:ext uri="{FF2B5EF4-FFF2-40B4-BE49-F238E27FC236}">
                <a16:creationId xmlns:a16="http://schemas.microsoft.com/office/drawing/2014/main" id="{86CC0EDF-84A1-4477-AB8C-39DC06F4589B}"/>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extLst>
      <p:ext uri="{BB962C8B-B14F-4D97-AF65-F5344CB8AC3E}">
        <p14:creationId xmlns:p14="http://schemas.microsoft.com/office/powerpoint/2010/main" val="869938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a:xfrm>
            <a:off x="544165" y="299785"/>
            <a:ext cx="11108431" cy="863190"/>
          </a:xfrm>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智能芯片原理与应用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31F51CCD-BDAF-47A0-8468-5FFD64D8F8D0}"/>
              </a:ext>
            </a:extLst>
          </p:cNvPr>
          <p:cNvGraphicFramePr>
            <a:graphicFrameLocks noGrp="1"/>
          </p:cNvGraphicFramePr>
          <p:nvPr>
            <p:extLst>
              <p:ext uri="{D42A27DB-BD31-4B8C-83A1-F6EECF244321}">
                <p14:modId xmlns:p14="http://schemas.microsoft.com/office/powerpoint/2010/main" val="2023682390"/>
              </p:ext>
            </p:extLst>
          </p:nvPr>
        </p:nvGraphicFramePr>
        <p:xfrm>
          <a:off x="822015" y="1032095"/>
          <a:ext cx="9996878" cy="4499571"/>
        </p:xfrm>
        <a:graphic>
          <a:graphicData uri="http://schemas.openxmlformats.org/drawingml/2006/table">
            <a:tbl>
              <a:tblPr/>
              <a:tblGrid>
                <a:gridCol w="753288">
                  <a:extLst>
                    <a:ext uri="{9D8B030D-6E8A-4147-A177-3AD203B41FA5}">
                      <a16:colId xmlns:a16="http://schemas.microsoft.com/office/drawing/2014/main" val="3144943712"/>
                    </a:ext>
                  </a:extLst>
                </a:gridCol>
                <a:gridCol w="597498">
                  <a:extLst>
                    <a:ext uri="{9D8B030D-6E8A-4147-A177-3AD203B41FA5}">
                      <a16:colId xmlns:a16="http://schemas.microsoft.com/office/drawing/2014/main" val="3233479288"/>
                    </a:ext>
                  </a:extLst>
                </a:gridCol>
                <a:gridCol w="2536842">
                  <a:extLst>
                    <a:ext uri="{9D8B030D-6E8A-4147-A177-3AD203B41FA5}">
                      <a16:colId xmlns:a16="http://schemas.microsoft.com/office/drawing/2014/main" val="3140321256"/>
                    </a:ext>
                  </a:extLst>
                </a:gridCol>
                <a:gridCol w="6109250">
                  <a:extLst>
                    <a:ext uri="{9D8B030D-6E8A-4147-A177-3AD203B41FA5}">
                      <a16:colId xmlns:a16="http://schemas.microsoft.com/office/drawing/2014/main" val="4067305740"/>
                    </a:ext>
                  </a:extLst>
                </a:gridCol>
              </a:tblGrid>
              <a:tr h="445000">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4007340585"/>
                  </a:ext>
                </a:extLst>
              </a:tr>
              <a:tr h="704839">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MindStudio</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MindX</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SDK </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20641834"/>
                  </a:ext>
                </a:extLst>
              </a:tr>
              <a:tr h="704839">
                <a:tc>
                  <a:txBody>
                    <a:bodyPr/>
                    <a:lstStyle/>
                    <a:p>
                      <a:pPr algn="ctr"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51771995"/>
                  </a:ext>
                </a:extLst>
              </a:tr>
              <a:tr h="914197">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Ascend C</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18684519"/>
                  </a:ext>
                </a:extLst>
              </a:tr>
              <a:tr h="851391">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实垃圾分类训练实验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50796107"/>
                  </a:ext>
                </a:extLst>
              </a:tr>
              <a:tr h="879305">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开发板或者</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ECS</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实现模型应用推理</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图像分类、垃圾分类、目标检测、图像分割</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Ascend C</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算子开发实验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9872982"/>
                  </a:ext>
                </a:extLst>
              </a:tr>
            </a:tbl>
          </a:graphicData>
        </a:graphic>
      </p:graphicFrame>
    </p:spTree>
    <p:extLst>
      <p:ext uri="{BB962C8B-B14F-4D97-AF65-F5344CB8AC3E}">
        <p14:creationId xmlns:p14="http://schemas.microsoft.com/office/powerpoint/2010/main" val="21341012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a:extLst>
              <a:ext uri="{FF2B5EF4-FFF2-40B4-BE49-F238E27FC236}">
                <a16:creationId xmlns:a16="http://schemas.microsoft.com/office/drawing/2014/main" id="{8E5A849D-EB8D-4F36-B0EC-7BE5606EC5BA}"/>
              </a:ext>
            </a:extLst>
          </p:cNvPr>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智能芯片原理与应用</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339479BC-B9E0-4446-B11B-80108854DEBC}"/>
              </a:ext>
            </a:extLst>
          </p:cNvPr>
          <p:cNvGraphicFramePr>
            <a:graphicFrameLocks noGrp="1"/>
          </p:cNvGraphicFramePr>
          <p:nvPr>
            <p:extLst>
              <p:ext uri="{D42A27DB-BD31-4B8C-83A1-F6EECF244321}">
                <p14:modId xmlns:p14="http://schemas.microsoft.com/office/powerpoint/2010/main" val="510382391"/>
              </p:ext>
            </p:extLst>
          </p:nvPr>
        </p:nvGraphicFramePr>
        <p:xfrm>
          <a:off x="575152" y="1016548"/>
          <a:ext cx="10397648" cy="4856766"/>
        </p:xfrm>
        <a:graphic>
          <a:graphicData uri="http://schemas.openxmlformats.org/drawingml/2006/table">
            <a:tbl>
              <a:tblPr>
                <a:tableStyleId>{72833802-FEF1-4C79-8D5D-14CF1EAF98D9}</a:tableStyleId>
              </a:tblPr>
              <a:tblGrid>
                <a:gridCol w="2720160">
                  <a:extLst>
                    <a:ext uri="{9D8B030D-6E8A-4147-A177-3AD203B41FA5}">
                      <a16:colId xmlns:a16="http://schemas.microsoft.com/office/drawing/2014/main" val="894473807"/>
                    </a:ext>
                  </a:extLst>
                </a:gridCol>
                <a:gridCol w="4587656">
                  <a:extLst>
                    <a:ext uri="{9D8B030D-6E8A-4147-A177-3AD203B41FA5}">
                      <a16:colId xmlns:a16="http://schemas.microsoft.com/office/drawing/2014/main" val="963637709"/>
                    </a:ext>
                  </a:extLst>
                </a:gridCol>
                <a:gridCol w="2372801">
                  <a:extLst>
                    <a:ext uri="{9D8B030D-6E8A-4147-A177-3AD203B41FA5}">
                      <a16:colId xmlns:a16="http://schemas.microsoft.com/office/drawing/2014/main" val="200777873"/>
                    </a:ext>
                  </a:extLst>
                </a:gridCol>
                <a:gridCol w="717031">
                  <a:extLst>
                    <a:ext uri="{9D8B030D-6E8A-4147-A177-3AD203B41FA5}">
                      <a16:colId xmlns:a16="http://schemas.microsoft.com/office/drawing/2014/main" val="575865538"/>
                    </a:ext>
                  </a:extLst>
                </a:gridCol>
              </a:tblGrid>
              <a:tr h="521265">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a:r>
                        <a:rPr lang="zh-CN" altLang="en-US" sz="14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2958360340"/>
                  </a:ext>
                </a:extLst>
              </a:tr>
              <a:tr h="373384">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的图像推理应用开发（华为云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0" i="0"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基于华为云弹性云服务器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，以</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ResNet50</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网络模型为例，使用</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AscendCL</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执行模型推理。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讲述算子的概念和应用时，以及讲述算子开发的理论时，可以引入算子开发的实验，通过不同的算子开发方式，使学生更加深入的了解算子和芯片的关系。</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981033"/>
                  </a:ext>
                </a:extLst>
              </a:tr>
              <a:tr h="713900">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的图像推理应用开发（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b="0" i="0"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0" i="0"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，以</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ResNet50</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网络模型为例，使用</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AscendCL</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执行模型推理。</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ltLang="en-US"/>
                    </a:p>
                  </a:txBody>
                  <a:tcPr/>
                </a:tc>
                <a:tc>
                  <a:txBody>
                    <a:bodyPr/>
                    <a:lstStyle/>
                    <a:p>
                      <a:pPr algn="ct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8446932"/>
                  </a:ext>
                </a:extLst>
              </a:tr>
              <a:tr h="617096">
                <a:tc>
                  <a:txBody>
                    <a:bodyPr/>
                    <a:lstStyle/>
                    <a:p>
                      <a:pPr algn="l"/>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Ascend C</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算子开发实验（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 C</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编程语言完成</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Add</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算子核函数开发，调用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侧调测宏（</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ICPU_RUN_KF</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）完成算子核函数在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侧的验证。</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7246858"/>
                  </a:ext>
                </a:extLst>
              </a:tr>
              <a:tr h="590115">
                <a:tc>
                  <a:txBody>
                    <a:bodyPr/>
                    <a:lstStyle/>
                    <a:p>
                      <a:pPr algn="l"/>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的模型迁移实验（</a:t>
                      </a:r>
                      <a:r>
                        <a:rPr lang="en-US" altLang="zh-CN"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将</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PyTorch</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上训练的手写数字识别脚本迁移到昇腾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NPU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上进行训练，熟悉</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模型脚本迁移到昇腾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NPU</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上的流程。</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zh-CN" altLang="en-US" sz="1200" kern="1200" baseline="0" dirty="0">
                        <a:solidFill>
                          <a:schemeClr val="dk1"/>
                        </a:solidFill>
                        <a:latin typeface="+mj-ea"/>
                        <a:ea typeface="+mj-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7916834"/>
                  </a:ext>
                </a:extLst>
              </a:tr>
              <a:tr h="490287">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图像分类推理实践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讲述芯片应用时，可以引入昇腾</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和 </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的实验，通过模型训练和项目部署使学生了解芯片的应用场景和优化目标。</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6129106"/>
                  </a:ext>
                </a:extLst>
              </a:tr>
              <a:tr h="490287">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6</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目标检测项目。</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3998027"/>
                  </a:ext>
                </a:extLst>
              </a:tr>
              <a:tr h="490287">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DeepLabv3+</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图像分割推理实践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使用昇腾</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上开发</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DeepLapV3_Plus</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推理应用。</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0461762"/>
                  </a:ext>
                </a:extLst>
              </a:tr>
              <a:tr h="536316">
                <a:tc>
                  <a:txBody>
                    <a:bodyPr/>
                    <a:lstStyle/>
                    <a:p>
                      <a:pPr algn="l" fontAlgn="b"/>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8</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MobileNetv2</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垃圾分类训练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推理实践</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使用现实生活中常见的垃圾分类数据集，基于</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Ascend910</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和</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Ascend310B</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算力平台，实现垃圾分类模型训练</a:t>
                      </a: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推理部署的全流程实验。</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lang="en-US" altLang="zh-CN" sz="1200" kern="1200" baseline="0" dirty="0">
                        <a:solidFill>
                          <a:schemeClr val="dk1"/>
                        </a:solidFill>
                        <a:latin typeface="+mj-ea"/>
                        <a:ea typeface="+mj-ea"/>
                        <a:cs typeface="+mn-cs"/>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6663439"/>
                  </a:ext>
                </a:extLst>
              </a:tr>
            </a:tbl>
          </a:graphicData>
        </a:graphic>
      </p:graphicFrame>
    </p:spTree>
    <p:extLst>
      <p:ext uri="{BB962C8B-B14F-4D97-AF65-F5344CB8AC3E}">
        <p14:creationId xmlns:p14="http://schemas.microsoft.com/office/powerpoint/2010/main" val="39614624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语音识别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835431" y="1477193"/>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人工智能专业，计算机科学与技术（人工智能方向）大三或大四的学生 </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，建议先修课程包括：</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概率论与数理统计、机器学习、深度学习</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p>
        </p:txBody>
      </p:sp>
      <p:sp>
        <p:nvSpPr>
          <p:cNvPr id="4" name="文本框 3"/>
          <p:cNvSpPr txBox="1"/>
          <p:nvPr/>
        </p:nvSpPr>
        <p:spPr>
          <a:xfrm>
            <a:off x="835431" y="963296"/>
            <a:ext cx="2799245" cy="369332"/>
          </a:xfrm>
          <a:prstGeom prst="rect">
            <a:avLst/>
          </a:prstGeom>
          <a:noFill/>
        </p:spPr>
        <p:txBody>
          <a:bodyPr wrap="square" rtlCol="0">
            <a:spAutoFit/>
          </a:bodyPr>
          <a:lstStyle/>
          <a:p>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语音识别课程</a:t>
            </a:r>
          </a:p>
        </p:txBody>
      </p:sp>
      <p:sp>
        <p:nvSpPr>
          <p:cNvPr id="18" name="长方形">
            <a:extLst>
              <a:ext uri="{FF2B5EF4-FFF2-40B4-BE49-F238E27FC236}">
                <a16:creationId xmlns:a16="http://schemas.microsoft.com/office/drawing/2014/main" id="{DB15A99D-DBAC-4949-8BD1-A5CABE1EEBDC}"/>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语言识别</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长方形">
            <a:extLst>
              <a:ext uri="{FF2B5EF4-FFF2-40B4-BE49-F238E27FC236}">
                <a16:creationId xmlns:a16="http://schemas.microsoft.com/office/drawing/2014/main" id="{16A98D47-B169-46B1-9DCB-F2CC38799D1B}"/>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长方形">
            <a:extLst>
              <a:ext uri="{FF2B5EF4-FFF2-40B4-BE49-F238E27FC236}">
                <a16:creationId xmlns:a16="http://schemas.microsoft.com/office/drawing/2014/main" id="{1A20C863-F262-4723-96DE-8C517AA63B26}"/>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8" name="长方形">
            <a:extLst>
              <a:ext uri="{FF2B5EF4-FFF2-40B4-BE49-F238E27FC236}">
                <a16:creationId xmlns:a16="http://schemas.microsoft.com/office/drawing/2014/main" id="{1702E921-D0CB-4E8E-923E-FFD1974235FA}"/>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4E1CC517-6845-4556-8D8E-D47A1C710779}"/>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长方形">
            <a:extLst>
              <a:ext uri="{FF2B5EF4-FFF2-40B4-BE49-F238E27FC236}">
                <a16:creationId xmlns:a16="http://schemas.microsoft.com/office/drawing/2014/main" id="{FD8FBC5D-B7B4-474D-A5AD-34A1BE2CC80F}"/>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1" name="文本框 30">
            <a:extLst>
              <a:ext uri="{FF2B5EF4-FFF2-40B4-BE49-F238E27FC236}">
                <a16:creationId xmlns:a16="http://schemas.microsoft.com/office/drawing/2014/main" id="{A9729B4B-AA0B-492A-B712-050BB0FCBE1E}"/>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2" name="文本框 31">
            <a:extLst>
              <a:ext uri="{FF2B5EF4-FFF2-40B4-BE49-F238E27FC236}">
                <a16:creationId xmlns:a16="http://schemas.microsoft.com/office/drawing/2014/main" id="{B4FC1EB1-F725-42D0-BEA9-803B03BFF034}"/>
              </a:ext>
            </a:extLst>
          </p:cNvPr>
          <p:cNvSpPr txBox="1">
            <a:spLocks/>
          </p:cNvSpPr>
          <p:nvPr/>
        </p:nvSpPr>
        <p:spPr>
          <a:xfrm>
            <a:off x="2526551" y="4634092"/>
            <a:ext cx="2397918" cy="1938992"/>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3" name="文本框 32">
            <a:extLst>
              <a:ext uri="{FF2B5EF4-FFF2-40B4-BE49-F238E27FC236}">
                <a16:creationId xmlns:a16="http://schemas.microsoft.com/office/drawing/2014/main" id="{05D7322A-96FB-4932-B4F1-65B09B074BC0}"/>
              </a:ext>
            </a:extLst>
          </p:cNvPr>
          <p:cNvSpPr txBox="1">
            <a:spLocks/>
          </p:cNvSpPr>
          <p:nvPr/>
        </p:nvSpPr>
        <p:spPr>
          <a:xfrm>
            <a:off x="522786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p:txBody>
      </p:sp>
      <p:sp>
        <p:nvSpPr>
          <p:cNvPr id="34" name="文本框 33">
            <a:extLst>
              <a:ext uri="{FF2B5EF4-FFF2-40B4-BE49-F238E27FC236}">
                <a16:creationId xmlns:a16="http://schemas.microsoft.com/office/drawing/2014/main" id="{F83D1469-0EB4-4CF1-BE41-1080D01DB614}"/>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本地环境搭建指南</a:t>
            </a:r>
          </a:p>
        </p:txBody>
      </p:sp>
      <p:sp>
        <p:nvSpPr>
          <p:cNvPr id="35" name="文本框 34">
            <a:extLst>
              <a:ext uri="{FF2B5EF4-FFF2-40B4-BE49-F238E27FC236}">
                <a16:creationId xmlns:a16="http://schemas.microsoft.com/office/drawing/2014/main" id="{DCEB9F83-46C2-4EE2-AD92-7601399029FD}"/>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语音识别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理论、实践知识点总览</a:t>
            </a:r>
            <a:br>
              <a:rPr lang="zh-CN" altLang="en-US" sz="2600" dirty="0">
                <a:solidFill>
                  <a:srgbClr val="C00000"/>
                </a:solidFill>
                <a:latin typeface="Huawei Sans" panose="020C0503030203020204" pitchFamily="34" charset="0"/>
                <a:cs typeface="+mn-ea"/>
                <a:sym typeface="Huawei Sans" panose="020C0503030203020204" pitchFamily="34" charset="0"/>
              </a:rPr>
            </a:b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3" name="表格 2">
            <a:extLst>
              <a:ext uri="{FF2B5EF4-FFF2-40B4-BE49-F238E27FC236}">
                <a16:creationId xmlns:a16="http://schemas.microsoft.com/office/drawing/2014/main" id="{DD91C5D1-13DF-473C-A927-9E27E3941C80}"/>
              </a:ext>
            </a:extLst>
          </p:cNvPr>
          <p:cNvGraphicFramePr>
            <a:graphicFrameLocks noGrp="1"/>
          </p:cNvGraphicFramePr>
          <p:nvPr>
            <p:extLst>
              <p:ext uri="{D42A27DB-BD31-4B8C-83A1-F6EECF244321}">
                <p14:modId xmlns:p14="http://schemas.microsoft.com/office/powerpoint/2010/main" val="3031616217"/>
              </p:ext>
            </p:extLst>
          </p:nvPr>
        </p:nvGraphicFramePr>
        <p:xfrm>
          <a:off x="763480" y="1065320"/>
          <a:ext cx="9676659" cy="4332303"/>
        </p:xfrm>
        <a:graphic>
          <a:graphicData uri="http://schemas.openxmlformats.org/drawingml/2006/table">
            <a:tbl>
              <a:tblPr/>
              <a:tblGrid>
                <a:gridCol w="582055">
                  <a:extLst>
                    <a:ext uri="{9D8B030D-6E8A-4147-A177-3AD203B41FA5}">
                      <a16:colId xmlns:a16="http://schemas.microsoft.com/office/drawing/2014/main" val="3514671247"/>
                    </a:ext>
                  </a:extLst>
                </a:gridCol>
                <a:gridCol w="582055">
                  <a:extLst>
                    <a:ext uri="{9D8B030D-6E8A-4147-A177-3AD203B41FA5}">
                      <a16:colId xmlns:a16="http://schemas.microsoft.com/office/drawing/2014/main" val="2630519583"/>
                    </a:ext>
                  </a:extLst>
                </a:gridCol>
                <a:gridCol w="3947058">
                  <a:extLst>
                    <a:ext uri="{9D8B030D-6E8A-4147-A177-3AD203B41FA5}">
                      <a16:colId xmlns:a16="http://schemas.microsoft.com/office/drawing/2014/main" val="2096536805"/>
                    </a:ext>
                  </a:extLst>
                </a:gridCol>
                <a:gridCol w="4565491">
                  <a:extLst>
                    <a:ext uri="{9D8B030D-6E8A-4147-A177-3AD203B41FA5}">
                      <a16:colId xmlns:a16="http://schemas.microsoft.com/office/drawing/2014/main" val="2638309380"/>
                    </a:ext>
                  </a:extLst>
                </a:gridCol>
              </a:tblGrid>
              <a:tr h="351206">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algn="ctr" fontAlgn="ctr"/>
                      <a:r>
                        <a:rPr lang="zh-CN" altLang="en-US" sz="1200" b="1"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98163907"/>
                  </a:ext>
                </a:extLst>
              </a:tr>
              <a:tr h="696893">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昇腾全栈</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AI</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华为全栈全场景解决方案介绍、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Atlas</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系列硬件、</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 </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86594730"/>
                  </a:ext>
                </a:extLst>
              </a:tr>
              <a:tr h="744953">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异构计算架构</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架构介绍、</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关键能力、</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AscendCL</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语言、</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AscendC</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算子开发、开放生态等介绍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9485049"/>
                  </a:ext>
                </a:extLst>
              </a:tr>
              <a:tr h="656841">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en-US" sz="1000" b="0" i="0" u="none" strike="noStrike" dirty="0" err="1">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实现全流程面向对象和函数式编程、 实现搭建网络过程介绍、损失函数、优化器实现、</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step</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epoch</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53658735"/>
                  </a:ext>
                </a:extLst>
              </a:tr>
              <a:tr h="584748">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algn="ctr"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MindSpore</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a:t>
                      </a:r>
                      <a:r>
                        <a:rPr 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MelGAN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生成实验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64433151"/>
                  </a:ext>
                </a:extLst>
              </a:tr>
              <a:tr h="632811">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开发应用</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MindStudio</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或者</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MindX SDK</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实现语言识别、语音多分类任务</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50908217"/>
                  </a:ext>
                </a:extLst>
              </a:tr>
              <a:tr h="664851">
                <a:tc>
                  <a:txBody>
                    <a:bodyPr/>
                    <a:lstStyle/>
                    <a:p>
                      <a:pPr algn="ctr" fontAlgn="ct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algn="l" fontAlgn="ct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CANN</a:t>
                      </a:r>
                      <a:r>
                        <a:rPr lang="zh-CN" altLang="en-US" sz="1000" b="0" i="0" u="none" strike="noStrike">
                          <a:effectLst/>
                          <a:latin typeface="Huawei Sans" panose="020C0503030203020204" pitchFamily="34" charset="0"/>
                          <a:ea typeface="方正兰亭黑简体" panose="02000000000000000000" pitchFamily="2" charset="-122"/>
                          <a:sym typeface="Huawei Sans" panose="020C0503030203020204" pitchFamily="34" charset="0"/>
                        </a:rPr>
                        <a:t>的应用开发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基于</a:t>
                      </a:r>
                      <a:r>
                        <a:rPr lang="en-US" altLang="zh-CN"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A2</a:t>
                      </a:r>
                      <a:r>
                        <a:rPr lang="zh-CN" altLang="en-US" sz="1000" b="0" i="0" u="none" strike="noStrike" dirty="0">
                          <a:effectLst/>
                          <a:latin typeface="Huawei Sans" panose="020C0503030203020204" pitchFamily="34" charset="0"/>
                          <a:ea typeface="方正兰亭黑简体" panose="02000000000000000000" pitchFamily="2" charset="-122"/>
                          <a:sym typeface="Huawei Sans" panose="020C0503030203020204" pitchFamily="34" charset="0"/>
                        </a:rPr>
                        <a:t>开发板实现智能语音台灯实验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827711246"/>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语音识别</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5" name="表格 4">
            <a:extLst>
              <a:ext uri="{FF2B5EF4-FFF2-40B4-BE49-F238E27FC236}">
                <a16:creationId xmlns:a16="http://schemas.microsoft.com/office/drawing/2014/main" id="{F97F6782-181F-4CB9-A814-BCF1066596B6}"/>
              </a:ext>
            </a:extLst>
          </p:cNvPr>
          <p:cNvGraphicFramePr>
            <a:graphicFrameLocks noGrp="1"/>
          </p:cNvGraphicFramePr>
          <p:nvPr>
            <p:extLst>
              <p:ext uri="{D42A27DB-BD31-4B8C-83A1-F6EECF244321}">
                <p14:modId xmlns:p14="http://schemas.microsoft.com/office/powerpoint/2010/main" val="328670603"/>
              </p:ext>
            </p:extLst>
          </p:nvPr>
        </p:nvGraphicFramePr>
        <p:xfrm>
          <a:off x="550416" y="1058662"/>
          <a:ext cx="10594399" cy="4509219"/>
        </p:xfrm>
        <a:graphic>
          <a:graphicData uri="http://schemas.openxmlformats.org/drawingml/2006/table">
            <a:tbl>
              <a:tblPr>
                <a:tableStyleId>{72833802-FEF1-4C79-8D5D-14CF1EAF98D9}</a:tableStyleId>
              </a:tblPr>
              <a:tblGrid>
                <a:gridCol w="2433430">
                  <a:extLst>
                    <a:ext uri="{9D8B030D-6E8A-4147-A177-3AD203B41FA5}">
                      <a16:colId xmlns:a16="http://schemas.microsoft.com/office/drawing/2014/main" val="20000"/>
                    </a:ext>
                  </a:extLst>
                </a:gridCol>
                <a:gridCol w="3686196">
                  <a:extLst>
                    <a:ext uri="{9D8B030D-6E8A-4147-A177-3AD203B41FA5}">
                      <a16:colId xmlns:a16="http://schemas.microsoft.com/office/drawing/2014/main" val="20001"/>
                    </a:ext>
                  </a:extLst>
                </a:gridCol>
                <a:gridCol w="3844787">
                  <a:extLst>
                    <a:ext uri="{9D8B030D-6E8A-4147-A177-3AD203B41FA5}">
                      <a16:colId xmlns:a16="http://schemas.microsoft.com/office/drawing/2014/main" val="20002"/>
                    </a:ext>
                  </a:extLst>
                </a:gridCol>
                <a:gridCol w="629986">
                  <a:extLst>
                    <a:ext uri="{9D8B030D-6E8A-4147-A177-3AD203B41FA5}">
                      <a16:colId xmlns:a16="http://schemas.microsoft.com/office/drawing/2014/main" val="20003"/>
                    </a:ext>
                  </a:extLst>
                </a:gridCol>
              </a:tblGrid>
              <a:tr h="516123">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endPar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0000"/>
                  </a:ext>
                </a:extLst>
              </a:tr>
              <a:tr h="1121932">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 X</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的语音识别</a:t>
                      </a:r>
                    </a:p>
                  </a:txBody>
                  <a:tcPr marL="0" marR="0"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Conformer</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模型介绍，</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运行环境搭建，接口调用配置文件编写，中文语音识别接口调用</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在讲解到语音识别、语音分类、语音生成等语音处理任务的时候，结合各个实验手册，通过</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完成各个模型任务；</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介绍</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deepspeech2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MelGAN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WaveNet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等网络模型的结构特点和搭建方式，通过华为云</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等辅助环境完成基于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或</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的开发实验流程；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基于提供的基础实验手册指导，完成开发板环境烧录、智能语音案例等。</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47706">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 X</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的语音多分类</a:t>
                      </a:r>
                    </a:p>
                  </a:txBody>
                  <a:tcPr marL="0" marR="0" marT="761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FCN-4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模型介绍，</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运行环境搭建，音频文件类别分类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05912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搭建</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MelGAN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网络实现语音生成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MelGAN</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网络介绍，语音生成模型训练，语音片段生成</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964333">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的智能语音实验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实现智能语音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14174" y="2040058"/>
            <a:ext cx="1485875"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昇腾课程包总体介绍</a:t>
            </a:r>
          </a:p>
        </p:txBody>
      </p:sp>
      <p:sp>
        <p:nvSpPr>
          <p:cNvPr id="8" name="矩形 7"/>
          <p:cNvSpPr/>
          <p:nvPr/>
        </p:nvSpPr>
        <p:spPr>
          <a:xfrm>
            <a:off x="3888237" y="2040059"/>
            <a:ext cx="1485875" cy="2489139"/>
          </a:xfrm>
          <a:prstGeom prst="rect">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昇腾专业课程包介绍</a:t>
            </a:r>
          </a:p>
        </p:txBody>
      </p:sp>
      <p:sp>
        <p:nvSpPr>
          <p:cNvPr id="9" name="矩形 8"/>
          <p:cNvSpPr/>
          <p:nvPr/>
        </p:nvSpPr>
        <p:spPr>
          <a:xfrm>
            <a:off x="5862301" y="2035658"/>
            <a:ext cx="1485875" cy="24935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昇腾创新实践课课程包介绍</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AEF79B73-F46C-438D-BEED-FF15BF1D503E}"/>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p:txBody>
      </p:sp>
      <p:sp>
        <p:nvSpPr>
          <p:cNvPr id="33" name="文本框 32"/>
          <p:cNvSpPr txBox="1"/>
          <p:nvPr/>
        </p:nvSpPr>
        <p:spPr>
          <a:xfrm>
            <a:off x="638294" y="1088656"/>
            <a:ext cx="10235446" cy="3285900"/>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本课程从了解昇腾生态和</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开发任务场景入门，聚焦计算机视觉任务中的图像分类和自然语言处理任务中的机器翻译。 从了解昇腾全栈技术和生态开始，熟悉</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开源框架的架构和基础操作，掌握算法实现过程；进而学习计算机视觉、自然语言处理任务理论，熟悉常用的神经网络模型；利用本机环境、</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平台等多场景，全流程的完成图像分类和机器翻译两个项目型综合实践，掌握图像和自然语言处理</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应用开发能力。</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培养学生人工智能开发能力，掌握计算机视觉和自然语言处理算法实践应用。</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创新实践课共分两个阶段，包括</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天的课前学习，及</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个关卡的多场景开发实战活动，后期进行成绩评定；</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涉及产品及服务：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开源框架、昇腾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Ascend</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处理器、华为云</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等产品及服务。</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大二以上具备高等数学和计算机基础的学生</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能力要求：</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右箭头 10"/>
          <p:cNvSpPr/>
          <p:nvPr/>
        </p:nvSpPr>
        <p:spPr bwMode="auto">
          <a:xfrm>
            <a:off x="676260" y="4824914"/>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48"/>
          <p:cNvGrpSpPr/>
          <p:nvPr/>
        </p:nvGrpSpPr>
        <p:grpSpPr>
          <a:xfrm>
            <a:off x="948778" y="4279575"/>
            <a:ext cx="1134390" cy="512412"/>
            <a:chOff x="6632" y="3822835"/>
            <a:chExt cx="1134390" cy="512412"/>
          </a:xfrm>
        </p:grpSpPr>
        <p:sp>
          <p:nvSpPr>
            <p:cNvPr id="50" name="等腰三角形 49"/>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开课前</a:t>
              </a: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3" name="组合 52"/>
          <p:cNvGrpSpPr/>
          <p:nvPr/>
        </p:nvGrpSpPr>
        <p:grpSpPr>
          <a:xfrm>
            <a:off x="2811474" y="4464450"/>
            <a:ext cx="1784269" cy="786692"/>
            <a:chOff x="2051254" y="4231314"/>
            <a:chExt cx="1784269" cy="786692"/>
          </a:xfrm>
        </p:grpSpPr>
        <p:sp>
          <p:nvSpPr>
            <p:cNvPr id="54" name="TextBox 10"/>
            <p:cNvSpPr txBox="1"/>
            <p:nvPr/>
          </p:nvSpPr>
          <p:spPr>
            <a:xfrm>
              <a:off x="2552797" y="4231314"/>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p:cNvSpPr txBox="1"/>
            <p:nvPr/>
          </p:nvSpPr>
          <p:spPr>
            <a:xfrm>
              <a:off x="2051254" y="4771785"/>
              <a:ext cx="1784269" cy="246221"/>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开发基础介绍</a:t>
              </a:r>
            </a:p>
          </p:txBody>
        </p:sp>
        <p:sp>
          <p:nvSpPr>
            <p:cNvPr id="56" name="椭圆 55"/>
            <p:cNvSpPr/>
            <p:nvPr/>
          </p:nvSpPr>
          <p:spPr>
            <a:xfrm>
              <a:off x="2921391" y="4529118"/>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TextBox 10"/>
          <p:cNvSpPr txBox="1"/>
          <p:nvPr/>
        </p:nvSpPr>
        <p:spPr>
          <a:xfrm>
            <a:off x="6125021" y="4507655"/>
            <a:ext cx="659155"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1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p:cNvSpPr txBox="1"/>
          <p:nvPr/>
        </p:nvSpPr>
        <p:spPr>
          <a:xfrm>
            <a:off x="8562999" y="5005356"/>
            <a:ext cx="1689949" cy="246221"/>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NLP-</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机器翻译</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椭圆 58"/>
          <p:cNvSpPr/>
          <p:nvPr/>
        </p:nvSpPr>
        <p:spPr>
          <a:xfrm>
            <a:off x="6378182" y="4782307"/>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10"/>
          <p:cNvSpPr txBox="1"/>
          <p:nvPr/>
        </p:nvSpPr>
        <p:spPr>
          <a:xfrm>
            <a:off x="8778575" y="4496489"/>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a:xfrm>
            <a:off x="5841827" y="5005356"/>
            <a:ext cx="1621654" cy="246221"/>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CV-</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图像分类</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椭圆 61"/>
          <p:cNvSpPr/>
          <p:nvPr/>
        </p:nvSpPr>
        <p:spPr>
          <a:xfrm>
            <a:off x="9103070" y="4765138"/>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p:cNvSpPr txBox="1"/>
          <p:nvPr/>
        </p:nvSpPr>
        <p:spPr>
          <a:xfrm>
            <a:off x="915069" y="4952204"/>
            <a:ext cx="1472713" cy="784830"/>
          </a:xfrm>
          <a:prstGeom prst="rect">
            <a:avLst/>
          </a:prstGeom>
          <a:noFill/>
        </p:spPr>
        <p:txBody>
          <a:bodyPr wrap="square" rtlCol="0">
            <a:spAutoFit/>
          </a:bodyPr>
          <a:lstStyle/>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在线慕课学习：</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（大约</a:t>
            </a:r>
            <a:r>
              <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小时）</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a:t>
            </a: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MOOC</a:t>
            </a:r>
          </a:p>
        </p:txBody>
      </p:sp>
      <p:grpSp>
        <p:nvGrpSpPr>
          <p:cNvPr id="35" name="组合 34"/>
          <p:cNvGrpSpPr/>
          <p:nvPr/>
        </p:nvGrpSpPr>
        <p:grpSpPr>
          <a:xfrm>
            <a:off x="10560319" y="4332482"/>
            <a:ext cx="1000914" cy="511204"/>
            <a:chOff x="-1654186" y="5732579"/>
            <a:chExt cx="1000914" cy="511204"/>
          </a:xfrm>
        </p:grpSpPr>
        <p:sp>
          <p:nvSpPr>
            <p:cNvPr id="36" name="等腰三角形 35"/>
            <p:cNvSpPr/>
            <p:nvPr/>
          </p:nvSpPr>
          <p:spPr>
            <a:xfrm rot="10800000">
              <a:off x="-1206598" y="6054582"/>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p:cNvSpPr txBox="1"/>
            <p:nvPr/>
          </p:nvSpPr>
          <p:spPr>
            <a:xfrm>
              <a:off x="-1654186" y="5732579"/>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结班</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6" name="图片 5"/>
          <p:cNvPicPr>
            <a:picLocks noChangeAspect="1"/>
          </p:cNvPicPr>
          <p:nvPr/>
        </p:nvPicPr>
        <p:blipFill>
          <a:blip r:embed="rId3"/>
          <a:stretch>
            <a:fillRect/>
          </a:stretch>
        </p:blipFill>
        <p:spPr>
          <a:xfrm>
            <a:off x="5659475" y="5341036"/>
            <a:ext cx="1804006" cy="1251960"/>
          </a:xfrm>
          <a:prstGeom prst="rect">
            <a:avLst/>
          </a:prstGeom>
        </p:spPr>
      </p:pic>
      <p:pic>
        <p:nvPicPr>
          <p:cNvPr id="7" name="图片 6"/>
          <p:cNvPicPr>
            <a:picLocks noChangeAspect="1"/>
          </p:cNvPicPr>
          <p:nvPr/>
        </p:nvPicPr>
        <p:blipFill>
          <a:blip r:embed="rId4"/>
          <a:stretch>
            <a:fillRect/>
          </a:stretch>
        </p:blipFill>
        <p:spPr>
          <a:xfrm>
            <a:off x="8460563" y="5354746"/>
            <a:ext cx="1590675" cy="1238250"/>
          </a:xfrm>
          <a:prstGeom prst="rect">
            <a:avLst/>
          </a:prstGeom>
        </p:spPr>
      </p:pic>
      <p:pic>
        <p:nvPicPr>
          <p:cNvPr id="8" name="图片 7"/>
          <p:cNvPicPr>
            <a:picLocks noChangeAspect="1"/>
          </p:cNvPicPr>
          <p:nvPr/>
        </p:nvPicPr>
        <p:blipFill>
          <a:blip r:embed="rId5"/>
          <a:stretch>
            <a:fillRect/>
          </a:stretch>
        </p:blipFill>
        <p:spPr>
          <a:xfrm>
            <a:off x="2974947" y="5287350"/>
            <a:ext cx="1457325" cy="1276350"/>
          </a:xfrm>
          <a:prstGeom prst="rect">
            <a:avLst/>
          </a:prstGeom>
        </p:spPr>
      </p:pic>
      <p:graphicFrame>
        <p:nvGraphicFramePr>
          <p:cNvPr id="25" name="图示 24">
            <a:extLst>
              <a:ext uri="{FF2B5EF4-FFF2-40B4-BE49-F238E27FC236}">
                <a16:creationId xmlns:a16="http://schemas.microsoft.com/office/drawing/2014/main" id="{CE29CF96-8EBC-4F70-82D9-A49084FD8CF4}"/>
              </a:ext>
            </a:extLst>
          </p:cNvPr>
          <p:cNvGraphicFramePr/>
          <p:nvPr>
            <p:extLst>
              <p:ext uri="{D42A27DB-BD31-4B8C-83A1-F6EECF244321}">
                <p14:modId xmlns:p14="http://schemas.microsoft.com/office/powerpoint/2010/main" val="2479975365"/>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a:extLst>
              <a:ext uri="{FF2B5EF4-FFF2-40B4-BE49-F238E27FC236}">
                <a16:creationId xmlns:a16="http://schemas.microsoft.com/office/drawing/2014/main" id="{4A39C69D-738A-41E6-9DF9-46552C402D23}"/>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实践课：理论精讲</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a:t>
            </a:r>
          </a:p>
        </p:txBody>
      </p:sp>
      <p:graphicFrame>
        <p:nvGraphicFramePr>
          <p:cNvPr id="30" name="表格 29"/>
          <p:cNvGraphicFramePr>
            <a:graphicFrameLocks noGrp="1"/>
          </p:cNvGraphicFramePr>
          <p:nvPr>
            <p:extLst>
              <p:ext uri="{D42A27DB-BD31-4B8C-83A1-F6EECF244321}">
                <p14:modId xmlns:p14="http://schemas.microsoft.com/office/powerpoint/2010/main" val="1626256060"/>
              </p:ext>
            </p:extLst>
          </p:nvPr>
        </p:nvGraphicFramePr>
        <p:xfrm>
          <a:off x="732125" y="1135488"/>
          <a:ext cx="10782226" cy="1482780"/>
        </p:xfrm>
        <a:graphic>
          <a:graphicData uri="http://schemas.openxmlformats.org/drawingml/2006/table">
            <a:tbl>
              <a:tblPr firstRow="1" bandRow="1"/>
              <a:tblGrid>
                <a:gridCol w="8663244">
                  <a:extLst>
                    <a:ext uri="{9D8B030D-6E8A-4147-A177-3AD203B41FA5}">
                      <a16:colId xmlns:a16="http://schemas.microsoft.com/office/drawing/2014/main" val="20000"/>
                    </a:ext>
                  </a:extLst>
                </a:gridCol>
                <a:gridCol w="2118982">
                  <a:extLst>
                    <a:ext uri="{9D8B030D-6E8A-4147-A177-3AD203B41FA5}">
                      <a16:colId xmlns:a16="http://schemas.microsoft.com/office/drawing/2014/main" val="20001"/>
                    </a:ext>
                  </a:extLst>
                </a:gridCol>
              </a:tblGrid>
              <a:tr h="370695">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HCIA-AI</a:t>
                      </a: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400" b="0" i="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华为认证人工智能学习</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3166678882"/>
              </p:ext>
            </p:extLst>
          </p:nvPr>
        </p:nvGraphicFramePr>
        <p:xfrm>
          <a:off x="732125" y="2917566"/>
          <a:ext cx="10814853" cy="2526631"/>
        </p:xfrm>
        <a:graphic>
          <a:graphicData uri="http://schemas.openxmlformats.org/drawingml/2006/table">
            <a:tbl>
              <a:tblPr firstRow="1" bandRow="1"/>
              <a:tblGrid>
                <a:gridCol w="2661148">
                  <a:extLst>
                    <a:ext uri="{9D8B030D-6E8A-4147-A177-3AD203B41FA5}">
                      <a16:colId xmlns:a16="http://schemas.microsoft.com/office/drawing/2014/main" val="20000"/>
                    </a:ext>
                  </a:extLst>
                </a:gridCol>
                <a:gridCol w="2444479">
                  <a:extLst>
                    <a:ext uri="{9D8B030D-6E8A-4147-A177-3AD203B41FA5}">
                      <a16:colId xmlns:a16="http://schemas.microsoft.com/office/drawing/2014/main" val="20001"/>
                    </a:ext>
                  </a:extLst>
                </a:gridCol>
                <a:gridCol w="3564000">
                  <a:extLst>
                    <a:ext uri="{9D8B030D-6E8A-4147-A177-3AD203B41FA5}">
                      <a16:colId xmlns:a16="http://schemas.microsoft.com/office/drawing/2014/main" val="20002"/>
                    </a:ext>
                  </a:extLst>
                </a:gridCol>
                <a:gridCol w="2145226">
                  <a:extLst>
                    <a:ext uri="{9D8B030D-6E8A-4147-A177-3AD203B41FA5}">
                      <a16:colId xmlns:a16="http://schemas.microsoft.com/office/drawing/2014/main" val="20003"/>
                    </a:ext>
                  </a:extLst>
                </a:gridCol>
              </a:tblGrid>
              <a:tr h="414363">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集中实践课</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主要知识点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实验要点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822639">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关卡１：</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昇腾生态与产业发展</a:t>
                      </a: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神经网络基础</a:t>
                      </a: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开发任务简介</a:t>
                      </a: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开发实践（理论）</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计算框架基础操作</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709052">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CV-</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图像分类与卷积神经网络</a:t>
                      </a: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图像实验流程</a:t>
                      </a:r>
                      <a:endPar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GoogLeNet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网络物体识别实战</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580292">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NLP-</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机器翻译</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Seq2Seq</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序列模型原理</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机器翻译实验流程</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中英机器翻译实验</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bl>
          </a:graphicData>
        </a:graphic>
      </p:graphicFrame>
      <p:graphicFrame>
        <p:nvGraphicFramePr>
          <p:cNvPr id="8" name="图示 7"/>
          <p:cNvGraphicFramePr/>
          <p:nvPr>
            <p:extLst>
              <p:ext uri="{D42A27DB-BD31-4B8C-83A1-F6EECF244321}">
                <p14:modId xmlns:p14="http://schemas.microsoft.com/office/powerpoint/2010/main" val="3524327356"/>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4114001413"/>
              </p:ext>
            </p:extLst>
          </p:nvPr>
        </p:nvGraphicFramePr>
        <p:xfrm>
          <a:off x="245037" y="725689"/>
          <a:ext cx="10295035" cy="5947885"/>
        </p:xfrm>
        <a:graphic>
          <a:graphicData uri="http://schemas.openxmlformats.org/drawingml/2006/table">
            <a:tbl>
              <a:tblPr/>
              <a:tblGrid>
                <a:gridCol w="1020600">
                  <a:extLst>
                    <a:ext uri="{9D8B030D-6E8A-4147-A177-3AD203B41FA5}">
                      <a16:colId xmlns:a16="http://schemas.microsoft.com/office/drawing/2014/main" val="2592639140"/>
                    </a:ext>
                  </a:extLst>
                </a:gridCol>
                <a:gridCol w="1020600">
                  <a:extLst>
                    <a:ext uri="{9D8B030D-6E8A-4147-A177-3AD203B41FA5}">
                      <a16:colId xmlns:a16="http://schemas.microsoft.com/office/drawing/2014/main" val="20000"/>
                    </a:ext>
                  </a:extLst>
                </a:gridCol>
                <a:gridCol w="2039322">
                  <a:extLst>
                    <a:ext uri="{9D8B030D-6E8A-4147-A177-3AD203B41FA5}">
                      <a16:colId xmlns:a16="http://schemas.microsoft.com/office/drawing/2014/main" val="20001"/>
                    </a:ext>
                  </a:extLst>
                </a:gridCol>
                <a:gridCol w="561680">
                  <a:extLst>
                    <a:ext uri="{9D8B030D-6E8A-4147-A177-3AD203B41FA5}">
                      <a16:colId xmlns:a16="http://schemas.microsoft.com/office/drawing/2014/main" val="20002"/>
                    </a:ext>
                  </a:extLst>
                </a:gridCol>
                <a:gridCol w="2974020">
                  <a:extLst>
                    <a:ext uri="{9D8B030D-6E8A-4147-A177-3AD203B41FA5}">
                      <a16:colId xmlns:a16="http://schemas.microsoft.com/office/drawing/2014/main" val="20003"/>
                    </a:ext>
                  </a:extLst>
                </a:gridCol>
                <a:gridCol w="380423">
                  <a:extLst>
                    <a:ext uri="{9D8B030D-6E8A-4147-A177-3AD203B41FA5}">
                      <a16:colId xmlns:a16="http://schemas.microsoft.com/office/drawing/2014/main" val="20005"/>
                    </a:ext>
                  </a:extLst>
                </a:gridCol>
                <a:gridCol w="507496">
                  <a:extLst>
                    <a:ext uri="{9D8B030D-6E8A-4147-A177-3AD203B41FA5}">
                      <a16:colId xmlns:a16="http://schemas.microsoft.com/office/drawing/2014/main" val="20006"/>
                    </a:ext>
                  </a:extLst>
                </a:gridCol>
                <a:gridCol w="411860">
                  <a:extLst>
                    <a:ext uri="{9D8B030D-6E8A-4147-A177-3AD203B41FA5}">
                      <a16:colId xmlns:a16="http://schemas.microsoft.com/office/drawing/2014/main" val="20007"/>
                    </a:ext>
                  </a:extLst>
                </a:gridCol>
                <a:gridCol w="475907">
                  <a:extLst>
                    <a:ext uri="{9D8B030D-6E8A-4147-A177-3AD203B41FA5}">
                      <a16:colId xmlns:a16="http://schemas.microsoft.com/office/drawing/2014/main" val="20008"/>
                    </a:ext>
                  </a:extLst>
                </a:gridCol>
                <a:gridCol w="443449">
                  <a:extLst>
                    <a:ext uri="{9D8B030D-6E8A-4147-A177-3AD203B41FA5}">
                      <a16:colId xmlns:a16="http://schemas.microsoft.com/office/drawing/2014/main" val="20009"/>
                    </a:ext>
                  </a:extLst>
                </a:gridCol>
                <a:gridCol w="459678">
                  <a:extLst>
                    <a:ext uri="{9D8B030D-6E8A-4147-A177-3AD203B41FA5}">
                      <a16:colId xmlns:a16="http://schemas.microsoft.com/office/drawing/2014/main" val="20010"/>
                    </a:ext>
                  </a:extLst>
                </a:gridCol>
              </a:tblGrid>
              <a:tr h="526490">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领域</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课程</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理论知识点</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建议</a:t>
                      </a:r>
                      <a:endPar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实验知识点</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建议</a:t>
                      </a:r>
                      <a:endPar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endPar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a:t>
                      </a:r>
                    </a:p>
                    <a:p>
                      <a:pPr marL="0" algn="ctr" defTabSz="914400" rtl="0" eaLnBrk="1" fontAlgn="ctr" latinLnBrk="0" hangingPunct="1"/>
                      <a:r>
                        <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Spore</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t>
                      </a:r>
                      <a:r>
                        <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ANN</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a:t>
                      </a:r>
                      <a:endPar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algn="ctr" defTabSz="914400" rtl="0" eaLnBrk="1" fontAlgn="ctr" latinLnBrk="0" hangingPunct="1"/>
                      <a:r>
                        <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200</a:t>
                      </a:r>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I</a:t>
                      </a:r>
                      <a:r>
                        <a:rPr 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DK A2</a:t>
                      </a:r>
                      <a:endPar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a:t>
                      </a:r>
                    </a:p>
                    <a:p>
                      <a:pPr marL="0" algn="ctr" defTabSz="914400" rtl="0" eaLnBrk="1" fontAlgn="ctr" latinLnBrk="0" hangingPunct="1"/>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Studio</a:t>
                      </a:r>
                      <a:endPar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MindX</a:t>
                      </a:r>
                      <a:endPar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0000"/>
                  </a:ext>
                </a:extLst>
              </a:tr>
              <a:tr h="470270">
                <a:tc rowSpan="9">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人工智能导论</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花卉识别、手写体识别、猫狗分类、</a:t>
                      </a:r>
                      <a:r>
                        <a:rPr lang="zh-CN" altLang="en-US" sz="11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鸢尾花分类等</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4168" marB="36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10</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0271">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机器学习</a:t>
                      </a:r>
                      <a:r>
                        <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&amp;</a:t>
                      </a:r>
                    </a:p>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模式识别</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r>
                        <a:rPr lang="en-US" altLang="zh-CN"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lang="en-US" altLang="zh-CN"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K-Means</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1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鸢尾花分类、</a:t>
                      </a:r>
                      <a:r>
                        <a:rPr lang="en-US" altLang="zh-CN" sz="11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KNN</a:t>
                      </a:r>
                      <a:r>
                        <a:rPr lang="zh-CN" altLang="en-US" sz="11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算法、</a:t>
                      </a:r>
                      <a:r>
                        <a:rPr lang="zh-CN" altLang="en-US" sz="11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线性函数拟合</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100" dirty="0">
                          <a:latin typeface="Huawei Sans" panose="020C0503030203020204" pitchFamily="34" charset="0"/>
                          <a:ea typeface="方正兰亭黑简体" panose="02000000000000000000" pitchFamily="2" charset="-122"/>
                          <a:cs typeface="+mn-ea"/>
                          <a:sym typeface="Huawei Sans" panose="020C0503030203020204" pitchFamily="34" charset="0"/>
                        </a:rPr>
                        <a:t>PCA</a:t>
                      </a:r>
                      <a:r>
                        <a:rPr lang="zh-CN" altLang="en-US" sz="1100" dirty="0">
                          <a:latin typeface="Huawei Sans" panose="020C0503030203020204" pitchFamily="34" charset="0"/>
                          <a:ea typeface="方正兰亭黑简体" panose="02000000000000000000" pitchFamily="2" charset="-122"/>
                          <a:cs typeface="+mn-ea"/>
                          <a:sym typeface="Huawei Sans" panose="020C0503030203020204" pitchFamily="34" charset="0"/>
                        </a:rPr>
                        <a:t>降维、</a:t>
                      </a:r>
                      <a:r>
                        <a:rPr lang="en-US" altLang="zh-CN" sz="1100" b="0" dirty="0" err="1">
                          <a:latin typeface="Huawei Sans" panose="020C0503030203020204" pitchFamily="34" charset="0"/>
                          <a:ea typeface="方正兰亭黑简体" panose="02000000000000000000" pitchFamily="2" charset="-122"/>
                          <a:cs typeface="+mn-ea"/>
                          <a:sym typeface="Huawei Sans" panose="020C0503030203020204" pitchFamily="34" charset="0"/>
                        </a:rPr>
                        <a:t>DeepFM</a:t>
                      </a:r>
                      <a:r>
                        <a:rPr lang="zh-CN" altLang="en-US" sz="1100" b="0" dirty="0">
                          <a:latin typeface="Huawei Sans" panose="020C0503030203020204" pitchFamily="34" charset="0"/>
                          <a:ea typeface="方正兰亭黑简体" panose="02000000000000000000" pitchFamily="2" charset="-122"/>
                          <a:cs typeface="+mn-ea"/>
                          <a:sym typeface="Huawei Sans" panose="020C0503030203020204" pitchFamily="34" charset="0"/>
                        </a:rPr>
                        <a:t>点击率预估等</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15</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62414">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深度学习</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技术知识、异构计算架构</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深度学习训</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前馈神经网络</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个、卷积神经网络</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个、循环神经网络</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个、基于昇腾</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的深度学习实践</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个、大模型</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a:t>
                      </a: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35</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62415">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计算机视觉</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技术知识、异构计算架构</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p>
                      <a:pPr marL="0" marR="0" lvl="0" indent="0" algn="l" defTabSz="914400" rtl="0" eaLnBrk="1" fontAlgn="ctr" latinLnBrk="0" hangingPunct="1">
                        <a:lnSpc>
                          <a:spcPct val="100000"/>
                        </a:lnSpc>
                        <a:spcBef>
                          <a:spcPts val="0"/>
                        </a:spcBef>
                        <a:spcAft>
                          <a:spcPts val="0"/>
                        </a:spcAft>
                        <a:buClrTx/>
                        <a:buSzTx/>
                        <a:buFontTx/>
                        <a:buNone/>
                        <a:defRPr/>
                      </a:pPr>
                      <a:endPar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物体识别</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个、图像分割</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个、目标检测</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个、图像生成</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个、生成对抗网络</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个、基于昇腾</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的深度学习实践</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a:t>
                      </a: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30</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zh-CN" alt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62414">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1100" b="1" i="0" u="none" strike="noStrike" kern="1200" dirty="0">
                        <a:solidFill>
                          <a:schemeClr val="accent1"/>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自然语言处理</a:t>
                      </a:r>
                      <a:endParaRPr lang="zh-CN" altLang="en-US" sz="1100" b="1" i="0" u="none" strike="noStrike" kern="1200" dirty="0">
                        <a:solidFill>
                          <a:schemeClr val="accent1"/>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异构计算架构</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p>
                      <a:pPr marL="0" marR="0" lvl="0" indent="0" algn="l" defTabSz="914400" rtl="0" eaLnBrk="1" fontAlgn="ctr" latinLnBrk="0" hangingPunct="1">
                        <a:lnSpc>
                          <a:spcPct val="100000"/>
                        </a:lnSpc>
                        <a:spcBef>
                          <a:spcPts val="0"/>
                        </a:spcBef>
                        <a:spcAft>
                          <a:spcPts val="0"/>
                        </a:spcAft>
                        <a:buClrTx/>
                        <a:buSzTx/>
                        <a:buFontTx/>
                        <a:buNone/>
                        <a:defRPr/>
                      </a:pPr>
                      <a:endPar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情感分析</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个、文本生成</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个、命名实体识别</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个、机器翻译</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个、自动问答</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个、图神经网络</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个，大模型</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a:t>
                      </a: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30</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26491">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人工智能程序设计</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基础</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1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进阶、</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手写体识别、</a:t>
                      </a:r>
                      <a:r>
                        <a:rPr lang="zh-CN" altLang="en-US" sz="110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线性回归、</a:t>
                      </a:r>
                      <a:r>
                        <a:rPr lang="zh-CN" altLang="en-US" sz="11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鸢尾花分类等</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15</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200" b="0"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70270">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智能系统与应用</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ctr" latinLnBrk="0" hangingPunct="1"/>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p>
                      <a:pPr marL="0" algn="l" defTabSz="914400" rtl="0" eaLnBrk="1" fontAlgn="ctr" latinLnBrk="0" hangingPunct="1"/>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异构计算架构</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p>
                    <a:p>
                      <a:pPr marL="0" algn="l" defTabSz="914400" rtl="0" eaLnBrk="1" fontAlgn="ctr" latinLnBrk="0" hangingPunct="1"/>
                      <a:endPar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体验</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9</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个典型推理样例、基于昇腾</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的智能车应用开发指南、机械狗应用开发指南</a:t>
                      </a: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20</a:t>
                      </a:r>
                      <a:endPar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18248">
                <a:tc vMerge="1">
                  <a:txBody>
                    <a:bodyPr/>
                    <a:lstStyle/>
                    <a:p>
                      <a:pPr marL="0" algn="ctr" defTabSz="914400" rtl="0" eaLnBrk="1" fontAlgn="ctr" latinLnBrk="0" hangingPunct="1"/>
                      <a:endParaRPr lang="zh-CN" altLang="en-US" sz="1100" b="1" i="0" u="none" strike="noStrike" kern="1200" dirty="0">
                        <a:solidFill>
                          <a:srgbClr val="000000"/>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智能芯片与应用</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algn="l" defTabSz="914400" rtl="0" eaLnBrk="1" fontAlgn="ctr" latinLnBrk="0" hangingPunct="1"/>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p>
                      <a:pPr marL="0" algn="l" defTabSz="914400" rtl="0" eaLnBrk="1" fontAlgn="ctr" latinLnBrk="0" hangingPunct="1"/>
                      <a:r>
                        <a:rPr lang="en-US" altLang="zh-CN" sz="1100" b="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p>
                      <a:pPr marL="0" algn="l" defTabSz="914400" rtl="0" eaLnBrk="1" fontAlgn="ctr" latinLnBrk="0" hangingPunct="1"/>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异构计算架构</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p>
                    <a:p>
                      <a:pPr marL="0" algn="l" defTabSz="914400" rtl="0" eaLnBrk="1" fontAlgn="ctr" latinLnBrk="0" hangingPunct="1"/>
                      <a:endPar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的推理应用开发实践</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个、算子开发</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个、模型迁移</a:t>
                      </a:r>
                      <a:r>
                        <a:rPr lang="en-US" altLang="zh-CN"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个、</a:t>
                      </a:r>
                      <a:r>
                        <a:rPr kumimoji="0" lang="zh-CN" altLang="en-US" sz="11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kumimoji="0" lang="en-US" altLang="zh-CN" sz="11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kumimoji="0" lang="zh-CN" altLang="en-US" sz="11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的深度学习实践</a:t>
                      </a:r>
                      <a:r>
                        <a:rPr kumimoji="0" lang="en-US" altLang="zh-CN" sz="11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4</a:t>
                      </a:r>
                      <a:r>
                        <a:rPr kumimoji="0" lang="zh-CN" altLang="en-US" sz="1100" b="0" i="0" u="none" strike="noStrike" kern="120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cs typeface="+mn-ea"/>
                          <a:sym typeface="Huawei Sans" panose="020C0503030203020204" pitchFamily="34" charset="0"/>
                        </a:rPr>
                        <a:t>个</a:t>
                      </a:r>
                      <a:endParaRPr lang="zh-CN" altLang="en-US" sz="11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15</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70270">
                <a:tc vMerge="1">
                  <a:txBody>
                    <a:bodyPr/>
                    <a:lstStyle/>
                    <a:p>
                      <a:pPr marL="0" algn="ctr" defTabSz="914400" rtl="0" eaLnBrk="1" fontAlgn="ctr" latinLnBrk="0" hangingPunct="1"/>
                      <a:endParaRPr lang="zh-CN" altLang="en-US" sz="1100" b="1" i="0" u="none" strike="noStrike" kern="1200" dirty="0">
                        <a:solidFill>
                          <a:schemeClr val="accent1"/>
                        </a:solidFill>
                        <a:effectLst/>
                        <a:latin typeface="+mn-lt"/>
                        <a:ea typeface="+mn-ea"/>
                        <a:cs typeface="+mn-ea"/>
                        <a:sym typeface="+mn-lt"/>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语音识别</a:t>
                      </a:r>
                      <a:endParaRPr lang="en-US" altLang="zh-CN"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异构计算架构</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4400" rtl="0" eaLnBrk="1" fontAlgn="ctr" latinLnBrk="0" hangingPunct="1">
                        <a:lnSpc>
                          <a:spcPct val="100000"/>
                        </a:lnSpc>
                        <a:spcBef>
                          <a:spcPts val="0"/>
                        </a:spcBef>
                        <a:spcAft>
                          <a:spcPts val="0"/>
                        </a:spcAft>
                        <a:buClrTx/>
                        <a:buSzTx/>
                        <a:buFontTx/>
                        <a:buNone/>
                        <a:defRPr/>
                      </a:pPr>
                      <a:r>
                        <a:rPr lang="en-US" altLang="zh-CN"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algn="ctr" defTabSz="914400" rtl="0" eaLnBrk="1" fontAlgn="ctr" latinLnBrk="0" hangingPunct="1"/>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defRPr/>
                      </a:pP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语音识别、语音多分类、语音生成、聊天机器人</a:t>
                      </a:r>
                    </a:p>
                  </a:txBody>
                  <a:tcPr marL="72000" marR="72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10</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endParaRPr lang="en-US"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endPar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Y</a:t>
                      </a:r>
                    </a:p>
                  </a:txBody>
                  <a:tcPr marL="36000" marR="36000" marT="416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5" name="标题 1"/>
          <p:cNvSpPr txBox="1"/>
          <p:nvPr>
            <p:custDataLst>
              <p:tags r:id="rId1"/>
            </p:custDataLst>
          </p:nvPr>
        </p:nvSpPr>
        <p:spPr>
          <a:xfrm>
            <a:off x="508000" y="168579"/>
            <a:ext cx="10961688" cy="628883"/>
          </a:xfrm>
          <a:prstGeom prst="rect">
            <a:avLst/>
          </a:prstGeom>
        </p:spPr>
        <p:txBody>
          <a:bodyPr lIns="68393" tIns="34195" rIns="68393" bIns="34195" anchor="ctr"/>
          <a:lstStyle>
            <a:lvl1pPr algn="ctr" defTabSz="1217930" rtl="0" eaLnBrk="1" latinLnBrk="0" hangingPunct="1">
              <a:spcBef>
                <a:spcPct val="0"/>
              </a:spcBef>
              <a:buNone/>
              <a:defRPr sz="3200" b="1" kern="1200">
                <a:solidFill>
                  <a:srgbClr val="800000"/>
                </a:solidFill>
                <a:latin typeface="+mn-ea"/>
                <a:ea typeface="+mn-ea"/>
                <a:cs typeface="+mj-cs"/>
              </a:defRPr>
            </a:lvl1pPr>
          </a:lstStyle>
          <a:p>
            <a:pPr algn="l"/>
            <a:r>
              <a:rPr lang="zh-CN" altLang="en-US" sz="24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rPr>
              <a:t>昇腾专业课程知识点</a:t>
            </a:r>
            <a:endParaRPr lang="en-US" altLang="zh-CN" sz="1600" dirty="0">
              <a:solidFill>
                <a:prstClr val="black">
                  <a:lumMod val="75000"/>
                  <a:lumOff val="25000"/>
                </a:prstClr>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41666173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a:extLst>
              <a:ext uri="{FF2B5EF4-FFF2-40B4-BE49-F238E27FC236}">
                <a16:creationId xmlns:a16="http://schemas.microsoft.com/office/drawing/2014/main" id="{C5546834-2C19-4CFC-8692-BE08B6F20F96}"/>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昇腾云端协同开发与应用实战</a:t>
            </a:r>
          </a:p>
        </p:txBody>
      </p:sp>
      <p:sp>
        <p:nvSpPr>
          <p:cNvPr id="48" name="右箭头 10"/>
          <p:cNvSpPr/>
          <p:nvPr/>
        </p:nvSpPr>
        <p:spPr bwMode="auto">
          <a:xfrm>
            <a:off x="676260" y="4483860"/>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000" b="0" i="0" u="none" strike="noStrike" cap="none" normalizeH="0" baseline="0">
              <a:ln>
                <a:noFill/>
              </a:ln>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48"/>
          <p:cNvGrpSpPr/>
          <p:nvPr/>
        </p:nvGrpSpPr>
        <p:grpSpPr>
          <a:xfrm>
            <a:off x="873632" y="3964074"/>
            <a:ext cx="1134390" cy="512412"/>
            <a:chOff x="6632" y="3822835"/>
            <a:chExt cx="1134390" cy="512412"/>
          </a:xfrm>
        </p:grpSpPr>
        <p:sp>
          <p:nvSpPr>
            <p:cNvPr id="50" name="等腰三角形 49"/>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开课前</a:t>
              </a: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2" name="文本框 51"/>
          <p:cNvSpPr txBox="1"/>
          <p:nvPr/>
        </p:nvSpPr>
        <p:spPr>
          <a:xfrm>
            <a:off x="832715" y="4634546"/>
            <a:ext cx="1211005" cy="923330"/>
          </a:xfrm>
          <a:prstGeom prst="rect">
            <a:avLst/>
          </a:prstGeom>
          <a:noFill/>
        </p:spPr>
        <p:txBody>
          <a:bodyPr wrap="square" rtlCol="0">
            <a:spAutoFit/>
          </a:bodyPr>
          <a:lstStyle/>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在线慕课学习：</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（大约</a:t>
            </a:r>
            <a:r>
              <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小时）</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a:t>
            </a: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MOOC</a:t>
            </a:r>
          </a:p>
        </p:txBody>
      </p:sp>
      <p:grpSp>
        <p:nvGrpSpPr>
          <p:cNvPr id="53" name="组合 52"/>
          <p:cNvGrpSpPr/>
          <p:nvPr/>
        </p:nvGrpSpPr>
        <p:grpSpPr>
          <a:xfrm>
            <a:off x="2267829" y="4130902"/>
            <a:ext cx="1537329" cy="785087"/>
            <a:chOff x="2065085" y="4238820"/>
            <a:chExt cx="1537329" cy="785087"/>
          </a:xfrm>
        </p:grpSpPr>
        <p:sp>
          <p:nvSpPr>
            <p:cNvPr id="54" name="TextBox 10"/>
            <p:cNvSpPr txBox="1"/>
            <p:nvPr/>
          </p:nvSpPr>
          <p:spPr>
            <a:xfrm>
              <a:off x="2388741" y="4238820"/>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p:cNvSpPr txBox="1"/>
            <p:nvPr/>
          </p:nvSpPr>
          <p:spPr>
            <a:xfrm>
              <a:off x="2065085" y="4777686"/>
              <a:ext cx="1537329" cy="246221"/>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全景介绍</a:t>
              </a:r>
            </a:p>
          </p:txBody>
        </p:sp>
        <p:sp>
          <p:nvSpPr>
            <p:cNvPr id="56" name="椭圆 55"/>
            <p:cNvSpPr/>
            <p:nvPr/>
          </p:nvSpPr>
          <p:spPr>
            <a:xfrm>
              <a:off x="2757335" y="453662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TextBox 10"/>
          <p:cNvSpPr txBox="1"/>
          <p:nvPr/>
        </p:nvSpPr>
        <p:spPr>
          <a:xfrm>
            <a:off x="4895280" y="4143351"/>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p:cNvSpPr txBox="1"/>
          <p:nvPr/>
        </p:nvSpPr>
        <p:spPr>
          <a:xfrm>
            <a:off x="6836889" y="4589036"/>
            <a:ext cx="1766182" cy="246221"/>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模型</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转换</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椭圆 58"/>
          <p:cNvSpPr/>
          <p:nvPr/>
        </p:nvSpPr>
        <p:spPr>
          <a:xfrm>
            <a:off x="5219775" y="4418003"/>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10"/>
          <p:cNvSpPr txBox="1"/>
          <p:nvPr/>
        </p:nvSpPr>
        <p:spPr>
          <a:xfrm>
            <a:off x="7140806" y="4139069"/>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p:cNvSpPr txBox="1"/>
          <p:nvPr/>
        </p:nvSpPr>
        <p:spPr>
          <a:xfrm>
            <a:off x="4317388" y="4632539"/>
            <a:ext cx="1960273" cy="246221"/>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垃圾分类模型训练</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椭圆 61"/>
          <p:cNvSpPr/>
          <p:nvPr/>
        </p:nvSpPr>
        <p:spPr>
          <a:xfrm>
            <a:off x="7465301" y="441372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4" name="文本框 73"/>
          <p:cNvSpPr txBox="1"/>
          <p:nvPr/>
        </p:nvSpPr>
        <p:spPr>
          <a:xfrm>
            <a:off x="9060340" y="4590628"/>
            <a:ext cx="1689949" cy="246221"/>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模型推理移植</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5" name="TextBox 10"/>
          <p:cNvSpPr txBox="1"/>
          <p:nvPr/>
        </p:nvSpPr>
        <p:spPr>
          <a:xfrm>
            <a:off x="9364257" y="4140661"/>
            <a:ext cx="801822"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6" name="椭圆 75"/>
          <p:cNvSpPr/>
          <p:nvPr/>
        </p:nvSpPr>
        <p:spPr>
          <a:xfrm>
            <a:off x="9688752" y="4415313"/>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6584" y="4920575"/>
            <a:ext cx="1523095" cy="853459"/>
          </a:xfrm>
          <a:prstGeom prst="rect">
            <a:avLst/>
          </a:prstGeom>
        </p:spPr>
      </p:pic>
      <p:pic>
        <p:nvPicPr>
          <p:cNvPr id="84" name="图片 83"/>
          <p:cNvPicPr>
            <a:picLocks noChangeAspect="1"/>
          </p:cNvPicPr>
          <p:nvPr/>
        </p:nvPicPr>
        <p:blipFill>
          <a:blip r:embed="rId4" cstate="email"/>
          <a:stretch>
            <a:fillRect/>
          </a:stretch>
        </p:blipFill>
        <p:spPr>
          <a:xfrm>
            <a:off x="8937054" y="4923410"/>
            <a:ext cx="2025454" cy="853459"/>
          </a:xfrm>
          <a:prstGeom prst="rect">
            <a:avLst/>
          </a:prstGeom>
        </p:spPr>
      </p:pic>
      <p:pic>
        <p:nvPicPr>
          <p:cNvPr id="85" name="图片 84"/>
          <p:cNvPicPr>
            <a:picLocks noChangeAspect="1"/>
          </p:cNvPicPr>
          <p:nvPr/>
        </p:nvPicPr>
        <p:blipFill>
          <a:blip r:embed="rId5"/>
          <a:stretch>
            <a:fillRect/>
          </a:stretch>
        </p:blipFill>
        <p:spPr>
          <a:xfrm>
            <a:off x="4453936" y="4915989"/>
            <a:ext cx="1672633" cy="884762"/>
          </a:xfrm>
          <a:prstGeom prst="rect">
            <a:avLst/>
          </a:prstGeom>
        </p:spPr>
      </p:pic>
      <p:sp>
        <p:nvSpPr>
          <p:cNvPr id="38" name="文本框 37"/>
          <p:cNvSpPr txBox="1"/>
          <p:nvPr/>
        </p:nvSpPr>
        <p:spPr>
          <a:xfrm>
            <a:off x="640909" y="965536"/>
            <a:ext cx="10473234" cy="3000821"/>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本课程旨在让学生由浅入深，短时间内建立对华为</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的综合认知，并掌握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开发流程。学习</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框架及基础操作，神经网络基础与应用、卷积神经网络并结合垃圾分类需求，在昇腾生态的多场景部署和多栈方案下，应用云端平台和</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Ascend</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处理器算力，完整实践模型搭建与训练、模型转换、业务部署等全流程。</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培养学生人工智能开发与应用能力，初步掌握昇腾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的云端协同开发全流程。</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创新实践课共分两个阶段，包括</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天的课前学习，</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个关卡的开发实战活动，灵活运用华为</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开发平台和端侧硬件。</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涉及产品及服务：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华为云</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Atlas 200DK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Ascend</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处理器等产品及服务。</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大二及以上具备高等数学和计算机基础的学生</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能力要求：</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7" name="组合 36"/>
          <p:cNvGrpSpPr/>
          <p:nvPr/>
        </p:nvGrpSpPr>
        <p:grpSpPr>
          <a:xfrm>
            <a:off x="10942739" y="4021288"/>
            <a:ext cx="1000914" cy="511204"/>
            <a:chOff x="-1654186" y="5732579"/>
            <a:chExt cx="1000914" cy="511204"/>
          </a:xfrm>
        </p:grpSpPr>
        <p:sp>
          <p:nvSpPr>
            <p:cNvPr id="39" name="等腰三角形 38"/>
            <p:cNvSpPr/>
            <p:nvPr/>
          </p:nvSpPr>
          <p:spPr>
            <a:xfrm rot="10800000">
              <a:off x="-1206598" y="6054582"/>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a:xfrm>
              <a:off x="-1654186" y="5732579"/>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结班</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5" name="图片 4"/>
          <p:cNvPicPr>
            <a:picLocks noChangeAspect="1"/>
          </p:cNvPicPr>
          <p:nvPr/>
        </p:nvPicPr>
        <p:blipFill>
          <a:blip r:embed="rId6"/>
          <a:stretch>
            <a:fillRect/>
          </a:stretch>
        </p:blipFill>
        <p:spPr>
          <a:xfrm>
            <a:off x="2471894" y="4923410"/>
            <a:ext cx="1129198" cy="991095"/>
          </a:xfrm>
          <a:prstGeom prst="rect">
            <a:avLst/>
          </a:prstGeom>
        </p:spPr>
      </p:pic>
      <p:graphicFrame>
        <p:nvGraphicFramePr>
          <p:cNvPr id="29" name="图示 28">
            <a:extLst>
              <a:ext uri="{FF2B5EF4-FFF2-40B4-BE49-F238E27FC236}">
                <a16:creationId xmlns:a16="http://schemas.microsoft.com/office/drawing/2014/main" id="{86DCE21F-CAD1-4543-834F-C37A9010B9AC}"/>
              </a:ext>
            </a:extLst>
          </p:cNvPr>
          <p:cNvGraphicFramePr/>
          <p:nvPr>
            <p:extLst>
              <p:ext uri="{D42A27DB-BD31-4B8C-83A1-F6EECF244321}">
                <p14:modId xmlns:p14="http://schemas.microsoft.com/office/powerpoint/2010/main" val="1608602711"/>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a:extLst>
              <a:ext uri="{FF2B5EF4-FFF2-40B4-BE49-F238E27FC236}">
                <a16:creationId xmlns:a16="http://schemas.microsoft.com/office/drawing/2014/main" id="{3CA7C9A0-E6CD-4194-A753-6194603CD6CE}"/>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实践课：理论精讲</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a:t>
            </a:r>
          </a:p>
        </p:txBody>
      </p:sp>
      <p:graphicFrame>
        <p:nvGraphicFramePr>
          <p:cNvPr id="30" name="表格 29"/>
          <p:cNvGraphicFramePr>
            <a:graphicFrameLocks noGrp="1"/>
          </p:cNvGraphicFramePr>
          <p:nvPr>
            <p:extLst>
              <p:ext uri="{D42A27DB-BD31-4B8C-83A1-F6EECF244321}">
                <p14:modId xmlns:p14="http://schemas.microsoft.com/office/powerpoint/2010/main" val="3404844296"/>
              </p:ext>
            </p:extLst>
          </p:nvPr>
        </p:nvGraphicFramePr>
        <p:xfrm>
          <a:off x="732125" y="1135488"/>
          <a:ext cx="10782226" cy="1482780"/>
        </p:xfrm>
        <a:graphic>
          <a:graphicData uri="http://schemas.openxmlformats.org/drawingml/2006/table">
            <a:tbl>
              <a:tblPr firstRow="1" bandRow="1"/>
              <a:tblGrid>
                <a:gridCol w="8663244">
                  <a:extLst>
                    <a:ext uri="{9D8B030D-6E8A-4147-A177-3AD203B41FA5}">
                      <a16:colId xmlns:a16="http://schemas.microsoft.com/office/drawing/2014/main" val="20000"/>
                    </a:ext>
                  </a:extLst>
                </a:gridCol>
                <a:gridCol w="2118982">
                  <a:extLst>
                    <a:ext uri="{9D8B030D-6E8A-4147-A177-3AD203B41FA5}">
                      <a16:colId xmlns:a16="http://schemas.microsoft.com/office/drawing/2014/main" val="20001"/>
                    </a:ext>
                  </a:extLst>
                </a:gridCol>
              </a:tblGrid>
              <a:tr h="37069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HCIA-AI</a:t>
                      </a: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400" b="0" i="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华为认证人工智能学习</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2370970796"/>
              </p:ext>
            </p:extLst>
          </p:nvPr>
        </p:nvGraphicFramePr>
        <p:xfrm>
          <a:off x="732125" y="2917566"/>
          <a:ext cx="10579003" cy="3708863"/>
        </p:xfrm>
        <a:graphic>
          <a:graphicData uri="http://schemas.openxmlformats.org/drawingml/2006/table">
            <a:tbl>
              <a:tblPr firstRow="1" bandRow="1"/>
              <a:tblGrid>
                <a:gridCol w="2432336">
                  <a:extLst>
                    <a:ext uri="{9D8B030D-6E8A-4147-A177-3AD203B41FA5}">
                      <a16:colId xmlns:a16="http://schemas.microsoft.com/office/drawing/2014/main" val="20000"/>
                    </a:ext>
                  </a:extLst>
                </a:gridCol>
                <a:gridCol w="2561948">
                  <a:extLst>
                    <a:ext uri="{9D8B030D-6E8A-4147-A177-3AD203B41FA5}">
                      <a16:colId xmlns:a16="http://schemas.microsoft.com/office/drawing/2014/main" val="20001"/>
                    </a:ext>
                  </a:extLst>
                </a:gridCol>
                <a:gridCol w="3486276">
                  <a:extLst>
                    <a:ext uri="{9D8B030D-6E8A-4147-A177-3AD203B41FA5}">
                      <a16:colId xmlns:a16="http://schemas.microsoft.com/office/drawing/2014/main" val="20002"/>
                    </a:ext>
                  </a:extLst>
                </a:gridCol>
                <a:gridCol w="2098443">
                  <a:extLst>
                    <a:ext uri="{9D8B030D-6E8A-4147-A177-3AD203B41FA5}">
                      <a16:colId xmlns:a16="http://schemas.microsoft.com/office/drawing/2014/main" val="20003"/>
                    </a:ext>
                  </a:extLst>
                </a:gridCol>
              </a:tblGrid>
              <a:tr h="354138">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集中实践课</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主要知识点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实验要点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703073">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全景介绍</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处理器架构</a:t>
                      </a: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开发实践</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p>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基础操作</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101591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：垃圾分类模型训练</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神经网络基础与应用</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卷积神经网络</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MobileNetv2</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的垃圾分类实验</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数据下载</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数据处理</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MobileNetv2</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网络搭建</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模型训练</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模型保存</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模型下载</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703316">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：模型转换</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模型及转换工具介绍        </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Atlas 200DK </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合社环境搭建</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Atlas 200DK </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合社环境搭建</a:t>
                      </a: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Ubuntu18.04</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虚拟机服务器搭建</a:t>
                      </a: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访问开发板</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在</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Atlas 200DK</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上进行模型转换（</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ATC</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615352">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：模型推理移植</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模型推理移植介绍</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图像分类流程；</a:t>
                      </a: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垃圾分类推理；</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推理结果查看</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bl>
          </a:graphicData>
        </a:graphic>
      </p:graphicFrame>
      <p:graphicFrame>
        <p:nvGraphicFramePr>
          <p:cNvPr id="6" name="图示 5"/>
          <p:cNvGraphicFramePr/>
          <p:nvPr>
            <p:extLst>
              <p:ext uri="{D42A27DB-BD31-4B8C-83A1-F6EECF244321}">
                <p14:modId xmlns:p14="http://schemas.microsoft.com/office/powerpoint/2010/main" val="2671902907"/>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924692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6">
            <a:extLst>
              <a:ext uri="{FF2B5EF4-FFF2-40B4-BE49-F238E27FC236}">
                <a16:creationId xmlns:a16="http://schemas.microsoft.com/office/drawing/2014/main" id="{14C98D5E-C396-4AB3-A696-1DBD94F9C981}"/>
              </a:ext>
            </a:extLst>
          </p:cNvPr>
          <p:cNvSpPr>
            <a:spLocks noGrp="1"/>
          </p:cNvSpPr>
          <p:nvPr>
            <p:ph type="subTitle" idx="1"/>
          </p:nvPr>
        </p:nvSpPr>
        <p:spPr/>
        <p:txBody>
          <a:bodyPr/>
          <a:lstStyle/>
          <a:p>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p:txBody>
      </p:sp>
      <p:sp>
        <p:nvSpPr>
          <p:cNvPr id="37" name="右箭头 10">
            <a:extLst>
              <a:ext uri="{FF2B5EF4-FFF2-40B4-BE49-F238E27FC236}">
                <a16:creationId xmlns:a16="http://schemas.microsoft.com/office/drawing/2014/main" id="{E8710D51-056C-46C5-BA97-235106E73787}"/>
              </a:ext>
            </a:extLst>
          </p:cNvPr>
          <p:cNvSpPr/>
          <p:nvPr/>
        </p:nvSpPr>
        <p:spPr bwMode="auto">
          <a:xfrm>
            <a:off x="678641" y="4603331"/>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8" name="组合 37">
            <a:extLst>
              <a:ext uri="{FF2B5EF4-FFF2-40B4-BE49-F238E27FC236}">
                <a16:creationId xmlns:a16="http://schemas.microsoft.com/office/drawing/2014/main" id="{C2186126-4376-4AA2-B2E8-4FF464B6ED81}"/>
              </a:ext>
            </a:extLst>
          </p:cNvPr>
          <p:cNvGrpSpPr/>
          <p:nvPr/>
        </p:nvGrpSpPr>
        <p:grpSpPr>
          <a:xfrm>
            <a:off x="678641" y="4057991"/>
            <a:ext cx="1134390" cy="512412"/>
            <a:chOff x="6632" y="3822835"/>
            <a:chExt cx="1134390" cy="512412"/>
          </a:xfrm>
        </p:grpSpPr>
        <p:sp>
          <p:nvSpPr>
            <p:cNvPr id="39" name="等腰三角形 38">
              <a:extLst>
                <a:ext uri="{FF2B5EF4-FFF2-40B4-BE49-F238E27FC236}">
                  <a16:creationId xmlns:a16="http://schemas.microsoft.com/office/drawing/2014/main" id="{07509EEB-9AED-4D56-A8D9-29246C362734}"/>
                </a:ext>
              </a:extLst>
            </p:cNvPr>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a:extLst>
                <a:ext uri="{FF2B5EF4-FFF2-40B4-BE49-F238E27FC236}">
                  <a16:creationId xmlns:a16="http://schemas.microsoft.com/office/drawing/2014/main" id="{4ECB95D1-64FA-4365-AE3E-41439971D7B3}"/>
                </a:ext>
              </a:extLst>
            </p:cNvPr>
            <p:cNvSpPr txBox="1"/>
            <p:nvPr/>
          </p:nvSpPr>
          <p:spPr>
            <a:xfrm>
              <a:off x="6632" y="3822835"/>
              <a:ext cx="1134390" cy="307777"/>
            </a:xfrm>
            <a:prstGeom prst="rect">
              <a:avLst/>
            </a:prstGeom>
            <a:noFill/>
          </p:spPr>
          <p:txBody>
            <a:bodyPr wrap="square" rtlCol="0">
              <a:spAutoFit/>
            </a:bodyPr>
            <a:lstStyle/>
            <a:p>
              <a:pPr algn="ctr"/>
              <a:r>
                <a:rPr lang="zh-CN" altLang="en-US"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开课前</a:t>
              </a: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1" name="文本框 40">
            <a:extLst>
              <a:ext uri="{FF2B5EF4-FFF2-40B4-BE49-F238E27FC236}">
                <a16:creationId xmlns:a16="http://schemas.microsoft.com/office/drawing/2014/main" id="{3578FC05-8BD9-478E-BB57-FDE7C1E554C8}"/>
              </a:ext>
            </a:extLst>
          </p:cNvPr>
          <p:cNvSpPr txBox="1"/>
          <p:nvPr/>
        </p:nvSpPr>
        <p:spPr>
          <a:xfrm>
            <a:off x="637725" y="4721089"/>
            <a:ext cx="1211005" cy="923330"/>
          </a:xfrm>
          <a:prstGeom prst="rect">
            <a:avLst/>
          </a:prstGeom>
          <a:noFill/>
        </p:spPr>
        <p:txBody>
          <a:bodyPr wrap="square" rtlCol="0">
            <a:spAutoFit/>
          </a:bodyPr>
          <a:lstStyle/>
          <a:p>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在线慕课学习：</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（大约</a:t>
            </a:r>
            <a:r>
              <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小时）</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a:t>
            </a: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MOOC</a:t>
            </a:r>
          </a:p>
        </p:txBody>
      </p:sp>
      <p:grpSp>
        <p:nvGrpSpPr>
          <p:cNvPr id="42" name="组合 41">
            <a:extLst>
              <a:ext uri="{FF2B5EF4-FFF2-40B4-BE49-F238E27FC236}">
                <a16:creationId xmlns:a16="http://schemas.microsoft.com/office/drawing/2014/main" id="{4818F00F-C3BA-4BBF-B45A-C90C922717A2}"/>
              </a:ext>
            </a:extLst>
          </p:cNvPr>
          <p:cNvGrpSpPr/>
          <p:nvPr/>
        </p:nvGrpSpPr>
        <p:grpSpPr>
          <a:xfrm>
            <a:off x="2065346" y="4250373"/>
            <a:ext cx="1391648" cy="933075"/>
            <a:chOff x="2197820" y="4238820"/>
            <a:chExt cx="1391648" cy="933075"/>
          </a:xfrm>
        </p:grpSpPr>
        <p:sp>
          <p:nvSpPr>
            <p:cNvPr id="43" name="TextBox 10">
              <a:extLst>
                <a:ext uri="{FF2B5EF4-FFF2-40B4-BE49-F238E27FC236}">
                  <a16:creationId xmlns:a16="http://schemas.microsoft.com/office/drawing/2014/main" id="{8B5B785B-C1BD-40E7-A8E4-876E9085A0CB}"/>
                </a:ext>
              </a:extLst>
            </p:cNvPr>
            <p:cNvSpPr txBox="1"/>
            <p:nvPr/>
          </p:nvSpPr>
          <p:spPr>
            <a:xfrm>
              <a:off x="2388741" y="4238820"/>
              <a:ext cx="801822" cy="307777"/>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文本框 43">
              <a:extLst>
                <a:ext uri="{FF2B5EF4-FFF2-40B4-BE49-F238E27FC236}">
                  <a16:creationId xmlns:a16="http://schemas.microsoft.com/office/drawing/2014/main" id="{BF09B726-98E0-4DA2-B6DD-F60194CE4CD5}"/>
                </a:ext>
              </a:extLst>
            </p:cNvPr>
            <p:cNvSpPr txBox="1"/>
            <p:nvPr/>
          </p:nvSpPr>
          <p:spPr>
            <a:xfrm>
              <a:off x="2197820" y="4771785"/>
              <a:ext cx="1391648" cy="400110"/>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初试锋芒</a:t>
              </a:r>
              <a:r>
                <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基础</a:t>
              </a:r>
              <a:endPar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5" name="椭圆 44">
              <a:extLst>
                <a:ext uri="{FF2B5EF4-FFF2-40B4-BE49-F238E27FC236}">
                  <a16:creationId xmlns:a16="http://schemas.microsoft.com/office/drawing/2014/main" id="{09FA739A-9DA1-40D0-968A-A24D9B648EB6}"/>
                </a:ext>
              </a:extLst>
            </p:cNvPr>
            <p:cNvSpPr/>
            <p:nvPr/>
          </p:nvSpPr>
          <p:spPr>
            <a:xfrm>
              <a:off x="2757335" y="453662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6" name="TextBox 10">
            <a:extLst>
              <a:ext uri="{FF2B5EF4-FFF2-40B4-BE49-F238E27FC236}">
                <a16:creationId xmlns:a16="http://schemas.microsoft.com/office/drawing/2014/main" id="{BE8E3308-473B-441F-B90E-DB6DEB758001}"/>
              </a:ext>
            </a:extLst>
          </p:cNvPr>
          <p:cNvSpPr txBox="1"/>
          <p:nvPr/>
        </p:nvSpPr>
        <p:spPr>
          <a:xfrm>
            <a:off x="4321337" y="4268592"/>
            <a:ext cx="801822" cy="307777"/>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a:extLst>
              <a:ext uri="{FF2B5EF4-FFF2-40B4-BE49-F238E27FC236}">
                <a16:creationId xmlns:a16="http://schemas.microsoft.com/office/drawing/2014/main" id="{DFE27742-D03C-4BAB-96F9-932BF784F69E}"/>
              </a:ext>
            </a:extLst>
          </p:cNvPr>
          <p:cNvSpPr txBox="1"/>
          <p:nvPr/>
        </p:nvSpPr>
        <p:spPr>
          <a:xfrm>
            <a:off x="5491084" y="4741467"/>
            <a:ext cx="1766182" cy="400110"/>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庖丁解牛</a:t>
            </a:r>
            <a:r>
              <a:rPr lang="zh-CN"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图像分类全流程</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椭圆 47">
            <a:extLst>
              <a:ext uri="{FF2B5EF4-FFF2-40B4-BE49-F238E27FC236}">
                <a16:creationId xmlns:a16="http://schemas.microsoft.com/office/drawing/2014/main" id="{784CC342-77D6-47DE-9F28-8220968C1C90}"/>
              </a:ext>
            </a:extLst>
          </p:cNvPr>
          <p:cNvSpPr/>
          <p:nvPr/>
        </p:nvSpPr>
        <p:spPr>
          <a:xfrm>
            <a:off x="4645832" y="454324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10">
            <a:extLst>
              <a:ext uri="{FF2B5EF4-FFF2-40B4-BE49-F238E27FC236}">
                <a16:creationId xmlns:a16="http://schemas.microsoft.com/office/drawing/2014/main" id="{05A60DDA-3D85-4C6E-8CAC-91BDEC1AB6C5}"/>
              </a:ext>
            </a:extLst>
          </p:cNvPr>
          <p:cNvSpPr txBox="1"/>
          <p:nvPr/>
        </p:nvSpPr>
        <p:spPr>
          <a:xfrm>
            <a:off x="6093312" y="4280654"/>
            <a:ext cx="801822" cy="307777"/>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文本框 49">
            <a:extLst>
              <a:ext uri="{FF2B5EF4-FFF2-40B4-BE49-F238E27FC236}">
                <a16:creationId xmlns:a16="http://schemas.microsoft.com/office/drawing/2014/main" id="{0CEF75AD-84FD-430E-8A16-20DF7FC8D1E5}"/>
              </a:ext>
            </a:extLst>
          </p:cNvPr>
          <p:cNvSpPr txBox="1"/>
          <p:nvPr/>
        </p:nvSpPr>
        <p:spPr>
          <a:xfrm>
            <a:off x="3499055" y="4757779"/>
            <a:ext cx="1960273" cy="400110"/>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牛刀小试</a:t>
            </a:r>
            <a:r>
              <a:rPr lang="zh-CN"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进阶</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椭圆 50">
            <a:extLst>
              <a:ext uri="{FF2B5EF4-FFF2-40B4-BE49-F238E27FC236}">
                <a16:creationId xmlns:a16="http://schemas.microsoft.com/office/drawing/2014/main" id="{26A033F0-DF3F-46BA-BB0B-C0F4BAA21C74}"/>
              </a:ext>
            </a:extLst>
          </p:cNvPr>
          <p:cNvSpPr/>
          <p:nvPr/>
        </p:nvSpPr>
        <p:spPr>
          <a:xfrm>
            <a:off x="6417807" y="4555306"/>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52" name="组合 51">
            <a:extLst>
              <a:ext uri="{FF2B5EF4-FFF2-40B4-BE49-F238E27FC236}">
                <a16:creationId xmlns:a16="http://schemas.microsoft.com/office/drawing/2014/main" id="{30A12796-6AF3-4693-8B1B-0FD109514F7D}"/>
              </a:ext>
            </a:extLst>
          </p:cNvPr>
          <p:cNvGrpSpPr/>
          <p:nvPr/>
        </p:nvGrpSpPr>
        <p:grpSpPr>
          <a:xfrm>
            <a:off x="8602949" y="4112345"/>
            <a:ext cx="1000914" cy="482208"/>
            <a:chOff x="-1965775" y="3870852"/>
            <a:chExt cx="1000914" cy="482208"/>
          </a:xfrm>
        </p:grpSpPr>
        <p:sp>
          <p:nvSpPr>
            <p:cNvPr id="53" name="等腰三角形 52">
              <a:extLst>
                <a:ext uri="{FF2B5EF4-FFF2-40B4-BE49-F238E27FC236}">
                  <a16:creationId xmlns:a16="http://schemas.microsoft.com/office/drawing/2014/main" id="{6AA54781-25A1-4F1D-96D4-76F2A84F8A4E}"/>
                </a:ext>
              </a:extLst>
            </p:cNvPr>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文本框 53">
              <a:extLst>
                <a:ext uri="{FF2B5EF4-FFF2-40B4-BE49-F238E27FC236}">
                  <a16:creationId xmlns:a16="http://schemas.microsoft.com/office/drawing/2014/main" id="{BC903B7F-35C1-4E31-A628-FE438C5E6FA8}"/>
                </a:ext>
              </a:extLst>
            </p:cNvPr>
            <p:cNvSpPr txBox="1"/>
            <p:nvPr/>
          </p:nvSpPr>
          <p:spPr>
            <a:xfrm>
              <a:off x="-1965775" y="3870852"/>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结班</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6" name="组合 55">
            <a:extLst>
              <a:ext uri="{FF2B5EF4-FFF2-40B4-BE49-F238E27FC236}">
                <a16:creationId xmlns:a16="http://schemas.microsoft.com/office/drawing/2014/main" id="{30A12796-6AF3-4693-8B1B-0FD109514F7D}"/>
              </a:ext>
            </a:extLst>
          </p:cNvPr>
          <p:cNvGrpSpPr/>
          <p:nvPr/>
        </p:nvGrpSpPr>
        <p:grpSpPr>
          <a:xfrm>
            <a:off x="9323841" y="3857321"/>
            <a:ext cx="1373522" cy="728721"/>
            <a:chOff x="-2106292" y="3624339"/>
            <a:chExt cx="1373522" cy="728721"/>
          </a:xfrm>
        </p:grpSpPr>
        <p:sp>
          <p:nvSpPr>
            <p:cNvPr id="57" name="等腰三角形 56">
              <a:extLst>
                <a:ext uri="{FF2B5EF4-FFF2-40B4-BE49-F238E27FC236}">
                  <a16:creationId xmlns:a16="http://schemas.microsoft.com/office/drawing/2014/main" id="{6AA54781-25A1-4F1D-96D4-76F2A84F8A4E}"/>
                </a:ext>
              </a:extLst>
            </p:cNvPr>
            <p:cNvSpPr/>
            <p:nvPr/>
          </p:nvSpPr>
          <p:spPr>
            <a:xfrm rot="10800000">
              <a:off x="-1548521" y="4163859"/>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a:extLst>
                <a:ext uri="{FF2B5EF4-FFF2-40B4-BE49-F238E27FC236}">
                  <a16:creationId xmlns:a16="http://schemas.microsoft.com/office/drawing/2014/main" id="{BC903B7F-35C1-4E31-A628-FE438C5E6FA8}"/>
                </a:ext>
              </a:extLst>
            </p:cNvPr>
            <p:cNvSpPr txBox="1"/>
            <p:nvPr/>
          </p:nvSpPr>
          <p:spPr>
            <a:xfrm>
              <a:off x="-2106292" y="3624339"/>
              <a:ext cx="1373522" cy="523220"/>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校内创新</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成果评比</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pic>
        <p:nvPicPr>
          <p:cNvPr id="60" name="图片 59"/>
          <p:cNvPicPr>
            <a:picLocks noChangeAspect="1"/>
          </p:cNvPicPr>
          <p:nvPr/>
        </p:nvPicPr>
        <p:blipFill>
          <a:blip r:embed="rId3"/>
          <a:stretch>
            <a:fillRect/>
          </a:stretch>
        </p:blipFill>
        <p:spPr>
          <a:xfrm>
            <a:off x="11119534" y="4100204"/>
            <a:ext cx="482600" cy="476165"/>
          </a:xfrm>
          <a:prstGeom prst="rect">
            <a:avLst/>
          </a:prstGeom>
        </p:spPr>
      </p:pic>
      <p:sp>
        <p:nvSpPr>
          <p:cNvPr id="61" name="文本框 60">
            <a:extLst>
              <a:ext uri="{FF2B5EF4-FFF2-40B4-BE49-F238E27FC236}">
                <a16:creationId xmlns:a16="http://schemas.microsoft.com/office/drawing/2014/main" id="{BC903B7F-35C1-4E31-A628-FE438C5E6FA8}"/>
              </a:ext>
            </a:extLst>
          </p:cNvPr>
          <p:cNvSpPr txBox="1"/>
          <p:nvPr/>
        </p:nvSpPr>
        <p:spPr>
          <a:xfrm>
            <a:off x="10190807" y="4988575"/>
            <a:ext cx="1279008" cy="523220"/>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华为</a:t>
            </a: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开发者大赛</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等腰三角形 61">
            <a:extLst>
              <a:ext uri="{FF2B5EF4-FFF2-40B4-BE49-F238E27FC236}">
                <a16:creationId xmlns:a16="http://schemas.microsoft.com/office/drawing/2014/main" id="{6AA54781-25A1-4F1D-96D4-76F2A84F8A4E}"/>
              </a:ext>
            </a:extLst>
          </p:cNvPr>
          <p:cNvSpPr/>
          <p:nvPr/>
        </p:nvSpPr>
        <p:spPr>
          <a:xfrm>
            <a:off x="10706378" y="4719975"/>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a:extLst>
              <a:ext uri="{FF2B5EF4-FFF2-40B4-BE49-F238E27FC236}">
                <a16:creationId xmlns:a16="http://schemas.microsoft.com/office/drawing/2014/main" id="{DFE27742-D03C-4BAB-96F9-932BF784F69E}"/>
              </a:ext>
            </a:extLst>
          </p:cNvPr>
          <p:cNvSpPr txBox="1"/>
          <p:nvPr/>
        </p:nvSpPr>
        <p:spPr>
          <a:xfrm>
            <a:off x="7303379" y="4710098"/>
            <a:ext cx="1689949" cy="400110"/>
          </a:xfrm>
          <a:prstGeom prst="rect">
            <a:avLst/>
          </a:prstGeom>
          <a:noFill/>
        </p:spPr>
        <p:txBody>
          <a:bodyPr wrap="square" rtlCol="0">
            <a:spAutoFit/>
          </a:bodyPr>
          <a:lstStyle/>
          <a:p>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0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行云流水</a:t>
            </a:r>
            <a:r>
              <a:rPr lang="zh-CN"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000" b="1" dirty="0">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000" b="1" dirty="0">
                <a:latin typeface="Huawei Sans" panose="020C0503030203020204" pitchFamily="34" charset="0"/>
                <a:ea typeface="方正兰亭黑简体" panose="02000000000000000000" pitchFamily="2" charset="-122"/>
                <a:cs typeface="+mn-ea"/>
                <a:sym typeface="Huawei Sans" panose="020C0503030203020204" pitchFamily="34" charset="0"/>
              </a:rPr>
              <a:t>云端训练</a:t>
            </a:r>
            <a:endParaRPr lang="en-US" altLang="zh-CN" sz="1000" dirty="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10">
            <a:extLst>
              <a:ext uri="{FF2B5EF4-FFF2-40B4-BE49-F238E27FC236}">
                <a16:creationId xmlns:a16="http://schemas.microsoft.com/office/drawing/2014/main" id="{05A60DDA-3D85-4C6E-8CAC-91BDEC1AB6C5}"/>
              </a:ext>
            </a:extLst>
          </p:cNvPr>
          <p:cNvSpPr txBox="1"/>
          <p:nvPr/>
        </p:nvSpPr>
        <p:spPr>
          <a:xfrm>
            <a:off x="7750641" y="4260132"/>
            <a:ext cx="801822" cy="307777"/>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椭圆 64">
            <a:extLst>
              <a:ext uri="{FF2B5EF4-FFF2-40B4-BE49-F238E27FC236}">
                <a16:creationId xmlns:a16="http://schemas.microsoft.com/office/drawing/2014/main" id="{26A033F0-DF3F-46BA-BB0B-C0F4BAA21C74}"/>
              </a:ext>
            </a:extLst>
          </p:cNvPr>
          <p:cNvSpPr/>
          <p:nvPr/>
        </p:nvSpPr>
        <p:spPr>
          <a:xfrm>
            <a:off x="8075136" y="453478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7023" y="5337335"/>
            <a:ext cx="1523095" cy="853459"/>
          </a:xfrm>
          <a:prstGeom prst="rect">
            <a:avLst/>
          </a:prstGeom>
        </p:spPr>
      </p:pic>
      <p:pic>
        <p:nvPicPr>
          <p:cNvPr id="67" name="图片 66"/>
          <p:cNvPicPr>
            <a:picLocks noChangeAspect="1"/>
          </p:cNvPicPr>
          <p:nvPr/>
        </p:nvPicPr>
        <p:blipFill>
          <a:blip r:embed="rId5"/>
          <a:stretch>
            <a:fillRect/>
          </a:stretch>
        </p:blipFill>
        <p:spPr>
          <a:xfrm>
            <a:off x="1829825" y="5307741"/>
            <a:ext cx="1368969" cy="912646"/>
          </a:xfrm>
          <a:prstGeom prst="rect">
            <a:avLst/>
          </a:prstGeom>
        </p:spPr>
      </p:pic>
      <p:pic>
        <p:nvPicPr>
          <p:cNvPr id="69" name="图片 68"/>
          <p:cNvPicPr>
            <a:picLocks noChangeAspect="1"/>
          </p:cNvPicPr>
          <p:nvPr/>
        </p:nvPicPr>
        <p:blipFill>
          <a:blip r:embed="rId6"/>
          <a:stretch>
            <a:fillRect/>
          </a:stretch>
        </p:blipFill>
        <p:spPr>
          <a:xfrm>
            <a:off x="3586592" y="5321683"/>
            <a:ext cx="1672633" cy="884762"/>
          </a:xfrm>
          <a:prstGeom prst="rect">
            <a:avLst/>
          </a:prstGeom>
        </p:spPr>
      </p:pic>
      <p:sp>
        <p:nvSpPr>
          <p:cNvPr id="70" name="文本框 69">
            <a:extLst>
              <a:ext uri="{FF2B5EF4-FFF2-40B4-BE49-F238E27FC236}">
                <a16:creationId xmlns:a16="http://schemas.microsoft.com/office/drawing/2014/main" id="{D9B3AFAD-40E6-43DA-B751-8EE32BE7774F}"/>
              </a:ext>
            </a:extLst>
          </p:cNvPr>
          <p:cNvSpPr txBox="1"/>
          <p:nvPr/>
        </p:nvSpPr>
        <p:spPr>
          <a:xfrm>
            <a:off x="643291" y="1085007"/>
            <a:ext cx="10624416" cy="2639569"/>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本课程旨在让学生循序渐进地了解、掌握、熟练使用 </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框架训练和部署深度学习的网络模型，掌握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开发流程，学习神经网络知识和图像预处理知识，熟悉迁移学习和 </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 Lite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移动端开发，可选课体验 </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云端训练，能够熟练使用 </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开源框架开发和部署复杂的深度学习模型。</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培养学生人工智能开发与应用能力，掌握 </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 </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开发全流程。</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创新实践课共分两个阶段，包括总计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天的课前学习，</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个关卡的开发实战活动。</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涉及产品及服务：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、华为</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Atlas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产品及服务。</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大二及以上具备高等数学和</a:t>
            </a: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的学生</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55" name="图示 54">
            <a:extLst>
              <a:ext uri="{FF2B5EF4-FFF2-40B4-BE49-F238E27FC236}">
                <a16:creationId xmlns:a16="http://schemas.microsoft.com/office/drawing/2014/main" id="{085666C4-DB8E-4823-8B3C-4A3AB2108E87}"/>
              </a:ext>
            </a:extLst>
          </p:cNvPr>
          <p:cNvGraphicFramePr/>
          <p:nvPr>
            <p:extLst>
              <p:ext uri="{D42A27DB-BD31-4B8C-83A1-F6EECF244321}">
                <p14:modId xmlns:p14="http://schemas.microsoft.com/office/powerpoint/2010/main" val="1143510639"/>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8" name="图片 67">
            <a:extLst>
              <a:ext uri="{FF2B5EF4-FFF2-40B4-BE49-F238E27FC236}">
                <a16:creationId xmlns:a16="http://schemas.microsoft.com/office/drawing/2014/main" id="{9CBF4804-8FFF-4A3B-B6BA-EECCD632D69A}"/>
              </a:ext>
            </a:extLst>
          </p:cNvPr>
          <p:cNvPicPr>
            <a:picLocks noChangeAspect="1"/>
          </p:cNvPicPr>
          <p:nvPr/>
        </p:nvPicPr>
        <p:blipFill>
          <a:blip r:embed="rId12"/>
          <a:stretch>
            <a:fillRect/>
          </a:stretch>
        </p:blipFill>
        <p:spPr>
          <a:xfrm>
            <a:off x="7389531" y="5321683"/>
            <a:ext cx="1548345" cy="857035"/>
          </a:xfrm>
          <a:prstGeom prst="rect">
            <a:avLst/>
          </a:prstGeom>
        </p:spPr>
      </p:pic>
    </p:spTree>
    <p:extLst>
      <p:ext uri="{BB962C8B-B14F-4D97-AF65-F5344CB8AC3E}">
        <p14:creationId xmlns:p14="http://schemas.microsoft.com/office/powerpoint/2010/main" val="10340882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a:extLst>
              <a:ext uri="{FF2B5EF4-FFF2-40B4-BE49-F238E27FC236}">
                <a16:creationId xmlns:a16="http://schemas.microsoft.com/office/drawing/2014/main" id="{AC3C013F-C9B4-4822-B745-0E6288C7901E}"/>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实践课：理论精讲</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a:t>
            </a:r>
          </a:p>
        </p:txBody>
      </p:sp>
      <p:graphicFrame>
        <p:nvGraphicFramePr>
          <p:cNvPr id="30" name="表格 29"/>
          <p:cNvGraphicFramePr>
            <a:graphicFrameLocks noGrp="1"/>
          </p:cNvGraphicFramePr>
          <p:nvPr>
            <p:extLst>
              <p:ext uri="{D42A27DB-BD31-4B8C-83A1-F6EECF244321}">
                <p14:modId xmlns:p14="http://schemas.microsoft.com/office/powerpoint/2010/main" val="4072964342"/>
              </p:ext>
            </p:extLst>
          </p:nvPr>
        </p:nvGraphicFramePr>
        <p:xfrm>
          <a:off x="732125" y="867135"/>
          <a:ext cx="10782226" cy="1482780"/>
        </p:xfrm>
        <a:graphic>
          <a:graphicData uri="http://schemas.openxmlformats.org/drawingml/2006/table">
            <a:tbl>
              <a:tblPr firstRow="1" bandRow="1"/>
              <a:tblGrid>
                <a:gridCol w="8663244">
                  <a:extLst>
                    <a:ext uri="{9D8B030D-6E8A-4147-A177-3AD203B41FA5}">
                      <a16:colId xmlns:a16="http://schemas.microsoft.com/office/drawing/2014/main" val="20000"/>
                    </a:ext>
                  </a:extLst>
                </a:gridCol>
                <a:gridCol w="2118982">
                  <a:extLst>
                    <a:ext uri="{9D8B030D-6E8A-4147-A177-3AD203B41FA5}">
                      <a16:colId xmlns:a16="http://schemas.microsoft.com/office/drawing/2014/main" val="20001"/>
                    </a:ext>
                  </a:extLst>
                </a:gridCol>
              </a:tblGrid>
              <a:tr h="37069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370695">
                <a:tc>
                  <a:txBody>
                    <a:bodyPr/>
                    <a:lstStyle>
                      <a:lvl1pPr marL="0" algn="l" defTabSz="914034" rtl="0" eaLnBrk="1" latinLnBrk="0" hangingPunct="1">
                        <a:defRPr sz="1799" kern="1200">
                          <a:solidFill>
                            <a:schemeClr val="tx1"/>
                          </a:solidFill>
                          <a:latin typeface="Calibri" panose="020F0502020204030204"/>
                        </a:defRPr>
                      </a:lvl1pPr>
                      <a:lvl2pPr marL="457017" algn="l" defTabSz="914034" rtl="0" eaLnBrk="1" latinLnBrk="0" hangingPunct="1">
                        <a:defRPr sz="1799" kern="1200">
                          <a:solidFill>
                            <a:schemeClr val="tx1"/>
                          </a:solidFill>
                          <a:latin typeface="Calibri" panose="020F0502020204030204"/>
                        </a:defRPr>
                      </a:lvl2pPr>
                      <a:lvl3pPr marL="914034" algn="l" defTabSz="914034" rtl="0" eaLnBrk="1" latinLnBrk="0" hangingPunct="1">
                        <a:defRPr sz="1799" kern="1200">
                          <a:solidFill>
                            <a:schemeClr val="tx1"/>
                          </a:solidFill>
                          <a:latin typeface="Calibri" panose="020F0502020204030204"/>
                        </a:defRPr>
                      </a:lvl3pPr>
                      <a:lvl4pPr marL="1371051" algn="l" defTabSz="914034" rtl="0" eaLnBrk="1" latinLnBrk="0" hangingPunct="1">
                        <a:defRPr sz="1799" kern="1200">
                          <a:solidFill>
                            <a:schemeClr val="tx1"/>
                          </a:solidFill>
                          <a:latin typeface="Calibri" panose="020F0502020204030204"/>
                        </a:defRPr>
                      </a:lvl4pPr>
                      <a:lvl5pPr marL="1828068" algn="l" defTabSz="914034" rtl="0" eaLnBrk="1" latinLnBrk="0" hangingPunct="1">
                        <a:defRPr sz="1799" kern="1200">
                          <a:solidFill>
                            <a:schemeClr val="tx1"/>
                          </a:solidFill>
                          <a:latin typeface="Calibri" panose="020F0502020204030204"/>
                        </a:defRPr>
                      </a:lvl5pPr>
                      <a:lvl6pPr marL="2285086" algn="l" defTabSz="914034" rtl="0" eaLnBrk="1" latinLnBrk="0" hangingPunct="1">
                        <a:defRPr sz="1799" kern="1200">
                          <a:solidFill>
                            <a:schemeClr val="tx1"/>
                          </a:solidFill>
                          <a:latin typeface="Calibri" panose="020F0502020204030204"/>
                        </a:defRPr>
                      </a:lvl6pPr>
                      <a:lvl7pPr marL="2742103" algn="l" defTabSz="914034" rtl="0" eaLnBrk="1" latinLnBrk="0" hangingPunct="1">
                        <a:defRPr sz="1799" kern="1200">
                          <a:solidFill>
                            <a:schemeClr val="tx1"/>
                          </a:solidFill>
                          <a:latin typeface="Calibri" panose="020F0502020204030204"/>
                        </a:defRPr>
                      </a:lvl7pPr>
                      <a:lvl8pPr marL="3199120" algn="l" defTabSz="914034" rtl="0" eaLnBrk="1" latinLnBrk="0" hangingPunct="1">
                        <a:defRPr sz="1799" kern="1200">
                          <a:solidFill>
                            <a:schemeClr val="tx1"/>
                          </a:solidFill>
                          <a:latin typeface="Calibri" panose="020F0502020204030204"/>
                        </a:defRPr>
                      </a:lvl8pPr>
                      <a:lvl9pPr marL="3656137" algn="l" defTabSz="914034" rtl="0" eaLnBrk="1" latinLnBrk="0" hangingPunct="1">
                        <a:defRPr sz="1799" kern="1200">
                          <a:solidFill>
                            <a:schemeClr val="tx1"/>
                          </a:solidFill>
                          <a:latin typeface="Calibri" panose="020F0502020204030204"/>
                        </a:defRPr>
                      </a:lvl9p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在线视频</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 </a:t>
                      </a:r>
                      <a:endPar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370695">
                <a:tc>
                  <a:txBody>
                    <a:bodyPr/>
                    <a:lstStyle>
                      <a:lvl1pPr marL="0" algn="l" defTabSz="914034" rtl="0" eaLnBrk="1" latinLnBrk="0" hangingPunct="1">
                        <a:defRPr sz="1799" kern="1200">
                          <a:solidFill>
                            <a:schemeClr val="tx1"/>
                          </a:solidFill>
                          <a:latin typeface="Calibri" panose="020F0502020204030204"/>
                        </a:defRPr>
                      </a:lvl1pPr>
                      <a:lvl2pPr marL="457017" algn="l" defTabSz="914034" rtl="0" eaLnBrk="1" latinLnBrk="0" hangingPunct="1">
                        <a:defRPr sz="1799" kern="1200">
                          <a:solidFill>
                            <a:schemeClr val="tx1"/>
                          </a:solidFill>
                          <a:latin typeface="Calibri" panose="020F0502020204030204"/>
                        </a:defRPr>
                      </a:lvl2pPr>
                      <a:lvl3pPr marL="914034" algn="l" defTabSz="914034" rtl="0" eaLnBrk="1" latinLnBrk="0" hangingPunct="1">
                        <a:defRPr sz="1799" kern="1200">
                          <a:solidFill>
                            <a:schemeClr val="tx1"/>
                          </a:solidFill>
                          <a:latin typeface="Calibri" panose="020F0502020204030204"/>
                        </a:defRPr>
                      </a:lvl3pPr>
                      <a:lvl4pPr marL="1371051" algn="l" defTabSz="914034" rtl="0" eaLnBrk="1" latinLnBrk="0" hangingPunct="1">
                        <a:defRPr sz="1799" kern="1200">
                          <a:solidFill>
                            <a:schemeClr val="tx1"/>
                          </a:solidFill>
                          <a:latin typeface="Calibri" panose="020F0502020204030204"/>
                        </a:defRPr>
                      </a:lvl4pPr>
                      <a:lvl5pPr marL="1828068" algn="l" defTabSz="914034" rtl="0" eaLnBrk="1" latinLnBrk="0" hangingPunct="1">
                        <a:defRPr sz="1799" kern="1200">
                          <a:solidFill>
                            <a:schemeClr val="tx1"/>
                          </a:solidFill>
                          <a:latin typeface="Calibri" panose="020F0502020204030204"/>
                        </a:defRPr>
                      </a:lvl5pPr>
                      <a:lvl6pPr marL="2285086" algn="l" defTabSz="914034" rtl="0" eaLnBrk="1" latinLnBrk="0" hangingPunct="1">
                        <a:defRPr sz="1799" kern="1200">
                          <a:solidFill>
                            <a:schemeClr val="tx1"/>
                          </a:solidFill>
                          <a:latin typeface="Calibri" panose="020F0502020204030204"/>
                        </a:defRPr>
                      </a:lvl6pPr>
                      <a:lvl7pPr marL="2742103" algn="l" defTabSz="914034" rtl="0" eaLnBrk="1" latinLnBrk="0" hangingPunct="1">
                        <a:defRPr sz="1799" kern="1200">
                          <a:solidFill>
                            <a:schemeClr val="tx1"/>
                          </a:solidFill>
                          <a:latin typeface="Calibri" panose="020F0502020204030204"/>
                        </a:defRPr>
                      </a:lvl7pPr>
                      <a:lvl8pPr marL="3199120" algn="l" defTabSz="914034" rtl="0" eaLnBrk="1" latinLnBrk="0" hangingPunct="1">
                        <a:defRPr sz="1799" kern="1200">
                          <a:solidFill>
                            <a:schemeClr val="tx1"/>
                          </a:solidFill>
                          <a:latin typeface="Calibri" panose="020F0502020204030204"/>
                        </a:defRPr>
                      </a:lvl8pPr>
                      <a:lvl9pPr marL="3656137" algn="l" defTabSz="914034" rtl="0" eaLnBrk="1" latinLnBrk="0" hangingPunct="1">
                        <a:defRPr sz="1799" kern="1200">
                          <a:solidFill>
                            <a:schemeClr val="tx1"/>
                          </a:solidFill>
                          <a:latin typeface="Calibri" panose="020F0502020204030204"/>
                        </a:defRPr>
                      </a:lvl9p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在线视频</a:t>
                      </a: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370695">
                <a:tc>
                  <a:txBody>
                    <a:bodyPr/>
                    <a:lstStyle>
                      <a:lvl1pPr marL="0" algn="l" defTabSz="914034" rtl="0" eaLnBrk="1" latinLnBrk="0" hangingPunct="1">
                        <a:defRPr sz="1799" kern="1200">
                          <a:solidFill>
                            <a:schemeClr val="tx1"/>
                          </a:solidFill>
                          <a:latin typeface="Calibri" panose="020F0502020204030204"/>
                        </a:defRPr>
                      </a:lvl1pPr>
                      <a:lvl2pPr marL="457017" algn="l" defTabSz="914034" rtl="0" eaLnBrk="1" latinLnBrk="0" hangingPunct="1">
                        <a:defRPr sz="1799" kern="1200">
                          <a:solidFill>
                            <a:schemeClr val="tx1"/>
                          </a:solidFill>
                          <a:latin typeface="Calibri" panose="020F0502020204030204"/>
                        </a:defRPr>
                      </a:lvl2pPr>
                      <a:lvl3pPr marL="914034" algn="l" defTabSz="914034" rtl="0" eaLnBrk="1" latinLnBrk="0" hangingPunct="1">
                        <a:defRPr sz="1799" kern="1200">
                          <a:solidFill>
                            <a:schemeClr val="tx1"/>
                          </a:solidFill>
                          <a:latin typeface="Calibri" panose="020F0502020204030204"/>
                        </a:defRPr>
                      </a:lvl3pPr>
                      <a:lvl4pPr marL="1371051" algn="l" defTabSz="914034" rtl="0" eaLnBrk="1" latinLnBrk="0" hangingPunct="1">
                        <a:defRPr sz="1799" kern="1200">
                          <a:solidFill>
                            <a:schemeClr val="tx1"/>
                          </a:solidFill>
                          <a:latin typeface="Calibri" panose="020F0502020204030204"/>
                        </a:defRPr>
                      </a:lvl4pPr>
                      <a:lvl5pPr marL="1828068" algn="l" defTabSz="914034" rtl="0" eaLnBrk="1" latinLnBrk="0" hangingPunct="1">
                        <a:defRPr sz="1799" kern="1200">
                          <a:solidFill>
                            <a:schemeClr val="tx1"/>
                          </a:solidFill>
                          <a:latin typeface="Calibri" panose="020F0502020204030204"/>
                        </a:defRPr>
                      </a:lvl5pPr>
                      <a:lvl6pPr marL="2285086" algn="l" defTabSz="914034" rtl="0" eaLnBrk="1" latinLnBrk="0" hangingPunct="1">
                        <a:defRPr sz="1799" kern="1200">
                          <a:solidFill>
                            <a:schemeClr val="tx1"/>
                          </a:solidFill>
                          <a:latin typeface="Calibri" panose="020F0502020204030204"/>
                        </a:defRPr>
                      </a:lvl6pPr>
                      <a:lvl7pPr marL="2742103" algn="l" defTabSz="914034" rtl="0" eaLnBrk="1" latinLnBrk="0" hangingPunct="1">
                        <a:defRPr sz="1799" kern="1200">
                          <a:solidFill>
                            <a:schemeClr val="tx1"/>
                          </a:solidFill>
                          <a:latin typeface="Calibri" panose="020F0502020204030204"/>
                        </a:defRPr>
                      </a:lvl7pPr>
                      <a:lvl8pPr marL="3199120" algn="l" defTabSz="914034" rtl="0" eaLnBrk="1" latinLnBrk="0" hangingPunct="1">
                        <a:defRPr sz="1799" kern="1200">
                          <a:solidFill>
                            <a:schemeClr val="tx1"/>
                          </a:solidFill>
                          <a:latin typeface="Calibri" panose="020F0502020204030204"/>
                        </a:defRPr>
                      </a:lvl8pPr>
                      <a:lvl9pPr marL="3656137" algn="l" defTabSz="914034" rtl="0" eaLnBrk="1" latinLnBrk="0" hangingPunct="1">
                        <a:defRPr sz="1799" kern="1200">
                          <a:solidFill>
                            <a:schemeClr val="tx1"/>
                          </a:solidFill>
                          <a:latin typeface="Calibri" panose="020F0502020204030204"/>
                        </a:defRPr>
                      </a:lvl9pPr>
                    </a:lstStyle>
                    <a:p>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《HCIA-AI</a:t>
                      </a: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400" b="0" i="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华为认证人工智能学习</a:t>
                      </a: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在线视频</a:t>
                      </a: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2141882823"/>
              </p:ext>
            </p:extLst>
          </p:nvPr>
        </p:nvGraphicFramePr>
        <p:xfrm>
          <a:off x="732125" y="2539883"/>
          <a:ext cx="10814853" cy="3397002"/>
        </p:xfrm>
        <a:graphic>
          <a:graphicData uri="http://schemas.openxmlformats.org/drawingml/2006/table">
            <a:tbl>
              <a:tblPr firstRow="1" bandRow="1"/>
              <a:tblGrid>
                <a:gridCol w="2661148">
                  <a:extLst>
                    <a:ext uri="{9D8B030D-6E8A-4147-A177-3AD203B41FA5}">
                      <a16:colId xmlns:a16="http://schemas.microsoft.com/office/drawing/2014/main" val="20000"/>
                    </a:ext>
                  </a:extLst>
                </a:gridCol>
                <a:gridCol w="2444479">
                  <a:extLst>
                    <a:ext uri="{9D8B030D-6E8A-4147-A177-3AD203B41FA5}">
                      <a16:colId xmlns:a16="http://schemas.microsoft.com/office/drawing/2014/main" val="20001"/>
                    </a:ext>
                  </a:extLst>
                </a:gridCol>
                <a:gridCol w="3564000">
                  <a:extLst>
                    <a:ext uri="{9D8B030D-6E8A-4147-A177-3AD203B41FA5}">
                      <a16:colId xmlns:a16="http://schemas.microsoft.com/office/drawing/2014/main" val="20002"/>
                    </a:ext>
                  </a:extLst>
                </a:gridCol>
                <a:gridCol w="2145226">
                  <a:extLst>
                    <a:ext uri="{9D8B030D-6E8A-4147-A177-3AD203B41FA5}">
                      <a16:colId xmlns:a16="http://schemas.microsoft.com/office/drawing/2014/main" val="20003"/>
                    </a:ext>
                  </a:extLst>
                </a:gridCol>
              </a:tblGrid>
              <a:tr h="414363">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集中实践课</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主要知识点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实验要点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822639">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：初试锋芒</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基础</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全连接神经网络基础知识</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神经网络基础知识</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基础操作</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基础操作练习</a:t>
                      </a:r>
                    </a:p>
                    <a:p>
                      <a:pPr marL="297815" indent="-285750">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鸢尾花分类实验</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72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：牛刀小试</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进阶</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图像预处理</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卷积神经网络</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进阶操作</a:t>
                      </a:r>
                      <a:endPar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进阶操作练习</a:t>
                      </a: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手写体识别实验</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720000">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：庖丁解牛</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图像分类全流程</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图像分类原理与应用</a:t>
                      </a:r>
                      <a:endPar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综合实验：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CIFAR10</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分类实验</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720000">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：行云流水</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b="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云端训练</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tabLst/>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迁移学习基础知识</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综合实验：毒蘑菇图像分类实验</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课后作业：迁移学习</a:t>
                      </a:r>
                    </a:p>
                    <a:p>
                      <a:pPr marL="263525" indent="-263525">
                        <a:buFont typeface="Arial" panose="020B0604020202020204" pitchFamily="34" charset="0"/>
                        <a:buChar char="•"/>
                      </a:pP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673145178"/>
                  </a:ext>
                </a:extLst>
              </a:tr>
            </a:tbl>
          </a:graphicData>
        </a:graphic>
      </p:graphicFrame>
      <p:graphicFrame>
        <p:nvGraphicFramePr>
          <p:cNvPr id="6" name="图示 5"/>
          <p:cNvGraphicFramePr/>
          <p:nvPr>
            <p:extLst>
              <p:ext uri="{D42A27DB-BD31-4B8C-83A1-F6EECF244321}">
                <p14:modId xmlns:p14="http://schemas.microsoft.com/office/powerpoint/2010/main" val="979395683"/>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76369517"/>
      </p:ext>
    </p:extLst>
  </p:cSld>
  <p:clrMapOvr>
    <a:masterClrMapping/>
  </p:clrMapOvr>
  <p:extLst mod="1">
    <p:ext uri="{6950BFC3-D8DA-4A85-94F7-54DA5524770B}">
      <p188:commentRel xmlns:p188="http://schemas.microsoft.com/office/powerpoint/2018/8/main" xmlns="" r:id="rId8"/>
    </p:ext>
  </p:extLs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7">
            <a:extLst>
              <a:ext uri="{FF2B5EF4-FFF2-40B4-BE49-F238E27FC236}">
                <a16:creationId xmlns:a16="http://schemas.microsoft.com/office/drawing/2014/main" id="{27926569-4DF3-4E68-A573-153A3CEE7BBB}"/>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昇腾目标检测实战</a:t>
            </a:r>
          </a:p>
        </p:txBody>
      </p:sp>
      <p:sp>
        <p:nvSpPr>
          <p:cNvPr id="70" name="文本框 69"/>
          <p:cNvSpPr txBox="1"/>
          <p:nvPr/>
        </p:nvSpPr>
        <p:spPr>
          <a:xfrm>
            <a:off x="759256" y="954091"/>
            <a:ext cx="10624416" cy="3285900"/>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本课程从介绍昇腾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全栈技术和昇腾生态开始，通过实践图像分类的简单案例入门，并深入基于昇思</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的目标检测开发和基于</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的目标检测推理应用。本课程介绍神经网络基础与应用、卷积神经网络基础理论和昇思</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基础操作实践，通过昇思</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完成图像分类和目标检测开发训练任务；通过</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完成模型转换、目标检测推理应用开发，从而掌握基于昇腾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平台的训练和推理应用全流程开发。</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另外，本课程还结合了昇腾网站上的微认证体系，通过微认证考试即可获得相应证书证明。</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培养学生人工智能开发能力，了解昇腾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相关技术，掌握计算机视觉目标检测算法实践应用。</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创新实践课共分两个阶段，包括总计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天的课前学习，</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个关卡的开发实践活动。</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涉及产品及服务：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开源框架、昇腾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Ascend 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处理器、华为云</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等产品及服务。</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大二以上具备高等数学和</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基础的学生。</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 name="组合 3"/>
          <p:cNvGrpSpPr/>
          <p:nvPr/>
        </p:nvGrpSpPr>
        <p:grpSpPr>
          <a:xfrm>
            <a:off x="1377439" y="4322280"/>
            <a:ext cx="10023648" cy="2092255"/>
            <a:chOff x="551893" y="3832247"/>
            <a:chExt cx="11306002" cy="2363797"/>
          </a:xfrm>
        </p:grpSpPr>
        <p:sp>
          <p:nvSpPr>
            <p:cNvPr id="37" name="右箭头 10"/>
            <p:cNvSpPr/>
            <p:nvPr/>
          </p:nvSpPr>
          <p:spPr bwMode="auto">
            <a:xfrm>
              <a:off x="551893" y="4341416"/>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38" name="组合 37"/>
            <p:cNvGrpSpPr/>
            <p:nvPr/>
          </p:nvGrpSpPr>
          <p:grpSpPr>
            <a:xfrm>
              <a:off x="573612" y="3832247"/>
              <a:ext cx="1134390" cy="502504"/>
              <a:chOff x="28351" y="3859006"/>
              <a:chExt cx="1134390" cy="502504"/>
            </a:xfrm>
          </p:grpSpPr>
          <p:sp>
            <p:nvSpPr>
              <p:cNvPr id="39" name="等腰三角形 38"/>
              <p:cNvSpPr/>
              <p:nvPr/>
            </p:nvSpPr>
            <p:spPr>
              <a:xfrm rot="10800000">
                <a:off x="482246" y="4172310"/>
                <a:ext cx="166405" cy="189200"/>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0" name="文本框 39"/>
              <p:cNvSpPr txBox="1"/>
              <p:nvPr/>
            </p:nvSpPr>
            <p:spPr>
              <a:xfrm>
                <a:off x="28351" y="3859006"/>
                <a:ext cx="1134390" cy="347723"/>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开课前</a:t>
                </a: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1" name="文本框 40"/>
            <p:cNvSpPr txBox="1"/>
            <p:nvPr/>
          </p:nvSpPr>
          <p:spPr>
            <a:xfrm>
              <a:off x="637725" y="4459175"/>
              <a:ext cx="1543069" cy="1512587"/>
            </a:xfrm>
            <a:prstGeom prst="rect">
              <a:avLst/>
            </a:prstGeom>
            <a:noFill/>
          </p:spPr>
          <p:txBody>
            <a:bodyPr wrap="square" rtlCol="0">
              <a:spAutoFit/>
            </a:bodyPr>
            <a:lstStyle/>
            <a:p>
              <a:r>
                <a:rPr lang="zh-CN" altLang="en-US"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在线慕课学习：</a:t>
              </a:r>
              <a:endParaRPr lang="en-US" altLang="zh-CN"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r>
                <a:rPr lang="zh-CN" altLang="en-US"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（约</a:t>
              </a:r>
              <a:r>
                <a:rPr lang="en-US" altLang="zh-CN"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小时）</a:t>
              </a:r>
              <a:endParaRPr lang="en-US" altLang="zh-CN" sz="9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a:buFont typeface="Wingdings" panose="05000000000000000000" pitchFamily="2" charset="2"/>
                <a:buChar char="l"/>
              </a:pPr>
              <a:r>
                <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a:buFont typeface="Wingdings" panose="05000000000000000000" pitchFamily="2" charset="2"/>
                <a:buChar char="l"/>
              </a:pPr>
              <a:r>
                <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a:buFont typeface="Wingdings" panose="05000000000000000000" pitchFamily="2" charset="2"/>
                <a:buChar char="l"/>
              </a:pP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昇思</a:t>
              </a:r>
              <a:r>
                <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框架简介</a:t>
              </a:r>
            </a:p>
            <a:p>
              <a:pPr marL="171450" indent="-171450">
                <a:buFont typeface="Wingdings" panose="05000000000000000000" pitchFamily="2" charset="2"/>
                <a:buChar char="l"/>
              </a:pP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深度学习概览</a:t>
              </a:r>
              <a:endPar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171450" indent="-171450">
                <a:buFont typeface="Wingdings" panose="05000000000000000000" pitchFamily="2" charset="2"/>
                <a:buChar char="l"/>
              </a:pPr>
              <a:r>
                <a:rPr lang="zh-CN" altLang="en-US"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a:t>
              </a:r>
              <a:r>
                <a:rPr lang="en-US" altLang="zh-CN" sz="9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MOOC</a:t>
              </a:r>
            </a:p>
          </p:txBody>
        </p:sp>
        <p:grpSp>
          <p:nvGrpSpPr>
            <p:cNvPr id="42" name="组合 41"/>
            <p:cNvGrpSpPr/>
            <p:nvPr/>
          </p:nvGrpSpPr>
          <p:grpSpPr>
            <a:xfrm>
              <a:off x="2185032" y="3988458"/>
              <a:ext cx="1552033" cy="811142"/>
              <a:chOff x="2444254" y="4238820"/>
              <a:chExt cx="1552033" cy="811142"/>
            </a:xfrm>
          </p:grpSpPr>
          <p:sp>
            <p:nvSpPr>
              <p:cNvPr id="43" name="TextBox 10"/>
              <p:cNvSpPr txBox="1"/>
              <p:nvPr/>
            </p:nvSpPr>
            <p:spPr>
              <a:xfrm>
                <a:off x="2583888" y="4238820"/>
                <a:ext cx="904401" cy="347722"/>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4" name="文本框 43"/>
              <p:cNvSpPr txBox="1"/>
              <p:nvPr/>
            </p:nvSpPr>
            <p:spPr>
              <a:xfrm>
                <a:off x="2444254" y="4771785"/>
                <a:ext cx="1552033" cy="278177"/>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入门</a:t>
                </a:r>
              </a:p>
            </p:txBody>
          </p:sp>
          <p:sp>
            <p:nvSpPr>
              <p:cNvPr id="45" name="椭圆 44"/>
              <p:cNvSpPr/>
              <p:nvPr/>
            </p:nvSpPr>
            <p:spPr>
              <a:xfrm>
                <a:off x="3003772" y="4536624"/>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46" name="TextBox 10"/>
            <p:cNvSpPr txBox="1"/>
            <p:nvPr/>
          </p:nvSpPr>
          <p:spPr>
            <a:xfrm>
              <a:off x="4143299" y="4006677"/>
              <a:ext cx="904401" cy="347722"/>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7" name="文本框 46"/>
            <p:cNvSpPr txBox="1"/>
            <p:nvPr/>
          </p:nvSpPr>
          <p:spPr>
            <a:xfrm>
              <a:off x="5547535" y="4489448"/>
              <a:ext cx="1572596" cy="452038"/>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的应用开发</a:t>
              </a:r>
              <a:endParaRPr lang="en-US" altLang="zh-CN"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椭圆 47"/>
            <p:cNvSpPr/>
            <p:nvPr/>
          </p:nvSpPr>
          <p:spPr>
            <a:xfrm>
              <a:off x="4519084" y="428132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9" name="TextBox 10"/>
            <p:cNvSpPr txBox="1"/>
            <p:nvPr/>
          </p:nvSpPr>
          <p:spPr>
            <a:xfrm>
              <a:off x="5915275" y="4018739"/>
              <a:ext cx="904401" cy="347722"/>
            </a:xfrm>
            <a:prstGeom prst="rect">
              <a:avLst/>
            </a:prstGeom>
            <a:noFill/>
          </p:spPr>
          <p:txBody>
            <a:bodyPr wrap="none" rtlCol="0">
              <a:spAutoFit/>
            </a:bodyPr>
            <a:lstStyle/>
            <a:p>
              <a:pPr algn="ctr"/>
              <a:r>
                <a:rPr lang="en-US" altLang="zh-CN" sz="1400" b="1">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0" name="文本框 49"/>
            <p:cNvSpPr txBox="1"/>
            <p:nvPr/>
          </p:nvSpPr>
          <p:spPr>
            <a:xfrm>
              <a:off x="3724587" y="4485863"/>
              <a:ext cx="1588993" cy="452038"/>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昇思</a:t>
              </a:r>
              <a:r>
                <a:rPr lang="en-US" altLang="zh-CN"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开发实践</a:t>
              </a:r>
              <a:endParaRPr lang="en-US" altLang="zh-CN" sz="1000" b="1"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椭圆 50"/>
            <p:cNvSpPr/>
            <p:nvPr/>
          </p:nvSpPr>
          <p:spPr>
            <a:xfrm>
              <a:off x="6291059" y="4293391"/>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3" name="等腰三角形 52"/>
            <p:cNvSpPr/>
            <p:nvPr/>
          </p:nvSpPr>
          <p:spPr>
            <a:xfrm rot="10800000">
              <a:off x="9669620" y="4199044"/>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4" name="文本框 53"/>
            <p:cNvSpPr txBox="1"/>
            <p:nvPr/>
          </p:nvSpPr>
          <p:spPr>
            <a:xfrm>
              <a:off x="9252366" y="4493208"/>
              <a:ext cx="1000914" cy="347722"/>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结班</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3" name="文本框 62"/>
            <p:cNvSpPr txBox="1"/>
            <p:nvPr/>
          </p:nvSpPr>
          <p:spPr>
            <a:xfrm>
              <a:off x="7066297" y="4484529"/>
              <a:ext cx="1917011" cy="452038"/>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b="1" i="0" u="none" strike="noStrike" dirty="0">
                  <a:solidFill>
                    <a:srgbClr val="121212"/>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微认证（使用昇腾弹性云服务器实现目标</a:t>
              </a:r>
              <a:r>
                <a:rPr lang="zh-CN" altLang="en-US" sz="1000" b="1" dirty="0">
                  <a:solidFill>
                    <a:srgbClr val="121212"/>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4" name="TextBox 10"/>
            <p:cNvSpPr txBox="1"/>
            <p:nvPr/>
          </p:nvSpPr>
          <p:spPr>
            <a:xfrm>
              <a:off x="7572603" y="3998217"/>
              <a:ext cx="904401" cy="347722"/>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 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5" name="椭圆 64"/>
            <p:cNvSpPr/>
            <p:nvPr/>
          </p:nvSpPr>
          <p:spPr>
            <a:xfrm>
              <a:off x="7948388" y="4272869"/>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71" name="文本框 70"/>
            <p:cNvSpPr txBox="1"/>
            <p:nvPr/>
          </p:nvSpPr>
          <p:spPr>
            <a:xfrm>
              <a:off x="8885592" y="4514937"/>
              <a:ext cx="1689949" cy="278177"/>
            </a:xfrm>
            <a:prstGeom prst="rect">
              <a:avLst/>
            </a:prstGeom>
            <a:noFill/>
          </p:spPr>
          <p:txBody>
            <a:bodyPr wrap="square" rtlCol="0">
              <a:spAutoFit/>
            </a:bodyPr>
            <a:lstStyle/>
            <a:p>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pic>
          <p:nvPicPr>
            <p:cNvPr id="3" name="图片 2"/>
            <p:cNvPicPr>
              <a:picLocks noChangeAspect="1"/>
            </p:cNvPicPr>
            <p:nvPr/>
          </p:nvPicPr>
          <p:blipFill>
            <a:blip r:embed="rId3"/>
            <a:stretch>
              <a:fillRect/>
            </a:stretch>
          </p:blipFill>
          <p:spPr>
            <a:xfrm>
              <a:off x="2129218" y="4875140"/>
              <a:ext cx="1543069" cy="1304899"/>
            </a:xfrm>
            <a:prstGeom prst="rect">
              <a:avLst/>
            </a:prstGeom>
          </p:spPr>
        </p:pic>
        <p:pic>
          <p:nvPicPr>
            <p:cNvPr id="6" name="图片 5"/>
            <p:cNvPicPr>
              <a:picLocks noChangeAspect="1"/>
            </p:cNvPicPr>
            <p:nvPr/>
          </p:nvPicPr>
          <p:blipFill>
            <a:blip r:embed="rId4"/>
            <a:stretch>
              <a:fillRect/>
            </a:stretch>
          </p:blipFill>
          <p:spPr>
            <a:xfrm>
              <a:off x="4397911" y="4883386"/>
              <a:ext cx="1883877" cy="1310072"/>
            </a:xfrm>
            <a:prstGeom prst="rect">
              <a:avLst/>
            </a:prstGeom>
          </p:spPr>
        </p:pic>
        <p:pic>
          <p:nvPicPr>
            <p:cNvPr id="7" name="图片 6"/>
            <p:cNvPicPr>
              <a:picLocks noChangeAspect="1"/>
            </p:cNvPicPr>
            <p:nvPr/>
          </p:nvPicPr>
          <p:blipFill>
            <a:blip r:embed="rId5"/>
            <a:stretch>
              <a:fillRect/>
            </a:stretch>
          </p:blipFill>
          <p:spPr>
            <a:xfrm>
              <a:off x="7139143" y="4893509"/>
              <a:ext cx="1754338" cy="1302535"/>
            </a:xfrm>
            <a:prstGeom prst="rect">
              <a:avLst/>
            </a:prstGeom>
          </p:spPr>
        </p:pic>
      </p:grpSp>
      <p:graphicFrame>
        <p:nvGraphicFramePr>
          <p:cNvPr id="29" name="图示 28">
            <a:extLst>
              <a:ext uri="{FF2B5EF4-FFF2-40B4-BE49-F238E27FC236}">
                <a16:creationId xmlns:a16="http://schemas.microsoft.com/office/drawing/2014/main" id="{F1B74499-53B2-452B-AED0-8ED831AD8FCA}"/>
              </a:ext>
            </a:extLst>
          </p:cNvPr>
          <p:cNvGraphicFramePr/>
          <p:nvPr>
            <p:extLst>
              <p:ext uri="{D42A27DB-BD31-4B8C-83A1-F6EECF244321}">
                <p14:modId xmlns:p14="http://schemas.microsoft.com/office/powerpoint/2010/main" val="3339631988"/>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a:extLst>
              <a:ext uri="{FF2B5EF4-FFF2-40B4-BE49-F238E27FC236}">
                <a16:creationId xmlns:a16="http://schemas.microsoft.com/office/drawing/2014/main" id="{BF64941F-4893-4BA3-9641-EDC9431DF0E1}"/>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实践课：理论精讲</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a:t>
            </a:r>
          </a:p>
        </p:txBody>
      </p:sp>
      <p:graphicFrame>
        <p:nvGraphicFramePr>
          <p:cNvPr id="30" name="表格 29"/>
          <p:cNvGraphicFramePr>
            <a:graphicFrameLocks noGrp="1"/>
          </p:cNvGraphicFramePr>
          <p:nvPr>
            <p:extLst>
              <p:ext uri="{D42A27DB-BD31-4B8C-83A1-F6EECF244321}">
                <p14:modId xmlns:p14="http://schemas.microsoft.com/office/powerpoint/2010/main" val="2777209660"/>
              </p:ext>
            </p:extLst>
          </p:nvPr>
        </p:nvGraphicFramePr>
        <p:xfrm>
          <a:off x="748438" y="933450"/>
          <a:ext cx="10782226" cy="1853475"/>
        </p:xfrm>
        <a:graphic>
          <a:graphicData uri="http://schemas.openxmlformats.org/drawingml/2006/table">
            <a:tbl>
              <a:tblPr firstRow="1" bandRow="1"/>
              <a:tblGrid>
                <a:gridCol w="8663244">
                  <a:extLst>
                    <a:ext uri="{9D8B030D-6E8A-4147-A177-3AD203B41FA5}">
                      <a16:colId xmlns:a16="http://schemas.microsoft.com/office/drawing/2014/main" val="20000"/>
                    </a:ext>
                  </a:extLst>
                </a:gridCol>
                <a:gridCol w="2118982">
                  <a:extLst>
                    <a:ext uri="{9D8B030D-6E8A-4147-A177-3AD203B41FA5}">
                      <a16:colId xmlns:a16="http://schemas.microsoft.com/office/drawing/2014/main" val="20001"/>
                    </a:ext>
                  </a:extLst>
                </a:gridCol>
              </a:tblGrid>
              <a:tr h="370695">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370695">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HCIA-AI </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华为认证人工智能学习</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370695">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目标检测基础知识学习</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1515886229"/>
              </p:ext>
            </p:extLst>
          </p:nvPr>
        </p:nvGraphicFramePr>
        <p:xfrm>
          <a:off x="732125" y="2917566"/>
          <a:ext cx="10814853" cy="3785730"/>
        </p:xfrm>
        <a:graphic>
          <a:graphicData uri="http://schemas.openxmlformats.org/drawingml/2006/table">
            <a:tbl>
              <a:tblPr firstRow="1" bandRow="1"/>
              <a:tblGrid>
                <a:gridCol w="2315875">
                  <a:extLst>
                    <a:ext uri="{9D8B030D-6E8A-4147-A177-3AD203B41FA5}">
                      <a16:colId xmlns:a16="http://schemas.microsoft.com/office/drawing/2014/main" val="20000"/>
                    </a:ext>
                  </a:extLst>
                </a:gridCol>
                <a:gridCol w="2909348">
                  <a:extLst>
                    <a:ext uri="{9D8B030D-6E8A-4147-A177-3AD203B41FA5}">
                      <a16:colId xmlns:a16="http://schemas.microsoft.com/office/drawing/2014/main" val="20001"/>
                    </a:ext>
                  </a:extLst>
                </a:gridCol>
                <a:gridCol w="3444404">
                  <a:extLst>
                    <a:ext uri="{9D8B030D-6E8A-4147-A177-3AD203B41FA5}">
                      <a16:colId xmlns:a16="http://schemas.microsoft.com/office/drawing/2014/main" val="20002"/>
                    </a:ext>
                  </a:extLst>
                </a:gridCol>
                <a:gridCol w="2145226">
                  <a:extLst>
                    <a:ext uri="{9D8B030D-6E8A-4147-A177-3AD203B41FA5}">
                      <a16:colId xmlns:a16="http://schemas.microsoft.com/office/drawing/2014/main" val="20003"/>
                    </a:ext>
                  </a:extLst>
                </a:gridCol>
              </a:tblGrid>
              <a:tr h="414363">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集中实践课</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主要知识点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实验要点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a:defRPr>
                      </a:lvl1pPr>
                      <a:lvl2pPr marL="457200" algn="l" defTabSz="913765" rtl="0" eaLnBrk="1" latinLnBrk="0" hangingPunct="1">
                        <a:defRPr sz="1800" b="1" kern="1200">
                          <a:solidFill>
                            <a:schemeClr val="tx1"/>
                          </a:solidFill>
                          <a:latin typeface="Calibri"/>
                        </a:defRPr>
                      </a:lvl2pPr>
                      <a:lvl3pPr marL="913765" algn="l" defTabSz="913765" rtl="0" eaLnBrk="1" latinLnBrk="0" hangingPunct="1">
                        <a:defRPr sz="1800" b="1" kern="1200">
                          <a:solidFill>
                            <a:schemeClr val="tx1"/>
                          </a:solidFill>
                          <a:latin typeface="Calibri"/>
                        </a:defRPr>
                      </a:lvl3pPr>
                      <a:lvl4pPr marL="1370965" algn="l" defTabSz="913765" rtl="0" eaLnBrk="1" latinLnBrk="0" hangingPunct="1">
                        <a:defRPr sz="1800" b="1" kern="1200">
                          <a:solidFill>
                            <a:schemeClr val="tx1"/>
                          </a:solidFill>
                          <a:latin typeface="Calibri"/>
                        </a:defRPr>
                      </a:lvl4pPr>
                      <a:lvl5pPr marL="1828165" algn="l" defTabSz="913765" rtl="0" eaLnBrk="1" latinLnBrk="0" hangingPunct="1">
                        <a:defRPr sz="1800" b="1" kern="1200">
                          <a:solidFill>
                            <a:schemeClr val="tx1"/>
                          </a:solidFill>
                          <a:latin typeface="Calibri"/>
                        </a:defRPr>
                      </a:lvl5pPr>
                      <a:lvl6pPr marL="2285365" algn="l" defTabSz="913765" rtl="0" eaLnBrk="1" latinLnBrk="0" hangingPunct="1">
                        <a:defRPr sz="1800" b="1" kern="1200">
                          <a:solidFill>
                            <a:schemeClr val="tx1"/>
                          </a:solidFill>
                          <a:latin typeface="Calibri"/>
                        </a:defRPr>
                      </a:lvl6pPr>
                      <a:lvl7pPr marL="2741930" algn="l" defTabSz="913765" rtl="0" eaLnBrk="1" latinLnBrk="0" hangingPunct="1">
                        <a:defRPr sz="1800" b="1" kern="1200">
                          <a:solidFill>
                            <a:schemeClr val="tx1"/>
                          </a:solidFill>
                          <a:latin typeface="Calibri"/>
                        </a:defRPr>
                      </a:lvl7pPr>
                      <a:lvl8pPr marL="3199130" algn="l" defTabSz="913765" rtl="0" eaLnBrk="1" latinLnBrk="0" hangingPunct="1">
                        <a:defRPr sz="1800" b="1" kern="1200">
                          <a:solidFill>
                            <a:schemeClr val="tx1"/>
                          </a:solidFill>
                          <a:latin typeface="Calibri"/>
                        </a:defRPr>
                      </a:lvl8pPr>
                      <a:lvl9pPr marL="3656330" algn="l" defTabSz="913765" rtl="0" eaLnBrk="1" latinLnBrk="0" hangingPunct="1">
                        <a:defRPr sz="1800" b="1" kern="1200">
                          <a:solidFill>
                            <a:schemeClr val="tx1"/>
                          </a:solidFill>
                          <a:latin typeface="Calibri"/>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822639">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入门</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1. </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0" marR="0" lvl="0" indent="0" algn="l" defTabSz="913765" rtl="0" eaLnBrk="1" fontAlgn="auto" latinLnBrk="0" hangingPunct="1">
                        <a:lnSpc>
                          <a:spcPct val="100000"/>
                        </a:lnSpc>
                        <a:spcBef>
                          <a:spcPts val="0"/>
                        </a:spcBef>
                        <a:spcAft>
                          <a:spcPts val="0"/>
                        </a:spcAft>
                        <a:buClrTx/>
                        <a:buSzTx/>
                        <a:buFontTx/>
                        <a:buNone/>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 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开发实践</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环境搭建</a:t>
                      </a:r>
                    </a:p>
                    <a:p>
                      <a:pPr marL="297815" indent="-285750">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基础操作（</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手写体数字识别）</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729567">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b="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kern="1200" baseline="0" noProof="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昇思</a:t>
                      </a:r>
                      <a:r>
                        <a:rPr lang="en-US" altLang="zh-CN" sz="1200" b="0" kern="1200" baseline="0" noProof="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kern="1200" baseline="0" noProof="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目标检测</a:t>
                      </a:r>
                      <a:r>
                        <a:rPr lang="zh-CN" altLang="en-US" sz="1200" b="0" kern="1200" baseline="0" noProof="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开发实践</a:t>
                      </a:r>
                      <a:endParaRPr lang="en-US" altLang="zh-CN" sz="1200" b="0" kern="1200" baseline="0" noProof="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目标检测介绍</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基于</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的目标检测实验</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(YOLOv3)</a:t>
                      </a:r>
                      <a:endPar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数据下载</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数据处理</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YOLOv3</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网络搭建</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模型训练</a:t>
                      </a:r>
                      <a:endPar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模型推理验证</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 </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720000">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的目标检测推理应用开发</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的目标检测应用开发</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重要知识点回顾</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了解</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ATC</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模型转换工具；</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了解</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ACL</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模型部署常用接口的使用；</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r h="707480">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：微认证（使用昇腾弹性云服务器实现目标检测应用）</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目标检测概述</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目标检测关键技术</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基于昇腾</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处理器的应用开发流程</a:t>
                      </a:r>
                      <a:endPar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28600" marR="0" lvl="0" indent="-228600" algn="l" defTabSz="913765" rtl="0" eaLnBrk="1" fontAlgn="auto" latinLnBrk="0" hangingPunct="1">
                        <a:lnSpc>
                          <a:spcPct val="100000"/>
                        </a:lnSpc>
                        <a:spcBef>
                          <a:spcPts val="0"/>
                        </a:spcBef>
                        <a:spcAft>
                          <a:spcPts val="0"/>
                        </a:spcAft>
                        <a:buClrTx/>
                        <a:buSzTx/>
                        <a:buFontTx/>
                        <a:buAutoNum type="arabicPeriod"/>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目标检测应用开发实战</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了解华为昇腾全栈开发工具</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及其离线模型转换功能；</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了解如何使用</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ACL</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开发基于华为昇腾处理器的神经网络推理应用；</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a:defRPr>
                      </a:lvl1pPr>
                      <a:lvl2pPr marL="457200" algn="l" defTabSz="913765" rtl="0" eaLnBrk="1" latinLnBrk="0" hangingPunct="1">
                        <a:defRPr sz="1800" kern="1200">
                          <a:solidFill>
                            <a:schemeClr val="tx1"/>
                          </a:solidFill>
                          <a:latin typeface="Calibri"/>
                        </a:defRPr>
                      </a:lvl2pPr>
                      <a:lvl3pPr marL="913765" algn="l" defTabSz="913765" rtl="0" eaLnBrk="1" latinLnBrk="0" hangingPunct="1">
                        <a:defRPr sz="1800" kern="1200">
                          <a:solidFill>
                            <a:schemeClr val="tx1"/>
                          </a:solidFill>
                          <a:latin typeface="Calibri"/>
                        </a:defRPr>
                      </a:lvl3pPr>
                      <a:lvl4pPr marL="1370965" algn="l" defTabSz="913765" rtl="0" eaLnBrk="1" latinLnBrk="0" hangingPunct="1">
                        <a:defRPr sz="1800" kern="1200">
                          <a:solidFill>
                            <a:schemeClr val="tx1"/>
                          </a:solidFill>
                          <a:latin typeface="Calibri"/>
                        </a:defRPr>
                      </a:lvl4pPr>
                      <a:lvl5pPr marL="1828165" algn="l" defTabSz="913765" rtl="0" eaLnBrk="1" latinLnBrk="0" hangingPunct="1">
                        <a:defRPr sz="1800" kern="1200">
                          <a:solidFill>
                            <a:schemeClr val="tx1"/>
                          </a:solidFill>
                          <a:latin typeface="Calibri"/>
                        </a:defRPr>
                      </a:lvl5pPr>
                      <a:lvl6pPr marL="2285365" algn="l" defTabSz="913765" rtl="0" eaLnBrk="1" latinLnBrk="0" hangingPunct="1">
                        <a:defRPr sz="1800" kern="1200">
                          <a:solidFill>
                            <a:schemeClr val="tx1"/>
                          </a:solidFill>
                          <a:latin typeface="Calibri"/>
                        </a:defRPr>
                      </a:lvl6pPr>
                      <a:lvl7pPr marL="2741930" algn="l" defTabSz="913765" rtl="0" eaLnBrk="1" latinLnBrk="0" hangingPunct="1">
                        <a:defRPr sz="1800" kern="1200">
                          <a:solidFill>
                            <a:schemeClr val="tx1"/>
                          </a:solidFill>
                          <a:latin typeface="Calibri"/>
                        </a:defRPr>
                      </a:lvl7pPr>
                      <a:lvl8pPr marL="3199130" algn="l" defTabSz="913765" rtl="0" eaLnBrk="1" latinLnBrk="0" hangingPunct="1">
                        <a:defRPr sz="1800" kern="1200">
                          <a:solidFill>
                            <a:schemeClr val="tx1"/>
                          </a:solidFill>
                          <a:latin typeface="Calibri"/>
                        </a:defRPr>
                      </a:lvl8pPr>
                      <a:lvl9pPr marL="3656330" algn="l" defTabSz="913765" rtl="0" eaLnBrk="1" latinLnBrk="0" hangingPunct="1">
                        <a:defRPr sz="1800" kern="1200">
                          <a:solidFill>
                            <a:schemeClr val="tx1"/>
                          </a:solidFill>
                          <a:latin typeface="Calibri"/>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     </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bl>
          </a:graphicData>
        </a:graphic>
      </p:graphicFrame>
      <p:graphicFrame>
        <p:nvGraphicFramePr>
          <p:cNvPr id="6" name="图示 5"/>
          <p:cNvGraphicFramePr/>
          <p:nvPr>
            <p:extLst>
              <p:ext uri="{D42A27DB-BD31-4B8C-83A1-F6EECF244321}">
                <p14:modId xmlns:p14="http://schemas.microsoft.com/office/powerpoint/2010/main" val="3025054154"/>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a:extLst>
              <a:ext uri="{FF2B5EF4-FFF2-40B4-BE49-F238E27FC236}">
                <a16:creationId xmlns:a16="http://schemas.microsoft.com/office/drawing/2014/main" id="{61D23826-8FA0-446F-BA0A-0261B9864E91}"/>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昇腾工业质检应用实践</a:t>
            </a:r>
          </a:p>
        </p:txBody>
      </p:sp>
      <p:sp>
        <p:nvSpPr>
          <p:cNvPr id="33" name="文本框 32">
            <a:extLst>
              <a:ext uri="{FF2B5EF4-FFF2-40B4-BE49-F238E27FC236}">
                <a16:creationId xmlns:a16="http://schemas.microsoft.com/office/drawing/2014/main" id="{D9B3AFAD-40E6-43DA-B751-8EE32BE7774F}"/>
              </a:ext>
            </a:extLst>
          </p:cNvPr>
          <p:cNvSpPr txBox="1"/>
          <p:nvPr/>
        </p:nvSpPr>
        <p:spPr>
          <a:xfrm>
            <a:off x="638294" y="1088656"/>
            <a:ext cx="10235446" cy="3285900"/>
          </a:xfrm>
          <a:prstGeom prst="rect">
            <a:avLst/>
          </a:prstGeom>
          <a:solidFill>
            <a:schemeClr val="tx1">
              <a:lumMod val="10000"/>
              <a:lumOff val="90000"/>
            </a:schemeClr>
          </a:solidFill>
        </p:spPr>
        <p:txBody>
          <a:bodyPr wrap="square" rtlCol="0">
            <a:spAutoFit/>
          </a:bodyPr>
          <a:lstStyle/>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课程内容：</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本课程从昇腾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全栈技术和昇腾生态开始，深入讲解昇思</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的开发训练实践及</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的推理应用实践，帮助学生掌握昇腾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平台从开发训练到推理应用的全流程开发。首先从工业质检的场景出发，介绍昇思</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框架的环境搭建和基础使用，再基于该框架构建图像分割的</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模型，完成云端训练并保存模型；之后再使用云端推理环境，将该模型转换成离线模型，并将推理项目部署至昇腾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310</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处理器上，完成工业场景的胶体检测任务，并完成</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的微认证考试。</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课程价值：</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培养学生人工智能项目的开发和部署能力，掌握算法开发和项目部署的全流程应用。</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课程设计：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创新实践课共分两个阶段，包括</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天的课前学习，及</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个关卡的多平台开发实践，后期进行成绩评定和微认证考试；</a:t>
            </a: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涉及产品及服务：</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开源框架、</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Ascend</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处理器、华为云</a:t>
            </a:r>
            <a:r>
              <a:rPr lang="en-US" altLang="zh-CN" sz="1400" dirty="0" err="1">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ECS</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等产品及服务。</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面向对象：</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大三以上具备高等数学和计算机基础的学生</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能力要求：</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基础、高等数学、深度学习、计算机视觉</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nSpc>
                <a:spcPct val="150000"/>
              </a:lnSpc>
            </a:pPr>
            <a:r>
              <a:rPr lang="zh-CN" altLang="en-US" sz="1400" b="1" dirty="0">
                <a:solidFill>
                  <a:srgbClr val="C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交付时长：</a:t>
            </a:r>
            <a:r>
              <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48" name="右箭头 10">
            <a:extLst>
              <a:ext uri="{FF2B5EF4-FFF2-40B4-BE49-F238E27FC236}">
                <a16:creationId xmlns:a16="http://schemas.microsoft.com/office/drawing/2014/main" id="{E8710D51-056C-46C5-BA97-235106E73787}"/>
              </a:ext>
            </a:extLst>
          </p:cNvPr>
          <p:cNvSpPr/>
          <p:nvPr/>
        </p:nvSpPr>
        <p:spPr bwMode="auto">
          <a:xfrm>
            <a:off x="676260" y="4824914"/>
            <a:ext cx="11306002" cy="90113"/>
          </a:xfrm>
          <a:prstGeom prst="rightArrow">
            <a:avLst/>
          </a:prstGeom>
          <a:solidFill>
            <a:srgbClr val="00B0F0">
              <a:alpha val="5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fontAlgn="base">
              <a:spcBef>
                <a:spcPct val="0"/>
              </a:spcBef>
              <a:spcAft>
                <a:spcPct val="0"/>
              </a:spcAft>
            </a:pPr>
            <a:endParaRPr lang="zh-CN" altLang="en-US" sz="10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49" name="组合 48">
            <a:extLst>
              <a:ext uri="{FF2B5EF4-FFF2-40B4-BE49-F238E27FC236}">
                <a16:creationId xmlns:a16="http://schemas.microsoft.com/office/drawing/2014/main" id="{C2186126-4376-4AA2-B2E8-4FF464B6ED81}"/>
              </a:ext>
            </a:extLst>
          </p:cNvPr>
          <p:cNvGrpSpPr/>
          <p:nvPr/>
        </p:nvGrpSpPr>
        <p:grpSpPr>
          <a:xfrm>
            <a:off x="948778" y="4279575"/>
            <a:ext cx="1134390" cy="512412"/>
            <a:chOff x="6632" y="3822835"/>
            <a:chExt cx="1134390" cy="512412"/>
          </a:xfrm>
        </p:grpSpPr>
        <p:sp>
          <p:nvSpPr>
            <p:cNvPr id="50" name="等腰三角形 49">
              <a:extLst>
                <a:ext uri="{FF2B5EF4-FFF2-40B4-BE49-F238E27FC236}">
                  <a16:creationId xmlns:a16="http://schemas.microsoft.com/office/drawing/2014/main" id="{07509EEB-9AED-4D56-A8D9-29246C362734}"/>
                </a:ext>
              </a:extLst>
            </p:cNvPr>
            <p:cNvSpPr/>
            <p:nvPr/>
          </p:nvSpPr>
          <p:spPr>
            <a:xfrm rot="10800000">
              <a:off x="482246" y="4146046"/>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1" name="文本框 50">
              <a:extLst>
                <a:ext uri="{FF2B5EF4-FFF2-40B4-BE49-F238E27FC236}">
                  <a16:creationId xmlns:a16="http://schemas.microsoft.com/office/drawing/2014/main" id="{4ECB95D1-64FA-4365-AE3E-41439971D7B3}"/>
                </a:ext>
              </a:extLst>
            </p:cNvPr>
            <p:cNvSpPr txBox="1"/>
            <p:nvPr/>
          </p:nvSpPr>
          <p:spPr>
            <a:xfrm>
              <a:off x="6632" y="3822835"/>
              <a:ext cx="1134390"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开课前</a:t>
              </a: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7</a:t>
              </a: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天</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53" name="组合 52">
            <a:extLst>
              <a:ext uri="{FF2B5EF4-FFF2-40B4-BE49-F238E27FC236}">
                <a16:creationId xmlns:a16="http://schemas.microsoft.com/office/drawing/2014/main" id="{4818F00F-C3BA-4BBF-B45A-C90C922717A2}"/>
              </a:ext>
            </a:extLst>
          </p:cNvPr>
          <p:cNvGrpSpPr/>
          <p:nvPr/>
        </p:nvGrpSpPr>
        <p:grpSpPr>
          <a:xfrm>
            <a:off x="2811474" y="4464450"/>
            <a:ext cx="1784269" cy="786692"/>
            <a:chOff x="2051254" y="4231314"/>
            <a:chExt cx="1784269" cy="786692"/>
          </a:xfrm>
        </p:grpSpPr>
        <p:sp>
          <p:nvSpPr>
            <p:cNvPr id="54" name="TextBox 10">
              <a:extLst>
                <a:ext uri="{FF2B5EF4-FFF2-40B4-BE49-F238E27FC236}">
                  <a16:creationId xmlns:a16="http://schemas.microsoft.com/office/drawing/2014/main" id="{8B5B785B-C1BD-40E7-A8E4-876E9085A0CB}"/>
                </a:ext>
              </a:extLst>
            </p:cNvPr>
            <p:cNvSpPr txBox="1"/>
            <p:nvPr/>
          </p:nvSpPr>
          <p:spPr>
            <a:xfrm>
              <a:off x="2580849" y="4231314"/>
              <a:ext cx="74571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5" name="文本框 54">
              <a:extLst>
                <a:ext uri="{FF2B5EF4-FFF2-40B4-BE49-F238E27FC236}">
                  <a16:creationId xmlns:a16="http://schemas.microsoft.com/office/drawing/2014/main" id="{BF09B726-98E0-4DA2-B6DD-F60194CE4CD5}"/>
                </a:ext>
              </a:extLst>
            </p:cNvPr>
            <p:cNvSpPr txBox="1"/>
            <p:nvPr/>
          </p:nvSpPr>
          <p:spPr>
            <a:xfrm>
              <a:off x="2051254" y="4771785"/>
              <a:ext cx="1784269" cy="246221"/>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入门</a:t>
              </a:r>
            </a:p>
          </p:txBody>
        </p:sp>
        <p:sp>
          <p:nvSpPr>
            <p:cNvPr id="56" name="椭圆 55">
              <a:extLst>
                <a:ext uri="{FF2B5EF4-FFF2-40B4-BE49-F238E27FC236}">
                  <a16:creationId xmlns:a16="http://schemas.microsoft.com/office/drawing/2014/main" id="{09FA739A-9DA1-40D0-968A-A24D9B648EB6}"/>
                </a:ext>
              </a:extLst>
            </p:cNvPr>
            <p:cNvSpPr/>
            <p:nvPr/>
          </p:nvSpPr>
          <p:spPr>
            <a:xfrm>
              <a:off x="2921391" y="4529118"/>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57" name="TextBox 10">
            <a:extLst>
              <a:ext uri="{FF2B5EF4-FFF2-40B4-BE49-F238E27FC236}">
                <a16:creationId xmlns:a16="http://schemas.microsoft.com/office/drawing/2014/main" id="{BE8E3308-473B-441F-B90E-DB6DEB758001}"/>
              </a:ext>
            </a:extLst>
          </p:cNvPr>
          <p:cNvSpPr txBox="1"/>
          <p:nvPr/>
        </p:nvSpPr>
        <p:spPr>
          <a:xfrm>
            <a:off x="7375585" y="4507655"/>
            <a:ext cx="603050"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1Day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8" name="文本框 57">
            <a:extLst>
              <a:ext uri="{FF2B5EF4-FFF2-40B4-BE49-F238E27FC236}">
                <a16:creationId xmlns:a16="http://schemas.microsoft.com/office/drawing/2014/main" id="{DFE27742-D03C-4BAB-96F9-932BF784F69E}"/>
              </a:ext>
            </a:extLst>
          </p:cNvPr>
          <p:cNvSpPr txBox="1"/>
          <p:nvPr/>
        </p:nvSpPr>
        <p:spPr>
          <a:xfrm>
            <a:off x="8861169" y="5005356"/>
            <a:ext cx="1689949" cy="553998"/>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：微认证</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000" dirty="0" err="1">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59" name="椭圆 58">
            <a:extLst>
              <a:ext uri="{FF2B5EF4-FFF2-40B4-BE49-F238E27FC236}">
                <a16:creationId xmlns:a16="http://schemas.microsoft.com/office/drawing/2014/main" id="{784CC342-77D6-47DE-9F28-8220968C1C90}"/>
              </a:ext>
            </a:extLst>
          </p:cNvPr>
          <p:cNvSpPr/>
          <p:nvPr/>
        </p:nvSpPr>
        <p:spPr>
          <a:xfrm>
            <a:off x="7600694" y="4782307"/>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0" name="TextBox 10">
            <a:extLst>
              <a:ext uri="{FF2B5EF4-FFF2-40B4-BE49-F238E27FC236}">
                <a16:creationId xmlns:a16="http://schemas.microsoft.com/office/drawing/2014/main" id="{05A60DDA-3D85-4C6E-8CAC-91BDEC1AB6C5}"/>
              </a:ext>
            </a:extLst>
          </p:cNvPr>
          <p:cNvSpPr txBox="1"/>
          <p:nvPr/>
        </p:nvSpPr>
        <p:spPr>
          <a:xfrm>
            <a:off x="9035225" y="4496489"/>
            <a:ext cx="745717"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0.5Day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1" name="文本框 60">
            <a:extLst>
              <a:ext uri="{FF2B5EF4-FFF2-40B4-BE49-F238E27FC236}">
                <a16:creationId xmlns:a16="http://schemas.microsoft.com/office/drawing/2014/main" id="{0CEF75AD-84FD-430E-8A16-20DF7FC8D1E5}"/>
              </a:ext>
            </a:extLst>
          </p:cNvPr>
          <p:cNvSpPr txBox="1"/>
          <p:nvPr/>
        </p:nvSpPr>
        <p:spPr>
          <a:xfrm>
            <a:off x="5042198" y="5005356"/>
            <a:ext cx="1621654" cy="553998"/>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：基于昇思</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的工业质检训练训练</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62" name="椭圆 61">
            <a:extLst>
              <a:ext uri="{FF2B5EF4-FFF2-40B4-BE49-F238E27FC236}">
                <a16:creationId xmlns:a16="http://schemas.microsoft.com/office/drawing/2014/main" id="{26A033F0-DF3F-46BA-BB0B-C0F4BAA21C74}"/>
              </a:ext>
            </a:extLst>
          </p:cNvPr>
          <p:cNvSpPr/>
          <p:nvPr/>
        </p:nvSpPr>
        <p:spPr>
          <a:xfrm>
            <a:off x="9331667" y="4765138"/>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4" name="文本框 33">
            <a:extLst>
              <a:ext uri="{FF2B5EF4-FFF2-40B4-BE49-F238E27FC236}">
                <a16:creationId xmlns:a16="http://schemas.microsoft.com/office/drawing/2014/main" id="{3578FC05-8BD9-478E-BB57-FDE7C1E554C8}"/>
              </a:ext>
            </a:extLst>
          </p:cNvPr>
          <p:cNvSpPr txBox="1"/>
          <p:nvPr/>
        </p:nvSpPr>
        <p:spPr>
          <a:xfrm>
            <a:off x="915069" y="4952204"/>
            <a:ext cx="1472713" cy="784830"/>
          </a:xfrm>
          <a:prstGeom prst="rect">
            <a:avLst/>
          </a:prstGeom>
          <a:noFill/>
        </p:spPr>
        <p:txBody>
          <a:bodyPr wrap="square" rtlCol="0">
            <a:spAutoFit/>
          </a:bodyPr>
          <a:lstStyle/>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在线慕课学习：</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（大约</a:t>
            </a:r>
            <a:r>
              <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rPr>
              <a:t>15</a:t>
            </a:r>
            <a:r>
              <a:rPr lang="zh-CN" altLang="en-US" sz="900" b="1" dirty="0">
                <a:latin typeface="Huawei Sans" panose="020C0503030203020204" pitchFamily="34" charset="0"/>
                <a:ea typeface="方正兰亭黑简体" panose="02000000000000000000" pitchFamily="2" charset="-122"/>
                <a:cs typeface="+mn-ea"/>
                <a:sym typeface="Huawei Sans" panose="020C0503030203020204" pitchFamily="34" charset="0"/>
              </a:rPr>
              <a:t>小时）</a:t>
            </a:r>
            <a:endParaRPr lang="en-US" altLang="zh-CN" sz="900" b="1"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lang="zh-CN" altLang="en-US" sz="900" dirty="0">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a:t>
            </a:r>
            <a:r>
              <a:rPr lang="en-US" altLang="zh-CN" sz="900" dirty="0">
                <a:latin typeface="Huawei Sans" panose="020C0503030203020204" pitchFamily="34" charset="0"/>
                <a:ea typeface="方正兰亭黑简体" panose="02000000000000000000" pitchFamily="2" charset="-122"/>
                <a:cs typeface="+mn-ea"/>
                <a:sym typeface="Huawei Sans" panose="020C0503030203020204" pitchFamily="34" charset="0"/>
              </a:rPr>
              <a:t>MOOC</a:t>
            </a:r>
          </a:p>
        </p:txBody>
      </p:sp>
      <p:grpSp>
        <p:nvGrpSpPr>
          <p:cNvPr id="35" name="组合 34">
            <a:extLst>
              <a:ext uri="{FF2B5EF4-FFF2-40B4-BE49-F238E27FC236}">
                <a16:creationId xmlns:a16="http://schemas.microsoft.com/office/drawing/2014/main" id="{78FF25E1-1E79-4CEF-8A09-CEDF2A7D4AE5}"/>
              </a:ext>
            </a:extLst>
          </p:cNvPr>
          <p:cNvGrpSpPr/>
          <p:nvPr/>
        </p:nvGrpSpPr>
        <p:grpSpPr>
          <a:xfrm>
            <a:off x="10560319" y="4332482"/>
            <a:ext cx="1000914" cy="511204"/>
            <a:chOff x="-1654186" y="5732579"/>
            <a:chExt cx="1000914" cy="511204"/>
          </a:xfrm>
        </p:grpSpPr>
        <p:sp>
          <p:nvSpPr>
            <p:cNvPr id="36" name="等腰三角形 35">
              <a:extLst>
                <a:ext uri="{FF2B5EF4-FFF2-40B4-BE49-F238E27FC236}">
                  <a16:creationId xmlns:a16="http://schemas.microsoft.com/office/drawing/2014/main" id="{6401826F-14C5-41DD-ACF5-980A9B3DA55B}"/>
                </a:ext>
              </a:extLst>
            </p:cNvPr>
            <p:cNvSpPr/>
            <p:nvPr/>
          </p:nvSpPr>
          <p:spPr>
            <a:xfrm rot="10800000">
              <a:off x="-1206598" y="6054582"/>
              <a:ext cx="166405" cy="189201"/>
            </a:xfrm>
            <a:prstGeom prst="triangl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7" name="文本框 36">
              <a:extLst>
                <a:ext uri="{FF2B5EF4-FFF2-40B4-BE49-F238E27FC236}">
                  <a16:creationId xmlns:a16="http://schemas.microsoft.com/office/drawing/2014/main" id="{E09BC24F-81A9-416D-A5AF-A4942DC19AFA}"/>
                </a:ext>
              </a:extLst>
            </p:cNvPr>
            <p:cNvSpPr txBox="1"/>
            <p:nvPr/>
          </p:nvSpPr>
          <p:spPr>
            <a:xfrm>
              <a:off x="-1654186" y="5732579"/>
              <a:ext cx="1000914" cy="307777"/>
            </a:xfrm>
            <a:prstGeom prst="rect">
              <a:avLst/>
            </a:prstGeom>
            <a:noFill/>
          </p:spPr>
          <p:txBody>
            <a:bodyPr wrap="square" rtlCol="0">
              <a:spAutoFit/>
            </a:bodyPr>
            <a:lstStyle/>
            <a:p>
              <a:pPr algn="ctr"/>
              <a:r>
                <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结班</a:t>
              </a:r>
              <a:endPar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sp>
        <p:nvSpPr>
          <p:cNvPr id="25" name="TextBox 10">
            <a:extLst>
              <a:ext uri="{FF2B5EF4-FFF2-40B4-BE49-F238E27FC236}">
                <a16:creationId xmlns:a16="http://schemas.microsoft.com/office/drawing/2014/main" id="{381ECF5D-8460-4A40-8A44-03E0583BEA37}"/>
              </a:ext>
            </a:extLst>
          </p:cNvPr>
          <p:cNvSpPr txBox="1"/>
          <p:nvPr/>
        </p:nvSpPr>
        <p:spPr>
          <a:xfrm>
            <a:off x="5426972" y="4500596"/>
            <a:ext cx="603050" cy="307777"/>
          </a:xfrm>
          <a:prstGeom prst="rect">
            <a:avLst/>
          </a:prstGeom>
          <a:noFill/>
        </p:spPr>
        <p:txBody>
          <a:bodyPr wrap="none" rtlCol="0">
            <a:spAutoFit/>
          </a:bodyPr>
          <a:lstStyle/>
          <a:p>
            <a:pPr algn="ctr"/>
            <a:r>
              <a:rPr lang="en-US" altLang="zh-CN"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rPr>
              <a:t>1Day</a:t>
            </a:r>
            <a:endParaRPr lang="zh-CN" altLang="en-US" sz="1400" b="1" dirty="0">
              <a:solidFill>
                <a:srgbClr val="FFC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椭圆 25">
            <a:extLst>
              <a:ext uri="{FF2B5EF4-FFF2-40B4-BE49-F238E27FC236}">
                <a16:creationId xmlns:a16="http://schemas.microsoft.com/office/drawing/2014/main" id="{FD964D45-E7D4-4ECD-8323-5BFF9C8496E1}"/>
              </a:ext>
            </a:extLst>
          </p:cNvPr>
          <p:cNvSpPr/>
          <p:nvPr/>
        </p:nvSpPr>
        <p:spPr>
          <a:xfrm>
            <a:off x="5652081" y="4775248"/>
            <a:ext cx="152831" cy="15479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666666"/>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文本框 26">
            <a:extLst>
              <a:ext uri="{FF2B5EF4-FFF2-40B4-BE49-F238E27FC236}">
                <a16:creationId xmlns:a16="http://schemas.microsoft.com/office/drawing/2014/main" id="{DFB6E48D-0796-4928-95CC-21D2F93F27DA}"/>
              </a:ext>
            </a:extLst>
          </p:cNvPr>
          <p:cNvSpPr txBox="1"/>
          <p:nvPr/>
        </p:nvSpPr>
        <p:spPr>
          <a:xfrm>
            <a:off x="7017958" y="5005356"/>
            <a:ext cx="1621654" cy="400110"/>
          </a:xfrm>
          <a:prstGeom prst="rect">
            <a:avLst/>
          </a:prstGeom>
          <a:noFill/>
        </p:spPr>
        <p:txBody>
          <a:bodyPr wrap="square" rtlCol="0">
            <a:spAutoFit/>
          </a:bodyPr>
          <a:lstStyle/>
          <a:p>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000" dirty="0" err="1">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的工业质检推理</a:t>
            </a:r>
            <a:endParaRPr lang="en-US" altLang="zh-CN" sz="10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28" name="图示 27">
            <a:extLst>
              <a:ext uri="{FF2B5EF4-FFF2-40B4-BE49-F238E27FC236}">
                <a16:creationId xmlns:a16="http://schemas.microsoft.com/office/drawing/2014/main" id="{9AA0AAD4-546B-4186-A8EE-8BE7AEB1126C}"/>
              </a:ext>
            </a:extLst>
          </p:cNvPr>
          <p:cNvGraphicFramePr/>
          <p:nvPr>
            <p:extLst>
              <p:ext uri="{D42A27DB-BD31-4B8C-83A1-F6EECF244321}">
                <p14:modId xmlns:p14="http://schemas.microsoft.com/office/powerpoint/2010/main" val="395628889"/>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967313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a:extLst>
              <a:ext uri="{FF2B5EF4-FFF2-40B4-BE49-F238E27FC236}">
                <a16:creationId xmlns:a16="http://schemas.microsoft.com/office/drawing/2014/main" id="{655CBEE6-E928-4131-AE3D-4143B0B5F136}"/>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实践课：理论精讲</a:t>
            </a:r>
            <a:r>
              <a:rPr lang="en-US" altLang="zh-CN"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实践课</a:t>
            </a:r>
          </a:p>
        </p:txBody>
      </p:sp>
      <p:graphicFrame>
        <p:nvGraphicFramePr>
          <p:cNvPr id="30" name="表格 29"/>
          <p:cNvGraphicFramePr>
            <a:graphicFrameLocks noGrp="1"/>
          </p:cNvGraphicFramePr>
          <p:nvPr>
            <p:extLst>
              <p:ext uri="{D42A27DB-BD31-4B8C-83A1-F6EECF244321}">
                <p14:modId xmlns:p14="http://schemas.microsoft.com/office/powerpoint/2010/main" val="1819097583"/>
              </p:ext>
            </p:extLst>
          </p:nvPr>
        </p:nvGraphicFramePr>
        <p:xfrm>
          <a:off x="732125" y="1135488"/>
          <a:ext cx="10782226" cy="1482780"/>
        </p:xfrm>
        <a:graphic>
          <a:graphicData uri="http://schemas.openxmlformats.org/drawingml/2006/table">
            <a:tbl>
              <a:tblPr firstRow="1" bandRow="1"/>
              <a:tblGrid>
                <a:gridCol w="8663244">
                  <a:extLst>
                    <a:ext uri="{9D8B030D-6E8A-4147-A177-3AD203B41FA5}">
                      <a16:colId xmlns:a16="http://schemas.microsoft.com/office/drawing/2014/main" val="20000"/>
                    </a:ext>
                  </a:extLst>
                </a:gridCol>
                <a:gridCol w="2118982">
                  <a:extLst>
                    <a:ext uri="{9D8B030D-6E8A-4147-A177-3AD203B41FA5}">
                      <a16:colId xmlns:a16="http://schemas.microsoft.com/office/drawing/2014/main" val="20001"/>
                    </a:ext>
                  </a:extLst>
                </a:gridCol>
              </a:tblGrid>
              <a:tr h="370695">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课前学习内容</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endParaRPr lang="zh-CN" altLang="en-US" sz="1400" baseline="0"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python</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编程基础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数学基础</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370695">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HCIA-AI</a:t>
                      </a:r>
                      <a:r>
                        <a:rPr lang="zh-CN" altLang="en-US" sz="1400" b="0" i="0"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华为认证人工智能学习</a:t>
                      </a:r>
                      <a:endPar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r>
                        <a:rPr lang="en-US" altLang="zh-CN"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4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3"/>
                  </a:ext>
                </a:extLst>
              </a:tr>
            </a:tbl>
          </a:graphicData>
        </a:graphic>
      </p:graphicFrame>
      <p:graphicFrame>
        <p:nvGraphicFramePr>
          <p:cNvPr id="31" name="表格 30"/>
          <p:cNvGraphicFramePr>
            <a:graphicFrameLocks noGrp="1"/>
          </p:cNvGraphicFramePr>
          <p:nvPr>
            <p:extLst>
              <p:ext uri="{D42A27DB-BD31-4B8C-83A1-F6EECF244321}">
                <p14:modId xmlns:p14="http://schemas.microsoft.com/office/powerpoint/2010/main" val="2160679942"/>
              </p:ext>
            </p:extLst>
          </p:nvPr>
        </p:nvGraphicFramePr>
        <p:xfrm>
          <a:off x="732125" y="2917566"/>
          <a:ext cx="10814853" cy="3166390"/>
        </p:xfrm>
        <a:graphic>
          <a:graphicData uri="http://schemas.openxmlformats.org/drawingml/2006/table">
            <a:tbl>
              <a:tblPr firstRow="1" bandRow="1"/>
              <a:tblGrid>
                <a:gridCol w="2397155">
                  <a:extLst>
                    <a:ext uri="{9D8B030D-6E8A-4147-A177-3AD203B41FA5}">
                      <a16:colId xmlns:a16="http://schemas.microsoft.com/office/drawing/2014/main" val="20000"/>
                    </a:ext>
                  </a:extLst>
                </a:gridCol>
                <a:gridCol w="2708472">
                  <a:extLst>
                    <a:ext uri="{9D8B030D-6E8A-4147-A177-3AD203B41FA5}">
                      <a16:colId xmlns:a16="http://schemas.microsoft.com/office/drawing/2014/main" val="20001"/>
                    </a:ext>
                  </a:extLst>
                </a:gridCol>
                <a:gridCol w="3564000">
                  <a:extLst>
                    <a:ext uri="{9D8B030D-6E8A-4147-A177-3AD203B41FA5}">
                      <a16:colId xmlns:a16="http://schemas.microsoft.com/office/drawing/2014/main" val="20002"/>
                    </a:ext>
                  </a:extLst>
                </a:gridCol>
                <a:gridCol w="2145226">
                  <a:extLst>
                    <a:ext uri="{9D8B030D-6E8A-4147-A177-3AD203B41FA5}">
                      <a16:colId xmlns:a16="http://schemas.microsoft.com/office/drawing/2014/main" val="20003"/>
                    </a:ext>
                  </a:extLst>
                </a:gridCol>
              </a:tblGrid>
              <a:tr h="414363">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集中实践课</a:t>
                      </a:r>
                    </a:p>
                  </a:txBody>
                  <a:tcPr marL="91404" marR="91404" marT="45702" marB="45702" anchor="ct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主要知识点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实验要点</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tc>
                  <a:txBody>
                    <a:bodyPr/>
                    <a:lstStyle>
                      <a:lvl1pPr marL="0" algn="l" defTabSz="913765" rtl="0" eaLnBrk="1" latinLnBrk="0" hangingPunct="1">
                        <a:defRPr sz="1800" b="1" kern="1200">
                          <a:solidFill>
                            <a:schemeClr val="tx1"/>
                          </a:solidFill>
                          <a:latin typeface="Calibri" panose="020F0502020204030204"/>
                        </a:defRPr>
                      </a:lvl1pPr>
                      <a:lvl2pPr marL="457200" algn="l" defTabSz="913765" rtl="0" eaLnBrk="1" latinLnBrk="0" hangingPunct="1">
                        <a:defRPr sz="1800" b="1" kern="1200">
                          <a:solidFill>
                            <a:schemeClr val="tx1"/>
                          </a:solidFill>
                          <a:latin typeface="Calibri" panose="020F0502020204030204"/>
                        </a:defRPr>
                      </a:lvl2pPr>
                      <a:lvl3pPr marL="913765" algn="l" defTabSz="913765" rtl="0" eaLnBrk="1" latinLnBrk="0" hangingPunct="1">
                        <a:defRPr sz="1800" b="1" kern="1200">
                          <a:solidFill>
                            <a:schemeClr val="tx1"/>
                          </a:solidFill>
                          <a:latin typeface="Calibri" panose="020F0502020204030204"/>
                        </a:defRPr>
                      </a:lvl3pPr>
                      <a:lvl4pPr marL="1370965" algn="l" defTabSz="913765" rtl="0" eaLnBrk="1" latinLnBrk="0" hangingPunct="1">
                        <a:defRPr sz="1800" b="1" kern="1200">
                          <a:solidFill>
                            <a:schemeClr val="tx1"/>
                          </a:solidFill>
                          <a:latin typeface="Calibri" panose="020F0502020204030204"/>
                        </a:defRPr>
                      </a:lvl4pPr>
                      <a:lvl5pPr marL="1828165" algn="l" defTabSz="913765" rtl="0" eaLnBrk="1" latinLnBrk="0" hangingPunct="1">
                        <a:defRPr sz="1800" b="1" kern="1200">
                          <a:solidFill>
                            <a:schemeClr val="tx1"/>
                          </a:solidFill>
                          <a:latin typeface="Calibri" panose="020F0502020204030204"/>
                        </a:defRPr>
                      </a:lvl5pPr>
                      <a:lvl6pPr marL="2285365" algn="l" defTabSz="913765" rtl="0" eaLnBrk="1" latinLnBrk="0" hangingPunct="1">
                        <a:defRPr sz="1800" b="1" kern="1200">
                          <a:solidFill>
                            <a:schemeClr val="tx1"/>
                          </a:solidFill>
                          <a:latin typeface="Calibri" panose="020F0502020204030204"/>
                        </a:defRPr>
                      </a:lvl6pPr>
                      <a:lvl7pPr marL="2741930" algn="l" defTabSz="913765" rtl="0" eaLnBrk="1" latinLnBrk="0" hangingPunct="1">
                        <a:defRPr sz="1800" b="1" kern="1200">
                          <a:solidFill>
                            <a:schemeClr val="tx1"/>
                          </a:solidFill>
                          <a:latin typeface="Calibri" panose="020F0502020204030204"/>
                        </a:defRPr>
                      </a:lvl7pPr>
                      <a:lvl8pPr marL="3199130" algn="l" defTabSz="913765" rtl="0" eaLnBrk="1" latinLnBrk="0" hangingPunct="1">
                        <a:defRPr sz="1800" b="1" kern="1200">
                          <a:solidFill>
                            <a:schemeClr val="tx1"/>
                          </a:solidFill>
                          <a:latin typeface="Calibri" panose="020F0502020204030204"/>
                        </a:defRPr>
                      </a:lvl8pPr>
                      <a:lvl9pPr marL="3656330" algn="l" defTabSz="913765" rtl="0" eaLnBrk="1" latinLnBrk="0" hangingPunct="1">
                        <a:defRPr sz="1800" b="1" kern="1200">
                          <a:solidFill>
                            <a:schemeClr val="tx1"/>
                          </a:solidFill>
                          <a:latin typeface="Calibri" panose="020F0502020204030204"/>
                        </a:defRPr>
                      </a:lvl9pPr>
                    </a:lstStyle>
                    <a:p>
                      <a:pPr algn="ctr"/>
                      <a:r>
                        <a:rPr lang="zh-CN" altLang="en-US" sz="1400" b="1"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时间</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0"/>
                  </a:ext>
                </a:extLst>
              </a:tr>
              <a:tr h="822639">
                <a:tc>
                  <a:txBody>
                    <a:bodyPr/>
                    <a:lstStyle/>
                    <a:p>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b="0" dirty="0">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200" b="0" dirty="0">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200" b="0" dirty="0">
                          <a:latin typeface="Huawei Sans" panose="020C0503030203020204" pitchFamily="34" charset="0"/>
                          <a:ea typeface="方正兰亭黑简体" panose="02000000000000000000" pitchFamily="2" charset="-122"/>
                          <a:cs typeface="+mn-ea"/>
                          <a:sym typeface="Huawei Sans" panose="020C0503030203020204" pitchFamily="34" charset="0"/>
                        </a:rPr>
                        <a:t>入门</a:t>
                      </a: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开发实践</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171450" marR="0" lvl="0" indent="-171450"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手写体识别实验</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1"/>
                  </a:ext>
                </a:extLst>
              </a:tr>
              <a:tr h="709052">
                <a:tc>
                  <a:txBody>
                    <a:bodyPr/>
                    <a:lstStyle/>
                    <a:p>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：基于昇思</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的工业质检训练训练</a:t>
                      </a:r>
                      <a:endParaRPr lang="en-US" altLang="zh-CN" sz="1200" b="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图像分割理论</a:t>
                      </a:r>
                      <a:endPar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marR="0" lvl="0" indent="-263525" algn="l" defTabSz="913765" rtl="0" eaLnBrk="1" fontAlgn="auto" latinLnBrk="0" hangingPunct="1">
                        <a:lnSpc>
                          <a:spcPct val="100000"/>
                        </a:lnSpc>
                        <a:spcBef>
                          <a:spcPts val="0"/>
                        </a:spcBef>
                        <a:spcAft>
                          <a:spcPts val="0"/>
                        </a:spcAft>
                        <a:buClrTx/>
                        <a:buSzTx/>
                        <a:buFont typeface="Arial" panose="020B0604020202020204" pitchFamily="34" charset="0"/>
                        <a:buChar char="•"/>
                        <a:defRPr/>
                      </a:pP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网络的工业质检实验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训练</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2"/>
                  </a:ext>
                </a:extLst>
              </a:tr>
              <a:tr h="580292">
                <a:tc>
                  <a:txBody>
                    <a:bodyPr/>
                    <a:lstStyle/>
                    <a:p>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dirty="0" err="1">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的工业质检推理</a:t>
                      </a:r>
                      <a:endParaRPr lang="en-US" altLang="zh-CN" sz="1200" b="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U-Net</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网络的工业质检实验</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-SDK</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推理</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3765" rtl="0" eaLnBrk="1" latinLnBrk="0" hangingPunct="1">
                        <a:defRPr sz="1800" kern="1200">
                          <a:solidFill>
                            <a:schemeClr val="tx1"/>
                          </a:solidFill>
                          <a:latin typeface="Calibri" panose="020F0502020204030204"/>
                        </a:defRPr>
                      </a:lvl1pPr>
                      <a:lvl2pPr marL="457200" algn="l" defTabSz="913765" rtl="0" eaLnBrk="1" latinLnBrk="0" hangingPunct="1">
                        <a:defRPr sz="1800" kern="1200">
                          <a:solidFill>
                            <a:schemeClr val="tx1"/>
                          </a:solidFill>
                          <a:latin typeface="Calibri" panose="020F0502020204030204"/>
                        </a:defRPr>
                      </a:lvl2pPr>
                      <a:lvl3pPr marL="913765" algn="l" defTabSz="913765" rtl="0" eaLnBrk="1" latinLnBrk="0" hangingPunct="1">
                        <a:defRPr sz="1800" kern="1200">
                          <a:solidFill>
                            <a:schemeClr val="tx1"/>
                          </a:solidFill>
                          <a:latin typeface="Calibri" panose="020F0502020204030204"/>
                        </a:defRPr>
                      </a:lvl3pPr>
                      <a:lvl4pPr marL="1370965" algn="l" defTabSz="913765" rtl="0" eaLnBrk="1" latinLnBrk="0" hangingPunct="1">
                        <a:defRPr sz="1800" kern="1200">
                          <a:solidFill>
                            <a:schemeClr val="tx1"/>
                          </a:solidFill>
                          <a:latin typeface="Calibri" panose="020F0502020204030204"/>
                        </a:defRPr>
                      </a:lvl4pPr>
                      <a:lvl5pPr marL="1828165" algn="l" defTabSz="913765" rtl="0" eaLnBrk="1" latinLnBrk="0" hangingPunct="1">
                        <a:defRPr sz="1800" kern="1200">
                          <a:solidFill>
                            <a:schemeClr val="tx1"/>
                          </a:solidFill>
                          <a:latin typeface="Calibri" panose="020F0502020204030204"/>
                        </a:defRPr>
                      </a:lvl5pPr>
                      <a:lvl6pPr marL="2285365" algn="l" defTabSz="913765" rtl="0" eaLnBrk="1" latinLnBrk="0" hangingPunct="1">
                        <a:defRPr sz="1800" kern="1200">
                          <a:solidFill>
                            <a:schemeClr val="tx1"/>
                          </a:solidFill>
                          <a:latin typeface="Calibri" panose="020F0502020204030204"/>
                        </a:defRPr>
                      </a:lvl6pPr>
                      <a:lvl7pPr marL="2741930" algn="l" defTabSz="913765" rtl="0" eaLnBrk="1" latinLnBrk="0" hangingPunct="1">
                        <a:defRPr sz="1800" kern="1200">
                          <a:solidFill>
                            <a:schemeClr val="tx1"/>
                          </a:solidFill>
                          <a:latin typeface="Calibri" panose="020F0502020204030204"/>
                        </a:defRPr>
                      </a:lvl7pPr>
                      <a:lvl8pPr marL="3199130" algn="l" defTabSz="913765" rtl="0" eaLnBrk="1" latinLnBrk="0" hangingPunct="1">
                        <a:defRPr sz="1800" kern="1200">
                          <a:solidFill>
                            <a:schemeClr val="tx1"/>
                          </a:solidFill>
                          <a:latin typeface="Calibri" panose="020F0502020204030204"/>
                        </a:defRPr>
                      </a:lvl8pPr>
                      <a:lvl9pPr marL="3656330" algn="l" defTabSz="913765" rtl="0" eaLnBrk="1" latinLnBrk="0" hangingPunct="1">
                        <a:defRPr sz="1800" kern="1200">
                          <a:solidFill>
                            <a:schemeClr val="tx1"/>
                          </a:solidFill>
                          <a:latin typeface="Calibri" panose="020F0502020204030204"/>
                        </a:defRPr>
                      </a:lvl9p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理论精讲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4"/>
                  </a:ext>
                </a:extLst>
              </a:tr>
              <a:tr h="580292">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关卡</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：微认证</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dirty="0" err="1">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a:t>
                      </a:r>
                      <a:endPar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开发智能质检应用在线课程</a:t>
                      </a: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开发智能质检应用在线实验</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63525" indent="-263525">
                        <a:buFont typeface="Arial" panose="020B0604020202020204" pitchFamily="34" charset="0"/>
                        <a:buChar char="•"/>
                      </a:pPr>
                      <a:r>
                        <a:rPr lang="zh-CN" altLang="en-US"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微认证考试</a:t>
                      </a:r>
                      <a:r>
                        <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使用</a:t>
                      </a:r>
                      <a:r>
                        <a:rPr lang="en-US" altLang="zh-CN" sz="1200" dirty="0" err="1">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 SDK</a:t>
                      </a:r>
                      <a:r>
                        <a:rPr lang="zh-CN" altLang="en-US" sz="1200" dirty="0">
                          <a:solidFill>
                            <a:srgbClr val="1D1D1A"/>
                          </a:solidFill>
                          <a:latin typeface="Huawei Sans" panose="020C0503030203020204" pitchFamily="34" charset="0"/>
                          <a:ea typeface="方正兰亭黑简体" panose="02000000000000000000" pitchFamily="2" charset="-122"/>
                          <a:cs typeface="+mn-ea"/>
                          <a:sym typeface="Huawei Sans" panose="020C0503030203020204" pitchFamily="34" charset="0"/>
                        </a:rPr>
                        <a:t>开发智能质检应用</a:t>
                      </a:r>
                      <a:endParaRPr lang="en-US" altLang="zh-CN" sz="1200" baseline="0" dirty="0">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marR="0" lvl="0" indent="0" algn="l" defTabSz="913765" rtl="0" eaLnBrk="1" fontAlgn="auto" latinLnBrk="0" hangingPunct="1">
                        <a:lnSpc>
                          <a:spcPct val="100000"/>
                        </a:lnSpc>
                        <a:spcBef>
                          <a:spcPts val="0"/>
                        </a:spcBef>
                        <a:spcAft>
                          <a:spcPts val="0"/>
                        </a:spcAft>
                        <a:buClrTx/>
                        <a:buSzTx/>
                        <a:buFontTx/>
                        <a:buNone/>
                        <a:tabLst/>
                        <a:defRPr/>
                      </a:pP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理论概讲</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实践</a:t>
                      </a:r>
                      <a:r>
                        <a:rPr lang="en-US" altLang="zh-CN"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0.5</a:t>
                      </a:r>
                      <a:r>
                        <a:rPr lang="zh-CN" altLang="en-US" sz="1200" b="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天</a:t>
                      </a:r>
                    </a:p>
                  </a:txBody>
                  <a:tcPr marL="91404" marR="91404" marT="45702" marB="45702"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4187289576"/>
                  </a:ext>
                </a:extLst>
              </a:tr>
            </a:tbl>
          </a:graphicData>
        </a:graphic>
      </p:graphicFrame>
      <p:graphicFrame>
        <p:nvGraphicFramePr>
          <p:cNvPr id="10" name="图示 9"/>
          <p:cNvGraphicFramePr/>
          <p:nvPr>
            <p:extLst>
              <p:ext uri="{D42A27DB-BD31-4B8C-83A1-F6EECF244321}">
                <p14:modId xmlns:p14="http://schemas.microsoft.com/office/powerpoint/2010/main" val="524801313"/>
              </p:ext>
            </p:extLst>
          </p:nvPr>
        </p:nvGraphicFramePr>
        <p:xfrm>
          <a:off x="41170" y="148181"/>
          <a:ext cx="12196762" cy="2120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9473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a:extLst>
              <a:ext uri="{FF2B5EF4-FFF2-40B4-BE49-F238E27FC236}">
                <a16:creationId xmlns:a16="http://schemas.microsoft.com/office/drawing/2014/main" id="{47EA78A7-4F77-4F78-B648-8A1996C74D8E}"/>
              </a:ext>
            </a:extLst>
          </p:cNvPr>
          <p:cNvSpPr>
            <a:spLocks noGrp="1"/>
          </p:cNvSpPr>
          <p:nvPr>
            <p:ph type="subTitle" idx="1"/>
          </p:nvPr>
        </p:nvSpPr>
        <p:spPr/>
        <p:txBody>
          <a:bodyPr/>
          <a:lstStyle/>
          <a:p>
            <a:r>
              <a:rPr lang="zh-CN" altLang="en-US" dirty="0">
                <a:latin typeface="Huawei Sans" panose="020C0503030203020204" pitchFamily="34" charset="0"/>
                <a:ea typeface="方正兰亭黑简体" panose="02000000000000000000" pitchFamily="2" charset="-122"/>
                <a:sym typeface="Huawei Sans" panose="020C0503030203020204" pitchFamily="34" charset="0"/>
              </a:rPr>
              <a:t>昇腾课程包创新实践课清单（截止</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2024</a:t>
            </a:r>
            <a:r>
              <a:rPr lang="zh-CN" altLang="en-US" dirty="0">
                <a:latin typeface="Huawei Sans" panose="020C0503030203020204" pitchFamily="34" charset="0"/>
                <a:ea typeface="方正兰亭黑简体" panose="02000000000000000000" pitchFamily="2" charset="-122"/>
                <a:sym typeface="Huawei Sans" panose="020C0503030203020204" pitchFamily="34" charset="0"/>
              </a:rPr>
              <a:t>年</a:t>
            </a:r>
            <a:r>
              <a:rPr lang="en-US" altLang="zh-CN" dirty="0">
                <a:latin typeface="Huawei Sans" panose="020C0503030203020204" pitchFamily="34" charset="0"/>
                <a:ea typeface="方正兰亭黑简体" panose="02000000000000000000" pitchFamily="2" charset="-122"/>
                <a:sym typeface="Huawei Sans" panose="020C0503030203020204" pitchFamily="34" charset="0"/>
              </a:rPr>
              <a:t>2</a:t>
            </a:r>
            <a:r>
              <a:rPr lang="zh-CN" altLang="en-US" dirty="0">
                <a:latin typeface="Huawei Sans" panose="020C0503030203020204" pitchFamily="34" charset="0"/>
                <a:ea typeface="方正兰亭黑简体" panose="02000000000000000000" pitchFamily="2" charset="-122"/>
                <a:sym typeface="Huawei Sans" panose="020C0503030203020204" pitchFamily="34" charset="0"/>
              </a:rPr>
              <a:t>月）</a:t>
            </a:r>
          </a:p>
        </p:txBody>
      </p:sp>
      <p:graphicFrame>
        <p:nvGraphicFramePr>
          <p:cNvPr id="3" name="表格 2">
            <a:extLst>
              <a:ext uri="{FF2B5EF4-FFF2-40B4-BE49-F238E27FC236}">
                <a16:creationId xmlns:a16="http://schemas.microsoft.com/office/drawing/2014/main" id="{22AA05D6-2762-49F2-8E6B-899B4BCC9EA7}"/>
              </a:ext>
            </a:extLst>
          </p:cNvPr>
          <p:cNvGraphicFramePr>
            <a:graphicFrameLocks noGrp="1"/>
          </p:cNvGraphicFramePr>
          <p:nvPr>
            <p:extLst>
              <p:ext uri="{D42A27DB-BD31-4B8C-83A1-F6EECF244321}">
                <p14:modId xmlns:p14="http://schemas.microsoft.com/office/powerpoint/2010/main" val="2767927415"/>
              </p:ext>
            </p:extLst>
          </p:nvPr>
        </p:nvGraphicFramePr>
        <p:xfrm>
          <a:off x="807867" y="963496"/>
          <a:ext cx="9666169" cy="4208870"/>
        </p:xfrm>
        <a:graphic>
          <a:graphicData uri="http://schemas.openxmlformats.org/drawingml/2006/table">
            <a:tbl>
              <a:tblPr/>
              <a:tblGrid>
                <a:gridCol w="1319851">
                  <a:extLst>
                    <a:ext uri="{9D8B030D-6E8A-4147-A177-3AD203B41FA5}">
                      <a16:colId xmlns:a16="http://schemas.microsoft.com/office/drawing/2014/main" val="1367261191"/>
                    </a:ext>
                  </a:extLst>
                </a:gridCol>
                <a:gridCol w="2882207">
                  <a:extLst>
                    <a:ext uri="{9D8B030D-6E8A-4147-A177-3AD203B41FA5}">
                      <a16:colId xmlns:a16="http://schemas.microsoft.com/office/drawing/2014/main" val="2148731439"/>
                    </a:ext>
                  </a:extLst>
                </a:gridCol>
                <a:gridCol w="3499325">
                  <a:extLst>
                    <a:ext uri="{9D8B030D-6E8A-4147-A177-3AD203B41FA5}">
                      <a16:colId xmlns:a16="http://schemas.microsoft.com/office/drawing/2014/main" val="2103835556"/>
                    </a:ext>
                  </a:extLst>
                </a:gridCol>
                <a:gridCol w="1964786">
                  <a:extLst>
                    <a:ext uri="{9D8B030D-6E8A-4147-A177-3AD203B41FA5}">
                      <a16:colId xmlns:a16="http://schemas.microsoft.com/office/drawing/2014/main" val="3260122230"/>
                    </a:ext>
                  </a:extLst>
                </a:gridCol>
              </a:tblGrid>
              <a:tr h="471289">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技术领域</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子技术领域</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创新实践课名称</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状态</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3162176920"/>
                  </a:ext>
                </a:extLst>
              </a:tr>
              <a:tr h="506822">
                <a:tc rowSpan="7">
                  <a:txBody>
                    <a:bodyPr/>
                    <a:lstStyle/>
                    <a:p>
                      <a:pPr marL="0" algn="ctr" defTabSz="914400" rtl="0" eaLnBrk="1" fontAlgn="ctr" latinLnBrk="0" hangingPunct="1"/>
                      <a:r>
                        <a:rPr lang="zh-CN" altLang="en-US" sz="1100" b="1"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图像和自然语言处理算法实战</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已发布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3624048"/>
                  </a:ext>
                </a:extLst>
              </a:tr>
              <a:tr h="529349">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CANN(Atlas200DK)</a:t>
                      </a: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昇腾云端协同开发与应用实战</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已发布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4628454"/>
                  </a:ext>
                </a:extLst>
              </a:tr>
              <a:tr h="529349">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开源创新实践课</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已发布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33192709"/>
                  </a:ext>
                </a:extLst>
              </a:tr>
              <a:tr h="529349">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昇腾目标检测实战</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已发布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7707902"/>
                  </a:ext>
                </a:extLst>
              </a:tr>
              <a:tr h="529349">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
                      </a:r>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昇腾工业质检应用实践</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已发布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8204674"/>
                  </a:ext>
                </a:extLst>
              </a:tr>
              <a:tr h="509743">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昇思</a:t>
                      </a:r>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大模型创新实践</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待发布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9963515"/>
                  </a:ext>
                </a:extLst>
              </a:tr>
              <a:tr h="603620">
                <a:tc vMerge="1">
                  <a:txBody>
                    <a:bodyPr/>
                    <a:lstStyle/>
                    <a:p>
                      <a:pPr algn="ctr" fontAlgn="ctr"/>
                      <a:endParaRPr lang="zh-CN" altLang="en-US" sz="1100" b="0" i="0" u="none" strike="noStrike" dirty="0">
                        <a:solidFill>
                          <a:srgbClr val="000000"/>
                        </a:solidFill>
                        <a:effectLst/>
                        <a:latin typeface="宋体" panose="02010600030101010101" pitchFamily="2" charset="-122"/>
                        <a:ea typeface="宋体" panose="02010600030101010101" pitchFamily="2" charset="-122"/>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err="1">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CANN(Atlas200 I DK A2)</a:t>
                      </a:r>
                      <a:b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br>
                      <a:endPar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 200I DK A2</a:t>
                      </a:r>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开发者套件创新实践课</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100" b="0" i="0" u="none" strike="noStrike" kern="1200"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待发布</a:t>
                      </a:r>
                    </a:p>
                  </a:txBody>
                  <a:tcPr marL="6012" marR="6012" marT="601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107242"/>
                  </a:ext>
                </a:extLst>
              </a:tr>
            </a:tbl>
          </a:graphicData>
        </a:graphic>
      </p:graphicFrame>
    </p:spTree>
    <p:extLst>
      <p:ext uri="{BB962C8B-B14F-4D97-AF65-F5344CB8AC3E}">
        <p14:creationId xmlns:p14="http://schemas.microsoft.com/office/powerpoint/2010/main" val="13273252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14174" y="1996926"/>
            <a:ext cx="1485875" cy="2489139"/>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latin typeface="Huawei Sans" panose="020C0503030203020204" pitchFamily="34" charset="0"/>
                <a:ea typeface="方正兰亭黑简体" panose="02000000000000000000" pitchFamily="2" charset="-122"/>
                <a:cs typeface="+mn-ea"/>
                <a:sym typeface="Huawei Sans" panose="020C0503030203020204" pitchFamily="34" charset="0"/>
              </a:rPr>
              <a:t>昇腾课程包总体介绍</a:t>
            </a:r>
          </a:p>
        </p:txBody>
      </p:sp>
      <p:sp>
        <p:nvSpPr>
          <p:cNvPr id="8" name="矩形 7"/>
          <p:cNvSpPr/>
          <p:nvPr/>
        </p:nvSpPr>
        <p:spPr>
          <a:xfrm>
            <a:off x="3888237" y="1996927"/>
            <a:ext cx="1485875" cy="2489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tx2"/>
                </a:solidFill>
                <a:latin typeface="Huawei Sans" panose="020C0503030203020204" pitchFamily="34" charset="0"/>
                <a:ea typeface="方正兰亭黑简体" panose="02000000000000000000" pitchFamily="2" charset="-122"/>
                <a:cs typeface="+mn-ea"/>
                <a:sym typeface="Huawei Sans" panose="020C0503030203020204" pitchFamily="34" charset="0"/>
              </a:rPr>
              <a:t>昇腾专业课程包介绍</a:t>
            </a:r>
          </a:p>
        </p:txBody>
      </p:sp>
      <p:sp>
        <p:nvSpPr>
          <p:cNvPr id="9" name="矩形 8"/>
          <p:cNvSpPr/>
          <p:nvPr/>
        </p:nvSpPr>
        <p:spPr>
          <a:xfrm>
            <a:off x="5862301" y="1992526"/>
            <a:ext cx="1485875" cy="2493540"/>
          </a:xfrm>
          <a:prstGeom prst="rect">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昇腾创新实践课课程包介绍</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人工智能导论</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课程包介绍</a:t>
            </a:r>
          </a:p>
        </p:txBody>
      </p:sp>
      <p:sp>
        <p:nvSpPr>
          <p:cNvPr id="5" name="矩形 4"/>
          <p:cNvSpPr/>
          <p:nvPr/>
        </p:nvSpPr>
        <p:spPr>
          <a:xfrm>
            <a:off x="741963" y="1571724"/>
            <a:ext cx="9971212" cy="646331"/>
          </a:xfrm>
          <a:prstGeom prst="rect">
            <a:avLst/>
          </a:prstGeom>
        </p:spPr>
        <p:txBody>
          <a:bodyPr wrap="square">
            <a:spAutoFit/>
          </a:bodyPr>
          <a:lstStyle/>
          <a:p>
            <a:pPr marL="285750" indent="-285750">
              <a:spcBef>
                <a:spcPts val="780"/>
              </a:spcBef>
              <a:buFont typeface="Wingdings" panose="05000000000000000000" pitchFamily="2" charset="2"/>
              <a:buChar char="Ø"/>
            </a:pPr>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目标对象</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：本课程针对于本科院校人工智能专业主干基础课程，例如：</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人工智能导论</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人工智能原理</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智能信息处理</a:t>
            </a:r>
            <a:r>
              <a:rPr lang="en-US" altLang="zh-CN"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p>
        </p:txBody>
      </p:sp>
      <p:sp>
        <p:nvSpPr>
          <p:cNvPr id="14" name="文本框 13"/>
          <p:cNvSpPr txBox="1"/>
          <p:nvPr/>
        </p:nvSpPr>
        <p:spPr>
          <a:xfrm>
            <a:off x="741963" y="1029122"/>
            <a:ext cx="2799245" cy="369332"/>
          </a:xfrm>
          <a:prstGeom prst="rect">
            <a:avLst/>
          </a:prstGeom>
          <a:noFill/>
        </p:spPr>
        <p:txBody>
          <a:bodyPr wrap="square" rtlCol="0">
            <a:spAutoFit/>
          </a:bodyPr>
          <a:lstStyle/>
          <a:p>
            <a:r>
              <a:rPr lang="zh-CN" altLang="en-US" b="1" dirty="0">
                <a:solidFill>
                  <a:srgbClr val="3C3C3C"/>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人工智能导论课程</a:t>
            </a:r>
          </a:p>
        </p:txBody>
      </p:sp>
      <p:sp>
        <p:nvSpPr>
          <p:cNvPr id="18" name="长方形">
            <a:extLst>
              <a:ext uri="{FF2B5EF4-FFF2-40B4-BE49-F238E27FC236}">
                <a16:creationId xmlns:a16="http://schemas.microsoft.com/office/drawing/2014/main" id="{F442D6F4-74D5-4E72-871A-5DDF71232B50}"/>
              </a:ext>
            </a:extLst>
          </p:cNvPr>
          <p:cNvSpPr/>
          <p:nvPr/>
        </p:nvSpPr>
        <p:spPr>
          <a:xfrm>
            <a:off x="4671778" y="2690518"/>
            <a:ext cx="2526452" cy="805987"/>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solidFill>
            <a:srgbClr val="FFFFFF"/>
          </a:solidFill>
          <a:ln w="7600" cap="flat">
            <a:solidFill>
              <a:srgbClr val="323232"/>
            </a:solidFill>
            <a:miter/>
          </a:ln>
        </p:spPr>
        <p:txBody>
          <a:bodyPr wrap="square" lIns="0" tIns="0" rIns="0" bIns="0" rtlCol="0" anchor="ctr"/>
          <a:lstStyle/>
          <a:p>
            <a:pPr algn="ctr"/>
            <a:r>
              <a:rPr lang="zh-CN" altLang="en-US"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人工智能导论</a:t>
            </a:r>
            <a:endParaRPr lang="en-US" altLang="zh-CN"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a:r>
              <a:rPr sz="2000" dirty="0" err="1">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a:t>
            </a:r>
            <a:endParaRPr sz="20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9" name="长方形">
            <a:extLst>
              <a:ext uri="{FF2B5EF4-FFF2-40B4-BE49-F238E27FC236}">
                <a16:creationId xmlns:a16="http://schemas.microsoft.com/office/drawing/2014/main" id="{0C1AC392-E691-48C0-BD82-6C86EA8015A9}"/>
              </a:ext>
            </a:extLst>
          </p:cNvPr>
          <p:cNvSpPr/>
          <p:nvPr/>
        </p:nvSpPr>
        <p:spPr>
          <a:xfrm>
            <a:off x="4826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方案介绍</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6" name="长方形">
            <a:extLst>
              <a:ext uri="{FF2B5EF4-FFF2-40B4-BE49-F238E27FC236}">
                <a16:creationId xmlns:a16="http://schemas.microsoft.com/office/drawing/2014/main" id="{47DD16A6-34F0-490E-B4FF-12191769583C}"/>
              </a:ext>
            </a:extLst>
          </p:cNvPr>
          <p:cNvSpPr/>
          <p:nvPr/>
        </p:nvSpPr>
        <p:spPr>
          <a:xfrm>
            <a:off x="29074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理论课件</a:t>
            </a:r>
          </a:p>
        </p:txBody>
      </p:sp>
      <p:sp>
        <p:nvSpPr>
          <p:cNvPr id="27" name="长方形">
            <a:extLst>
              <a:ext uri="{FF2B5EF4-FFF2-40B4-BE49-F238E27FC236}">
                <a16:creationId xmlns:a16="http://schemas.microsoft.com/office/drawing/2014/main" id="{6FDDC57E-20FC-4D7A-A408-5ED1D16C077D}"/>
              </a:ext>
            </a:extLst>
          </p:cNvPr>
          <p:cNvSpPr/>
          <p:nvPr/>
        </p:nvSpPr>
        <p:spPr>
          <a:xfrm>
            <a:off x="53322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实验指导书</a:t>
            </a:r>
            <a:endParaRPr lang="en-US" altLang="zh-CN"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长方形">
            <a:extLst>
              <a:ext uri="{FF2B5EF4-FFF2-40B4-BE49-F238E27FC236}">
                <a16:creationId xmlns:a16="http://schemas.microsoft.com/office/drawing/2014/main" id="{5898DE16-7191-4B13-98C2-D5602467D486}"/>
              </a:ext>
            </a:extLst>
          </p:cNvPr>
          <p:cNvSpPr/>
          <p:nvPr/>
        </p:nvSpPr>
        <p:spPr>
          <a:xfrm>
            <a:off x="7757000"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实验环境搭建指南</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长方形">
            <a:extLst>
              <a:ext uri="{FF2B5EF4-FFF2-40B4-BE49-F238E27FC236}">
                <a16:creationId xmlns:a16="http://schemas.microsoft.com/office/drawing/2014/main" id="{7BD54760-EC05-4DE9-B993-6086580D6AA1}"/>
              </a:ext>
            </a:extLst>
          </p:cNvPr>
          <p:cNvSpPr/>
          <p:nvPr/>
        </p:nvSpPr>
        <p:spPr>
          <a:xfrm>
            <a:off x="10181799" y="3875999"/>
            <a:ext cx="1514901" cy="532000"/>
          </a:xfrm>
          <a:custGeom>
            <a:avLst/>
            <a:gdLst>
              <a:gd name="connsiteX0" fmla="*/ 0 w 1269200"/>
              <a:gd name="connsiteY0" fmla="*/ 266000 h 532000"/>
              <a:gd name="connsiteX1" fmla="*/ 634600 w 1269200"/>
              <a:gd name="connsiteY1" fmla="*/ 0 h 532000"/>
              <a:gd name="connsiteX2" fmla="*/ 1269200 w 1269200"/>
              <a:gd name="connsiteY2" fmla="*/ 266000 h 532000"/>
              <a:gd name="connsiteX3" fmla="*/ 634600 w 1269200"/>
              <a:gd name="connsiteY3" fmla="*/ 532000 h 532000"/>
            </a:gdLst>
            <a:ahLst/>
            <a:cxnLst>
              <a:cxn ang="0">
                <a:pos x="connsiteX0" y="connsiteY0"/>
              </a:cxn>
              <a:cxn ang="0">
                <a:pos x="connsiteX1" y="connsiteY1"/>
              </a:cxn>
              <a:cxn ang="0">
                <a:pos x="connsiteX2" y="connsiteY2"/>
              </a:cxn>
              <a:cxn ang="0">
                <a:pos x="connsiteX3" y="connsiteY3"/>
              </a:cxn>
            </a:cxnLst>
            <a:rect l="l" t="t" r="r" b="b"/>
            <a:pathLst>
              <a:path w="1269200" h="532000">
                <a:moveTo>
                  <a:pt x="1269200" y="532000"/>
                </a:moveTo>
                <a:lnTo>
                  <a:pt x="1269200" y="0"/>
                </a:lnTo>
                <a:lnTo>
                  <a:pt x="0" y="0"/>
                </a:lnTo>
                <a:lnTo>
                  <a:pt x="0" y="532000"/>
                </a:lnTo>
                <a:lnTo>
                  <a:pt x="1269200" y="532000"/>
                </a:lnTo>
                <a:close/>
              </a:path>
            </a:pathLst>
          </a:custGeom>
          <a:noFill/>
          <a:ln w="9525" cap="flat">
            <a:solidFill>
              <a:schemeClr val="tx1"/>
            </a:solidFill>
            <a:miter/>
          </a:ln>
          <a:effectLst/>
        </p:spPr>
        <p:txBody>
          <a:bodyPr wrap="square" lIns="0" tIns="0" rIns="0" bIns="0" rtlCol="0" anchor="ctr"/>
          <a:lstStyle/>
          <a:p>
            <a:pPr algn="ctr"/>
            <a:r>
              <a:rPr lang="zh-CN" alt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rPr>
              <a:t>理论试题</a:t>
            </a:r>
            <a:endParaRPr lang="en-US" sz="1400" dirty="0">
              <a:solidFill>
                <a:srgbClr val="191919"/>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30" name="文本框 29">
            <a:extLst>
              <a:ext uri="{FF2B5EF4-FFF2-40B4-BE49-F238E27FC236}">
                <a16:creationId xmlns:a16="http://schemas.microsoft.com/office/drawing/2014/main" id="{35B0B710-5FF4-45E3-85A5-04237C88EDF2}"/>
              </a:ext>
            </a:extLst>
          </p:cNvPr>
          <p:cNvSpPr txBox="1">
            <a:spLocks/>
          </p:cNvSpPr>
          <p:nvPr/>
        </p:nvSpPr>
        <p:spPr>
          <a:xfrm>
            <a:off x="482600" y="4634092"/>
            <a:ext cx="2397918" cy="215444"/>
          </a:xfrm>
          <a:prstGeom prst="rect">
            <a:avLst/>
          </a:prstGeom>
          <a:noFill/>
        </p:spPr>
        <p:txBody>
          <a:bodyPr wrap="square" lIns="0" tIns="0" rIns="0" bIns="0" rtlCol="0">
            <a:spAutoFit/>
          </a:bodyPr>
          <a:lstStyle/>
          <a:p>
            <a:pPr marL="285750" indent="-285750" algn="l">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课程包整体介绍</a:t>
            </a:r>
          </a:p>
        </p:txBody>
      </p:sp>
      <p:sp>
        <p:nvSpPr>
          <p:cNvPr id="31" name="文本框 30">
            <a:extLst>
              <a:ext uri="{FF2B5EF4-FFF2-40B4-BE49-F238E27FC236}">
                <a16:creationId xmlns:a16="http://schemas.microsoft.com/office/drawing/2014/main" id="{50EB5850-F20E-4D77-817A-F98C07138DF3}"/>
              </a:ext>
            </a:extLst>
          </p:cNvPr>
          <p:cNvSpPr txBox="1">
            <a:spLocks/>
          </p:cNvSpPr>
          <p:nvPr/>
        </p:nvSpPr>
        <p:spPr>
          <a:xfrm>
            <a:off x="2480831" y="4634092"/>
            <a:ext cx="2533678" cy="1508105"/>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人工智能产业发展与华为昇腾生态</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a:t>
            </a:r>
          </a:p>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做深度学习训练</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a:t>
            </a: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全流程开发工具链</a:t>
            </a:r>
            <a:endPar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marL="285750" indent="-285750">
              <a:buFont typeface="Arial" panose="020B0604020202020204" pitchFamily="34" charset="0"/>
              <a:buChar char="•"/>
            </a:pP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昇腾社区与大赛</a:t>
            </a:r>
          </a:p>
        </p:txBody>
      </p:sp>
      <p:sp>
        <p:nvSpPr>
          <p:cNvPr id="32" name="文本框 31">
            <a:extLst>
              <a:ext uri="{FF2B5EF4-FFF2-40B4-BE49-F238E27FC236}">
                <a16:creationId xmlns:a16="http://schemas.microsoft.com/office/drawing/2014/main" id="{B1753AA4-AB25-4416-817A-5D0EB113B1AF}"/>
              </a:ext>
            </a:extLst>
          </p:cNvPr>
          <p:cNvSpPr txBox="1">
            <a:spLocks/>
          </p:cNvSpPr>
          <p:nvPr/>
        </p:nvSpPr>
        <p:spPr>
          <a:xfrm>
            <a:off x="5128809"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个配套实验</a:t>
            </a:r>
          </a:p>
          <a:p>
            <a:pPr marL="285750" indent="-285750">
              <a:buFont typeface="Arial" panose="020B0604020202020204" pitchFamily="34" charset="0"/>
              <a:buChar char="•"/>
            </a:pPr>
            <a:r>
              <a:rPr lang="en-US" altLang="zh-CN"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400" b="1"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个配套演示视频</a:t>
            </a:r>
          </a:p>
        </p:txBody>
      </p:sp>
      <p:sp>
        <p:nvSpPr>
          <p:cNvPr id="33" name="文本框 32">
            <a:extLst>
              <a:ext uri="{FF2B5EF4-FFF2-40B4-BE49-F238E27FC236}">
                <a16:creationId xmlns:a16="http://schemas.microsoft.com/office/drawing/2014/main" id="{1DB2E9B5-B436-46CA-B610-9A00C088BC87}"/>
              </a:ext>
            </a:extLst>
          </p:cNvPr>
          <p:cNvSpPr txBox="1">
            <a:spLocks/>
          </p:cNvSpPr>
          <p:nvPr/>
        </p:nvSpPr>
        <p:spPr>
          <a:xfrm>
            <a:off x="7536245" y="4634092"/>
            <a:ext cx="2397918" cy="430887"/>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altLang="zh-CN" sz="1400" dirty="0">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dirty="0">
                <a:latin typeface="Huawei Sans" panose="020C0503030203020204" pitchFamily="34" charset="0"/>
                <a:ea typeface="方正兰亭黑简体" panose="02000000000000000000" pitchFamily="2" charset="-122"/>
                <a:cs typeface="+mn-ea"/>
                <a:sym typeface="Huawei Sans" panose="020C0503030203020204" pitchFamily="34" charset="0"/>
              </a:rPr>
              <a:t>本地环境搭建指南</a:t>
            </a:r>
          </a:p>
        </p:txBody>
      </p:sp>
      <p:sp>
        <p:nvSpPr>
          <p:cNvPr id="34" name="文本框 33">
            <a:extLst>
              <a:ext uri="{FF2B5EF4-FFF2-40B4-BE49-F238E27FC236}">
                <a16:creationId xmlns:a16="http://schemas.microsoft.com/office/drawing/2014/main" id="{D8E996FF-DB36-4B6F-A5BE-33A8E9B78477}"/>
              </a:ext>
            </a:extLst>
          </p:cNvPr>
          <p:cNvSpPr txBox="1">
            <a:spLocks/>
          </p:cNvSpPr>
          <p:nvPr/>
        </p:nvSpPr>
        <p:spPr>
          <a:xfrm>
            <a:off x="10181799" y="4634092"/>
            <a:ext cx="2397918" cy="215444"/>
          </a:xfrm>
          <a:prstGeom prst="rect">
            <a:avLst/>
          </a:prstGeom>
          <a:noFill/>
        </p:spPr>
        <p:txBody>
          <a:bodyPr wrap="square" lIns="0" tIns="0" rIns="0" bIns="0" rtlCol="0">
            <a:spAutoFit/>
          </a:bodyPr>
          <a:lstStyle/>
          <a:p>
            <a:pPr marL="285750" indent="-285750">
              <a:buFont typeface="Arial" panose="020B0604020202020204" pitchFamily="34" charset="0"/>
              <a:buChar char="•"/>
            </a:pPr>
            <a:r>
              <a:rPr kumimoji="1" lang="en-US" altLang="zh-CN"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35</a:t>
            </a:r>
            <a:r>
              <a:rPr kumimoji="1" lang="zh-CN" altLang="en-US" sz="14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道理论试题</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人工智能导论</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课包知识点总览</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2" name="表格 1">
            <a:extLst>
              <a:ext uri="{FF2B5EF4-FFF2-40B4-BE49-F238E27FC236}">
                <a16:creationId xmlns:a16="http://schemas.microsoft.com/office/drawing/2014/main" id="{265DF018-3FA9-4BFA-9F25-612957CBCE46}"/>
              </a:ext>
            </a:extLst>
          </p:cNvPr>
          <p:cNvGraphicFramePr>
            <a:graphicFrameLocks noGrp="1"/>
          </p:cNvGraphicFramePr>
          <p:nvPr>
            <p:extLst>
              <p:ext uri="{D42A27DB-BD31-4B8C-83A1-F6EECF244321}">
                <p14:modId xmlns:p14="http://schemas.microsoft.com/office/powerpoint/2010/main" val="1548885823"/>
              </p:ext>
            </p:extLst>
          </p:nvPr>
        </p:nvGraphicFramePr>
        <p:xfrm>
          <a:off x="849745" y="950615"/>
          <a:ext cx="10005360" cy="4599160"/>
        </p:xfrm>
        <a:graphic>
          <a:graphicData uri="http://schemas.openxmlformats.org/drawingml/2006/table">
            <a:tbl>
              <a:tblPr/>
              <a:tblGrid>
                <a:gridCol w="462496">
                  <a:extLst>
                    <a:ext uri="{9D8B030D-6E8A-4147-A177-3AD203B41FA5}">
                      <a16:colId xmlns:a16="http://schemas.microsoft.com/office/drawing/2014/main" val="2038706562"/>
                    </a:ext>
                  </a:extLst>
                </a:gridCol>
                <a:gridCol w="894162">
                  <a:extLst>
                    <a:ext uri="{9D8B030D-6E8A-4147-A177-3AD203B41FA5}">
                      <a16:colId xmlns:a16="http://schemas.microsoft.com/office/drawing/2014/main" val="2152872939"/>
                    </a:ext>
                  </a:extLst>
                </a:gridCol>
                <a:gridCol w="3178097">
                  <a:extLst>
                    <a:ext uri="{9D8B030D-6E8A-4147-A177-3AD203B41FA5}">
                      <a16:colId xmlns:a16="http://schemas.microsoft.com/office/drawing/2014/main" val="2381270788"/>
                    </a:ext>
                  </a:extLst>
                </a:gridCol>
                <a:gridCol w="5470605">
                  <a:extLst>
                    <a:ext uri="{9D8B030D-6E8A-4147-A177-3AD203B41FA5}">
                      <a16:colId xmlns:a16="http://schemas.microsoft.com/office/drawing/2014/main" val="3390822356"/>
                    </a:ext>
                  </a:extLst>
                </a:gridCol>
              </a:tblGrid>
              <a:tr h="1035388">
                <a:tc>
                  <a:txBody>
                    <a:bodyPr/>
                    <a:lstStyle/>
                    <a:p>
                      <a:pPr marL="0" algn="ctr" defTabSz="914400" rtl="0" eaLnBrk="1" fontAlgn="ctr" latinLnBrk="0" hangingPunct="1"/>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序号</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分类</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tc>
                  <a:txBody>
                    <a:bodyPr/>
                    <a:lstStyle/>
                    <a:p>
                      <a:pPr marL="0" algn="ctr" defTabSz="914400" rtl="0" eaLnBrk="1" fontAlgn="ctr" latinLnBrk="0" hangingPunct="1"/>
                      <a:r>
                        <a:rPr lang="zh-CN" altLang="en-US" sz="1400" b="1"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融入参考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375093658"/>
                  </a:ext>
                </a:extLst>
              </a:tr>
              <a:tr h="885854">
                <a:tc>
                  <a:txBody>
                    <a:bodyPr/>
                    <a:lstStyle/>
                    <a:p>
                      <a:pPr marL="0" algn="ctr" defTabSz="914400" rtl="0" eaLnBrk="1" fontAlgn="ctr" latinLnBrk="0" hangingPunct="1"/>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3">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理论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昇腾全栈</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AI</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技术知识</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华为全栈全场景解决方案介绍、</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Atlas</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系列硬件、</a:t>
                      </a:r>
                      <a:r>
                        <a:rPr lang="en-US" altLang="zh-CN"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MindX</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 SDK </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介绍、昇腾软硬件应用场景等介绍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85894573"/>
                  </a:ext>
                </a:extLst>
              </a:tr>
              <a:tr h="777461">
                <a:tc>
                  <a:txBody>
                    <a:bodyPr/>
                    <a:lstStyle/>
                    <a:p>
                      <a:pPr marL="0" algn="ctr" defTabSz="914400" rtl="0" eaLnBrk="1" fontAlgn="ctr" latinLnBrk="0" hangingPunct="1"/>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marL="0" algn="ctr" defTabSz="914400" rtl="0" eaLnBrk="1" fontAlgn="ctr" latinLnBrk="0" hangingPunct="1"/>
                      <a:r>
                        <a:rPr lang="en-US"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架构介绍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特性、</a:t>
                      </a:r>
                      <a:r>
                        <a:rPr lang="en-US"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应用场景等介绍</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71863254"/>
                  </a:ext>
                </a:extLst>
              </a:tr>
              <a:tr h="907036">
                <a:tc>
                  <a:txBody>
                    <a:bodyPr/>
                    <a:lstStyle/>
                    <a:p>
                      <a:pPr marL="0" algn="ctr" defTabSz="914400" rtl="0" eaLnBrk="1" fontAlgn="ctr" latinLnBrk="0" hangingPunct="1"/>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zh-CN" altLang="en-US"/>
                    </a:p>
                  </a:txBody>
                  <a:tcPr/>
                </a:tc>
                <a:tc>
                  <a:txBody>
                    <a:bodyPr/>
                    <a:lstStyle/>
                    <a:p>
                      <a:pPr marL="0" algn="ctr" defTabSz="914400" rtl="0" eaLnBrk="1" fontAlgn="ctr" latinLnBrk="0" hangingPunct="1"/>
                      <a:r>
                        <a:rPr lang="en-US"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深度学习训练</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实现全流程面向对象和函数式编程、 实现搭建网络过程介绍、损失函数、优化器实现、</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step</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训练、</a:t>
                      </a:r>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epoch</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训练实现等</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90684121"/>
                  </a:ext>
                </a:extLst>
              </a:tr>
              <a:tr h="993421">
                <a:tc>
                  <a:txBody>
                    <a:bodyPr/>
                    <a:lstStyle/>
                    <a:p>
                      <a:pPr marL="0" algn="ctr" defTabSz="914400" rtl="0" eaLnBrk="1" fontAlgn="ctr" latinLnBrk="0" hangingPunct="1"/>
                      <a:r>
                        <a:rPr lang="en-US" altLang="zh-CN"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en-US"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应用开发</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400" b="0" u="none" strike="noStrike" kern="1200" dirty="0" err="1">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400" b="0" u="none" strike="noStrike" kern="1200" dirty="0">
                          <a:solidFill>
                            <a:schemeClr val="tx1"/>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实现鸢尾花分类、手写体数字识别、猫狗分类、花卉识别等实验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20105381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p:txBody>
          <a:bodyPr>
            <a:noAutofit/>
          </a:bodyPr>
          <a:lstStyle/>
          <a:p>
            <a:r>
              <a:rPr lang="zh-CN" altLang="en-US" sz="2600" b="1" dirty="0">
                <a:solidFill>
                  <a:srgbClr val="C00000"/>
                </a:solidFill>
                <a:latin typeface="Huawei Sans" panose="020C0503030203020204" pitchFamily="34" charset="0"/>
                <a:cs typeface="+mn-ea"/>
                <a:sym typeface="Huawei Sans" panose="020C0503030203020204" pitchFamily="34" charset="0"/>
              </a:rPr>
              <a:t>昇腾</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dirty="0">
                <a:solidFill>
                  <a:srgbClr val="C00000"/>
                </a:solidFill>
                <a:latin typeface="Huawei Sans" panose="020C0503030203020204" pitchFamily="34" charset="0"/>
                <a:cs typeface="+mn-ea"/>
                <a:sym typeface="Huawei Sans" panose="020C0503030203020204" pitchFamily="34" charset="0"/>
              </a:rPr>
              <a:t>人工智能导论</a:t>
            </a:r>
            <a:r>
              <a:rPr lang="en-US" altLang="zh-CN" sz="2600" b="1" dirty="0">
                <a:solidFill>
                  <a:srgbClr val="C00000"/>
                </a:solidFill>
                <a:latin typeface="Huawei Sans" panose="020C0503030203020204" pitchFamily="34" charset="0"/>
                <a:cs typeface="+mn-ea"/>
                <a:sym typeface="Huawei Sans" panose="020C0503030203020204" pitchFamily="34" charset="0"/>
              </a:rPr>
              <a:t>》</a:t>
            </a:r>
            <a:r>
              <a:rPr lang="zh-CN" altLang="en-US" sz="2600" b="1" dirty="0">
                <a:solidFill>
                  <a:srgbClr val="C00000"/>
                </a:solidFill>
                <a:latin typeface="Huawei Sans" panose="020C0503030203020204" pitchFamily="34" charset="0"/>
                <a:cs typeface="+mn-ea"/>
                <a:sym typeface="Huawei Sans" panose="020C0503030203020204" pitchFamily="34" charset="0"/>
              </a:rPr>
              <a:t>实验明细</a:t>
            </a:r>
            <a:endParaRPr lang="zh-CN" altLang="en-US" sz="1800" b="1" dirty="0">
              <a:solidFill>
                <a:srgbClr val="3C3C3C"/>
              </a:solidFill>
              <a:latin typeface="Huawei Sans" panose="020C0503030203020204" pitchFamily="34" charset="0"/>
              <a:cs typeface="+mn-ea"/>
              <a:sym typeface="Huawei Sans" panose="020C0503030203020204" pitchFamily="34" charset="0"/>
            </a:endParaRPr>
          </a:p>
        </p:txBody>
      </p:sp>
      <p:graphicFrame>
        <p:nvGraphicFramePr>
          <p:cNvPr id="5" name="表格 4">
            <a:extLst>
              <a:ext uri="{FF2B5EF4-FFF2-40B4-BE49-F238E27FC236}">
                <a16:creationId xmlns:a16="http://schemas.microsoft.com/office/drawing/2014/main" id="{8901A2D0-7BA1-428F-8582-F2F6B5EAF455}"/>
              </a:ext>
            </a:extLst>
          </p:cNvPr>
          <p:cNvGraphicFramePr>
            <a:graphicFrameLocks noGrp="1"/>
          </p:cNvGraphicFramePr>
          <p:nvPr>
            <p:extLst>
              <p:ext uri="{D42A27DB-BD31-4B8C-83A1-F6EECF244321}">
                <p14:modId xmlns:p14="http://schemas.microsoft.com/office/powerpoint/2010/main" val="1044964962"/>
              </p:ext>
            </p:extLst>
          </p:nvPr>
        </p:nvGraphicFramePr>
        <p:xfrm>
          <a:off x="798990" y="976544"/>
          <a:ext cx="10555549" cy="4785064"/>
        </p:xfrm>
        <a:graphic>
          <a:graphicData uri="http://schemas.openxmlformats.org/drawingml/2006/table">
            <a:tbl>
              <a:tblPr>
                <a:tableStyleId>{72833802-FEF1-4C79-8D5D-14CF1EAF98D9}</a:tableStyleId>
              </a:tblPr>
              <a:tblGrid>
                <a:gridCol w="1774293">
                  <a:extLst>
                    <a:ext uri="{9D8B030D-6E8A-4147-A177-3AD203B41FA5}">
                      <a16:colId xmlns:a16="http://schemas.microsoft.com/office/drawing/2014/main" val="20000"/>
                    </a:ext>
                  </a:extLst>
                </a:gridCol>
                <a:gridCol w="2445523">
                  <a:extLst>
                    <a:ext uri="{9D8B030D-6E8A-4147-A177-3AD203B41FA5}">
                      <a16:colId xmlns:a16="http://schemas.microsoft.com/office/drawing/2014/main" val="20001"/>
                    </a:ext>
                  </a:extLst>
                </a:gridCol>
                <a:gridCol w="5492708">
                  <a:extLst>
                    <a:ext uri="{9D8B030D-6E8A-4147-A177-3AD203B41FA5}">
                      <a16:colId xmlns:a16="http://schemas.microsoft.com/office/drawing/2014/main" val="20002"/>
                    </a:ext>
                  </a:extLst>
                </a:gridCol>
                <a:gridCol w="843025">
                  <a:extLst>
                    <a:ext uri="{9D8B030D-6E8A-4147-A177-3AD203B41FA5}">
                      <a16:colId xmlns:a16="http://schemas.microsoft.com/office/drawing/2014/main" val="20003"/>
                    </a:ext>
                  </a:extLst>
                </a:gridCol>
              </a:tblGrid>
              <a:tr h="896562">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实验名称</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知识点</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u="none" strike="noStrike" dirty="0">
                          <a:effectLst/>
                          <a:latin typeface="Huawei Sans" panose="020C0503030203020204" pitchFamily="34" charset="0"/>
                          <a:ea typeface="方正兰亭黑简体" panose="02000000000000000000" pitchFamily="2" charset="-122"/>
                          <a:cs typeface="+mn-ea"/>
                          <a:sym typeface="Huawei Sans" panose="020C0503030203020204" pitchFamily="34" charset="0"/>
                        </a:rPr>
                        <a:t>建议融入方式</a:t>
                      </a:r>
                      <a:endPar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tc>
                  <a:txBody>
                    <a:bodyPr/>
                    <a:lstStyle/>
                    <a:p>
                      <a:pPr algn="ctr" rtl="0" fontAlgn="ctr"/>
                      <a:r>
                        <a:rPr lang="zh-CN" altLang="en-US" sz="1400" b="1" i="0" u="none" strike="noStrike" dirty="0">
                          <a:solidFill>
                            <a:srgbClr val="000000"/>
                          </a:solidFill>
                          <a:effectLst/>
                          <a:latin typeface="Huawei Sans" panose="020C0503030203020204" pitchFamily="34" charset="0"/>
                          <a:ea typeface="方正兰亭黑简体" panose="02000000000000000000" pitchFamily="2" charset="-122"/>
                          <a:cs typeface="+mn-ea"/>
                          <a:sym typeface="Huawei Sans" panose="020C0503030203020204" pitchFamily="34" charset="0"/>
                        </a:rPr>
                        <a:t>学时</a:t>
                      </a: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40000"/>
                        <a:lumOff val="60000"/>
                      </a:schemeClr>
                    </a:solidFill>
                  </a:tcPr>
                </a:tc>
                <a:extLst>
                  <a:ext uri="{0D108BD9-81ED-4DB2-BD59-A6C34878D82A}">
                    <a16:rowId xmlns:a16="http://schemas.microsoft.com/office/drawing/2014/main" val="10000"/>
                  </a:ext>
                </a:extLst>
              </a:tr>
              <a:tr h="7675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1</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的鸢尾花分类实验</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深度学习框架、卷积神经网络、图片分类</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在讲解图像分类任务相关内容时，可以作为课堂案例讲解，也可以作为课后作业练习</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8627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手写体数字识别实验</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深度学习框架、卷积神经网络、</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手写体识别分类</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深度学习领域卷积神经网络的入门实验，可以作为课堂案例讲解，让学生能快速理解和掌握卷积神经网络的搭建过程</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8627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3</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的</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手写体数字识别实验</a:t>
                      </a:r>
                      <a:r>
                        <a:rPr lang="en-US" altLang="zh-CN" sz="1200" kern="1200" baseline="0" dirty="0">
                          <a:latin typeface="Huawei Sans" panose="020C0503030203020204" pitchFamily="34" charset="0"/>
                          <a:ea typeface="方正兰亭黑简体" panose="02000000000000000000" pitchFamily="2" charset="-122"/>
                          <a:cs typeface="+mn-ea"/>
                          <a:sym typeface="Huawei Sans" panose="020C0503030203020204" pitchFamily="34" charset="0"/>
                        </a:rPr>
                        <a:t>(ModelArts)</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深度学习框架、卷积神经网络、</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MNIST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手写体识别分类</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深度学习领域卷积神经网络的入门实验，可以作为课堂案例讲解，让学生能快速理解和掌握卷积神经网络的搭建过程，同时上手</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ModelArts</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平台</a:t>
                      </a:r>
                    </a:p>
                  </a:txBody>
                  <a:tcPr marL="72000" marR="72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72000" marB="7200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8580285"/>
                  </a:ext>
                </a:extLst>
              </a:tr>
              <a:tr h="8115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4</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的猫狗分类实验</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en-US" altLang="zh-CN"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 Lite)</a:t>
                      </a:r>
                      <a:endPar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深度学习框架、猫狗分类、</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 lite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、模型应用部署</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实践类案例，可以放在实验实践环节，涉及训练和部署环节，主要让学生对云上训练模型</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端侧部署应用有直观的了解和体验</a:t>
                      </a: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83768">
                <a:tc>
                  <a:txBody>
                    <a:bodyPr/>
                    <a:lstStyle/>
                    <a:p>
                      <a:pPr marL="0" marR="0" lvl="0" indent="0" algn="l" defTabSz="1187798" rtl="0" eaLnBrk="1" fontAlgn="ctr"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实验</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5</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基于</a:t>
                      </a:r>
                      <a:r>
                        <a:rPr lang="en-US" altLang="zh-CN" sz="1200" kern="1200" baseline="0" dirty="0" err="1">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MindSpore</a:t>
                      </a:r>
                      <a:r>
                        <a:rPr lang="zh-CN" altLang="en-US" sz="1200" kern="1200" baseline="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的花卉识别实验</a:t>
                      </a:r>
                    </a:p>
                  </a:txBody>
                  <a:tcPr marL="72000" marR="7200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，本地</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CPU</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训练、</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Lenet</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算法</a:t>
                      </a:r>
                    </a:p>
                  </a:txBody>
                  <a:tcPr marL="72000" marR="72000" marT="51442" marB="514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作为对比实验引入，可以使用</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Notebook</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，也可以使用</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MindStudio</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a:t>
                      </a:r>
                      <a:r>
                        <a:rPr lang="en-US" altLang="zh-CN" sz="1200" kern="1200" baseline="0" dirty="0" err="1">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Pycharm</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等</a:t>
                      </a: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IDE</a:t>
                      </a:r>
                      <a:r>
                        <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环境，本地搭建模型和训练模型</a:t>
                      </a:r>
                      <a:endPar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rPr>
                        <a:t>2</a:t>
                      </a:r>
                      <a:endParaRPr lang="zh-CN" altLang="en-US" sz="1200" kern="1200" baseline="0" dirty="0">
                        <a:solidFill>
                          <a:schemeClr val="dk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72000" marR="72000" marT="5199" marB="0" anchor="ctr">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自定义&quot;,&quot;HeaderHeight&quot;:0.0,&quot;FooterHeight&quot;:0.0,&quot;SideMargin&quot;:0.0,&quot;TopMargin&quot;:0.0,&quot;BottomMargin&quot;:0.0,&quot;IntervalMargin&quot;:0.0,&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tXB0oNQrgU2byxX2xiYmDA"/>
</p:tagLst>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nw5u3bdd">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nw5u3bdd">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5267</TotalTime>
  <Words>9296</Words>
  <Application>Microsoft Office PowerPoint</Application>
  <PresentationFormat>自定义</PresentationFormat>
  <Paragraphs>1320</Paragraphs>
  <Slides>48</Slides>
  <Notes>48</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48</vt:i4>
      </vt:variant>
    </vt:vector>
  </HeadingPairs>
  <TitlesOfParts>
    <vt:vector size="60" baseType="lpstr">
      <vt:lpstr>等线</vt:lpstr>
      <vt:lpstr>方正兰亭黑简体</vt:lpstr>
      <vt:lpstr>宋体</vt:lpstr>
      <vt:lpstr>Microsoft YaHei</vt:lpstr>
      <vt:lpstr>Microsoft YaHei</vt:lpstr>
      <vt:lpstr>Arial</vt:lpstr>
      <vt:lpstr>Calibri</vt:lpstr>
      <vt:lpstr>Huawei Sans</vt:lpstr>
      <vt:lpstr>Wingdings</vt:lpstr>
      <vt:lpstr>封面页_图片版 </vt:lpstr>
      <vt:lpstr>结束页</vt:lpstr>
      <vt:lpstr>think-cell Slide</vt:lpstr>
      <vt:lpstr>华为昇腾课程包方案介绍</vt:lpstr>
      <vt:lpstr>PowerPoint 演示文稿</vt:lpstr>
      <vt:lpstr>PowerPoint 演示文稿</vt:lpstr>
      <vt:lpstr>PowerPoint 演示文稿</vt:lpstr>
      <vt:lpstr>PowerPoint 演示文稿</vt:lpstr>
      <vt:lpstr>PowerPoint 演示文稿</vt:lpstr>
      <vt:lpstr>昇腾《人工智能导论》课程包介绍</vt:lpstr>
      <vt:lpstr>昇腾《人工智能导论》课包知识点总览</vt:lpstr>
      <vt:lpstr>昇腾《人工智能导论》实验明细</vt:lpstr>
      <vt:lpstr>昇腾《机器学习&amp;模式识别》课程包介绍</vt:lpstr>
      <vt:lpstr>昇腾《机器学习&amp;模式识别》课包知识点总览</vt:lpstr>
      <vt:lpstr>昇腾《机器学习&amp;模式识别》实验明细</vt:lpstr>
      <vt:lpstr>昇腾《机器学习&amp;模式识别》实验明细</vt:lpstr>
      <vt:lpstr>昇腾《深度学习》课程包介绍</vt:lpstr>
      <vt:lpstr>昇腾《深度学习》理论、实践知识点总览 </vt:lpstr>
      <vt:lpstr>昇腾《深度学习》实验明细</vt:lpstr>
      <vt:lpstr>昇腾《深度学习》实验明细</vt:lpstr>
      <vt:lpstr>昇腾《计算机视觉》课程包介绍</vt:lpstr>
      <vt:lpstr>昇腾《计算机视觉》理论、实践知识点总览 </vt:lpstr>
      <vt:lpstr>昇腾《计算机视觉》实验明细</vt:lpstr>
      <vt:lpstr>昇腾《计算机视觉》实验明细</vt:lpstr>
      <vt:lpstr>昇腾《自然语言处理》课程包介绍</vt:lpstr>
      <vt:lpstr>昇腾《自然语言处理》理论、实践知识点总览 </vt:lpstr>
      <vt:lpstr>昇腾《自然语言处理》实验明细</vt:lpstr>
      <vt:lpstr>昇腾《人工智能程序设计》课程包介绍</vt:lpstr>
      <vt:lpstr>昇腾《人工智能程序设计》理论、实践知识点总览 </vt:lpstr>
      <vt:lpstr>昇腾《人工智能程序设计》实验明细</vt:lpstr>
      <vt:lpstr>昇腾《智能系统与应用》课程包介绍</vt:lpstr>
      <vt:lpstr>昇腾《智能系统与应用》理论、实践知识点总览 </vt:lpstr>
      <vt:lpstr>昇腾《智能系统与应用》实验明细</vt:lpstr>
      <vt:lpstr>昇腾《智能芯片原理与应用》课程包介绍</vt:lpstr>
      <vt:lpstr>昇腾《智能芯片原理与应用》理论、实践知识点总览 </vt:lpstr>
      <vt:lpstr>昇腾《智能芯片原理与应用》实验明细</vt:lpstr>
      <vt:lpstr>昇腾《语音识别》课程包介绍</vt:lpstr>
      <vt:lpstr>昇腾《语音识别》理论、实践知识点总览 </vt:lpstr>
      <vt:lpstr>昇腾《语音识别》实验明细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华为昇腾课程包方案简介</dc:title>
  <dc:creator>Zhanglei (Layla)</dc:creator>
  <cp:lastModifiedBy>chenxiuhong (A)</cp:lastModifiedBy>
  <cp:revision>590</cp:revision>
  <cp:lastPrinted>2022-07-22T06:30:03Z</cp:lastPrinted>
  <dcterms:created xsi:type="dcterms:W3CDTF">2022-07-22T06:30:03Z</dcterms:created>
  <dcterms:modified xsi:type="dcterms:W3CDTF">2024-04-03T08:23:54Z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(3)QZ5mG4/4mj6CjKehz4wgpflp2efYFhxN5ejrSWrutVhYzSMC6/hVybcRwEMXVq8aZHh5xEPl
pAM+4OKZF36czt+VEtr4sOPMP5Kh0fJh7yq9T4xGXEX0VJDzH3m4Z/rjqGCxWHz+3SONty3v
HhzxDdAXWqMCfDnnhH7xPhsHwxVItIILcGFHoM1+Pdhs0TyhBeWhfMlpoWksgBpM0LPqnQp/
piXt0LMInoFmRpE92V</vt:lpwstr>
  </property>
  <property fmtid="{D5CDD505-2E9C-101B-9397-08002B2CF9AE}" pid="3" name="_2015_ms_pID_7253431">
    <vt:lpwstr>Vy15AXZHhCXSYfqf3r0te44a9gDgal/xTNirsx4DTaiRa/MZlad/Nz
NpibrptnWuXUmZ6VK9YUONu/p4oMZdaEw8HYYkcxw/sHJmmAnnLN+PVutbRoFd/Wp+48l/Zc
+2zf17mAIeWzG+Zv8z/DeTj0I1y7LKXqQ0egVFJcX6R+Vde8F6h+OpGtjd/D9a3kjuB7rES5
IG4Fj/0YFqXfhnV+GlDgPUrJxY1uvKsG00uZ</vt:lpwstr>
  </property>
  <property fmtid="{D5CDD505-2E9C-101B-9397-08002B2CF9AE}" pid="4" name="_2015_ms_pID_7253432">
    <vt:lpwstr>1rOLgU2nJ3kwtLo1ih6rAEE=</vt:lpwstr>
  </property>
  <property fmtid="{D5CDD505-2E9C-101B-9397-08002B2CF9AE}" pid="5" name="KSOProductBuildVer">
    <vt:lpwstr>2052-0.0.0.0</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1699578270</vt:lpwstr>
  </property>
</Properties>
</file>