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7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51" r:id="rId2"/>
    <p:sldMasterId id="2147483663" r:id="rId3"/>
    <p:sldMasterId id="2147483675" r:id="rId4"/>
    <p:sldMasterId id="2147483700" r:id="rId5"/>
    <p:sldMasterId id="2147483703" r:id="rId6"/>
    <p:sldMasterId id="2147483705" r:id="rId7"/>
    <p:sldMasterId id="2147483713" r:id="rId8"/>
  </p:sldMasterIdLst>
  <p:notesMasterIdLst>
    <p:notesMasterId r:id="rId20"/>
  </p:notesMasterIdLst>
  <p:sldIdLst>
    <p:sldId id="283" r:id="rId9"/>
    <p:sldId id="454" r:id="rId10"/>
    <p:sldId id="455" r:id="rId11"/>
    <p:sldId id="458" r:id="rId12"/>
    <p:sldId id="452" r:id="rId13"/>
    <p:sldId id="391" r:id="rId14"/>
    <p:sldId id="456" r:id="rId15"/>
    <p:sldId id="461" r:id="rId16"/>
    <p:sldId id="459" r:id="rId17"/>
    <p:sldId id="460" r:id="rId18"/>
    <p:sldId id="399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52" userDrawn="1">
          <p15:clr>
            <a:srgbClr val="A4A3A4"/>
          </p15:clr>
        </p15:guide>
        <p15:guide id="4" pos="279" userDrawn="1">
          <p15:clr>
            <a:srgbClr val="A4A3A4"/>
          </p15:clr>
        </p15:guide>
        <p15:guide id="5" pos="7378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uelei (DOPRA RUST)" initials="X(R" lastIdx="2" clrIdx="0">
    <p:extLst>
      <p:ext uri="{19B8F6BF-5375-455C-9EA6-DF929625EA0E}">
        <p15:presenceInfo xmlns:p15="http://schemas.microsoft.com/office/powerpoint/2012/main" userId="S-1-5-21-147214757-305610072-1517763936-33484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BFE4FF"/>
    <a:srgbClr val="595959"/>
    <a:srgbClr val="397ECB"/>
    <a:srgbClr val="FFFFFF"/>
    <a:srgbClr val="4989CF"/>
    <a:srgbClr val="3B7FCB"/>
    <a:srgbClr val="4472C4"/>
    <a:srgbClr val="552FA1"/>
    <a:srgbClr val="70A2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8122" autoAdjust="0"/>
  </p:normalViewPr>
  <p:slideViewPr>
    <p:cSldViewPr snapToGrid="0">
      <p:cViewPr varScale="1">
        <p:scale>
          <a:sx n="84" d="100"/>
          <a:sy n="84" d="100"/>
        </p:scale>
        <p:origin x="82" y="77"/>
      </p:cViewPr>
      <p:guideLst>
        <p:guide orient="horz" pos="323"/>
        <p:guide pos="3840"/>
        <p:guide orient="horz" pos="3952"/>
        <p:guide pos="279"/>
        <p:guide pos="737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高危</a:t>
            </a:r>
            <a:r>
              <a:rPr lang="zh-CN" altLang="en-US" sz="1200" b="1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 Day </a:t>
            </a:r>
            <a:r>
              <a:rPr lang="zh-CN" altLang="en-US" sz="1200" b="1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漏洞中内存安全占比 </a:t>
            </a:r>
            <a:r>
              <a:rPr lang="en-US" altLang="zh-CN" sz="1200" b="1" baseline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Memory Safe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5</c:v>
                </c:pt>
                <c:pt idx="1">
                  <c:v>22</c:v>
                </c:pt>
                <c:pt idx="2">
                  <c:v>22</c:v>
                </c:pt>
                <c:pt idx="3">
                  <c:v>17</c:v>
                </c:pt>
                <c:pt idx="4">
                  <c:v>12</c:v>
                </c:pt>
                <c:pt idx="5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A2-46DE-972D-0075F892A0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6</c:v>
                </c:pt>
                <c:pt idx="1">
                  <c:v>6</c:v>
                </c:pt>
                <c:pt idx="2">
                  <c:v>3</c:v>
                </c:pt>
                <c:pt idx="3">
                  <c:v>5</c:v>
                </c:pt>
                <c:pt idx="4">
                  <c:v>0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A2-46DE-972D-0075F892A0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99689888"/>
        <c:axId val="966170496"/>
      </c:barChart>
      <c:catAx>
        <c:axId val="119968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6170496"/>
        <c:crosses val="autoZero"/>
        <c:auto val="1"/>
        <c:lblAlgn val="ctr"/>
        <c:lblOffset val="100"/>
        <c:noMultiLvlLbl val="0"/>
      </c:catAx>
      <c:valAx>
        <c:axId val="9661704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968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D2AF9-D45D-4308-922A-18C8D5316F5A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10E8E-31D0-4704-8DD4-BAF08ECB73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586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31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834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9189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476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950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705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0770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69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5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4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990401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2669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412655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7287" y="2370889"/>
            <a:ext cx="744262" cy="76191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7267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5"/>
            <a:ext cx="12192669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3057" y="2323659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535103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2669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6733" y="165769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406881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8852" y="170362"/>
            <a:ext cx="11230845" cy="93588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21823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198" b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j-ea"/>
              </a:defRPr>
            </a:lvl1pPr>
          </a:lstStyle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3906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654" y="77756"/>
            <a:ext cx="10730377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109"/>
            <a:fld id="{3B1DA587-BD3E-41F3-A4A5-74B18B1D086C}" type="datetimeFigureOut">
              <a:rPr lang="zh-CN" altLang="en-US" smtClean="0">
                <a:solidFill>
                  <a:srgbClr val="1D1D1A"/>
                </a:solidFill>
              </a:rPr>
              <a:pPr defTabSz="914109"/>
              <a:t>2024/4/24</a:t>
            </a:fld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6183"/>
          </a:xfrm>
          <a:prstGeom prst="rect">
            <a:avLst/>
          </a:prstGeom>
        </p:spPr>
        <p:txBody>
          <a:bodyPr/>
          <a:lstStyle/>
          <a:p>
            <a:pPr defTabSz="914109"/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6183"/>
          </a:xfrm>
          <a:prstGeom prst="rect">
            <a:avLst/>
          </a:prstGeom>
        </p:spPr>
        <p:txBody>
          <a:bodyPr/>
          <a:lstStyle/>
          <a:p>
            <a:pPr defTabSz="914109"/>
            <a:fld id="{635D5F89-389F-4E58-A8C9-96497F8DA5CA}" type="slidenum">
              <a:rPr lang="zh-CN" altLang="en-US" smtClean="0">
                <a:solidFill>
                  <a:srgbClr val="1D1D1A"/>
                </a:solidFill>
              </a:rPr>
              <a:pPr defTabSz="914109"/>
              <a:t>‹#›</a:t>
            </a:fld>
            <a:endParaRPr lang="zh-CN" altLang="en-US">
              <a:solidFill>
                <a:srgbClr val="1D1D1A"/>
              </a:solidFill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7652" y="1316767"/>
            <a:ext cx="10972800" cy="4912809"/>
          </a:xfrm>
          <a:prstGeom prst="rect">
            <a:avLst/>
          </a:prstGeom>
        </p:spPr>
        <p:txBody>
          <a:bodyPr/>
          <a:lstStyle>
            <a:lvl1pPr>
              <a:defRPr sz="2399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Line 146"/>
          <p:cNvSpPr>
            <a:spLocks noChangeShapeType="1"/>
          </p:cNvSpPr>
          <p:nvPr userDrawn="1"/>
        </p:nvSpPr>
        <p:spPr bwMode="auto">
          <a:xfrm>
            <a:off x="527051" y="932723"/>
            <a:ext cx="11040533" cy="0"/>
          </a:xfrm>
          <a:prstGeom prst="line">
            <a:avLst/>
          </a:prstGeom>
          <a:noFill/>
          <a:ln w="28575">
            <a:solidFill>
              <a:srgbClr val="5F5F5F"/>
            </a:solidFill>
            <a:round/>
            <a:headEnd/>
            <a:tailEnd/>
          </a:ln>
          <a:effectLst/>
        </p:spPr>
        <p:txBody>
          <a:bodyPr/>
          <a:lstStyle/>
          <a:p>
            <a:pPr defTabSz="914109">
              <a:defRPr/>
            </a:pPr>
            <a:endParaRPr lang="zh-CN" altLang="en-US" sz="2399">
              <a:solidFill>
                <a:srgbClr val="1D1D1A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013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6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50" indent="0" algn="ctr">
              <a:buNone/>
              <a:defRPr sz="2594"/>
            </a:lvl2pPr>
            <a:lvl3pPr marL="1185895" indent="0" algn="ctr">
              <a:buNone/>
              <a:defRPr sz="2334"/>
            </a:lvl3pPr>
            <a:lvl4pPr marL="1778845" indent="0" algn="ctr">
              <a:buNone/>
              <a:defRPr sz="2075"/>
            </a:lvl4pPr>
            <a:lvl5pPr marL="2371793" indent="0" algn="ctr">
              <a:buNone/>
              <a:defRPr sz="2075"/>
            </a:lvl5pPr>
            <a:lvl6pPr marL="2964740" indent="0" algn="ctr">
              <a:buNone/>
              <a:defRPr sz="2075"/>
            </a:lvl6pPr>
            <a:lvl7pPr marL="3557688" indent="0" algn="ctr">
              <a:buNone/>
              <a:defRPr sz="2075"/>
            </a:lvl7pPr>
            <a:lvl8pPr marL="4150638" indent="0" algn="ctr">
              <a:buNone/>
              <a:defRPr sz="2075"/>
            </a:lvl8pPr>
            <a:lvl9pPr marL="4743585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4" y="1501990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85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008" indent="-170886">
              <a:buFont typeface="Arial" panose="020B0604020202020204" pitchFamily="34" charset="0"/>
              <a:buChar char="•"/>
              <a:tabLst>
                <a:tab pos="1206485" algn="ctr"/>
              </a:tabLst>
              <a:defRPr sz="1295" baseline="0"/>
            </a:lvl2pPr>
            <a:lvl3pPr marL="525008" indent="-170886">
              <a:buFont typeface="Arial" panose="020B0604020202020204" pitchFamily="34" charset="0"/>
              <a:buChar char="•"/>
              <a:tabLst>
                <a:tab pos="1206485" algn="ctr"/>
              </a:tabLst>
              <a:defRPr sz="1295" baseline="0"/>
            </a:lvl3pPr>
            <a:lvl4pPr marL="525008" indent="-170886">
              <a:buFont typeface="Arial" panose="020B0604020202020204" pitchFamily="34" charset="0"/>
              <a:buChar char="•"/>
              <a:tabLst>
                <a:tab pos="1206485" algn="ctr"/>
              </a:tabLst>
              <a:defRPr sz="1295" baseline="0"/>
            </a:lvl4pPr>
            <a:lvl5pPr marL="525008" indent="-170886">
              <a:buFont typeface="Arial" panose="020B0604020202020204" pitchFamily="34" charset="0"/>
              <a:buChar char="•"/>
              <a:tabLst>
                <a:tab pos="120648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2126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186" indent="0" algn="ctr">
              <a:buNone/>
              <a:defRPr sz="2595"/>
            </a:lvl2pPr>
            <a:lvl3pPr marL="1186369" indent="0" algn="ctr">
              <a:buNone/>
              <a:defRPr sz="2335"/>
            </a:lvl3pPr>
            <a:lvl4pPr marL="1779557" indent="0" algn="ctr">
              <a:buNone/>
              <a:defRPr sz="2076"/>
            </a:lvl4pPr>
            <a:lvl5pPr marL="2372742" indent="0" algn="ctr">
              <a:buNone/>
              <a:defRPr sz="2076"/>
            </a:lvl5pPr>
            <a:lvl6pPr marL="2965926" indent="0" algn="ctr">
              <a:buNone/>
              <a:defRPr sz="2076"/>
            </a:lvl6pPr>
            <a:lvl7pPr marL="3559112" indent="0" algn="ctr">
              <a:buNone/>
              <a:defRPr sz="2076"/>
            </a:lvl7pPr>
            <a:lvl8pPr marL="4152299" indent="0" algn="ctr">
              <a:buNone/>
              <a:defRPr sz="2076"/>
            </a:lvl8pPr>
            <a:lvl9pPr marL="4745483" indent="0" algn="ctr">
              <a:buNone/>
              <a:defRPr sz="2076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3" y="1501990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5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967" algn="ctr"/>
              </a:tabLst>
              <a:defRPr sz="17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219" indent="-170955">
              <a:buFont typeface="Arial" panose="020B0604020202020204" pitchFamily="34" charset="0"/>
              <a:buChar char="•"/>
              <a:tabLst>
                <a:tab pos="1206967" algn="ctr"/>
              </a:tabLst>
              <a:defRPr sz="1296" baseline="0"/>
            </a:lvl2pPr>
            <a:lvl3pPr marL="525219" indent="-170955">
              <a:buFont typeface="Arial" panose="020B0604020202020204" pitchFamily="34" charset="0"/>
              <a:buChar char="•"/>
              <a:tabLst>
                <a:tab pos="1206967" algn="ctr"/>
              </a:tabLst>
              <a:defRPr sz="1296" baseline="0"/>
            </a:lvl3pPr>
            <a:lvl4pPr marL="525219" indent="-170955">
              <a:buFont typeface="Arial" panose="020B0604020202020204" pitchFamily="34" charset="0"/>
              <a:buChar char="•"/>
              <a:tabLst>
                <a:tab pos="1206967" algn="ctr"/>
              </a:tabLst>
              <a:defRPr sz="1296" baseline="0"/>
            </a:lvl4pPr>
            <a:lvl5pPr marL="525219" indent="-170955">
              <a:buFont typeface="Arial" panose="020B0604020202020204" pitchFamily="34" charset="0"/>
              <a:buChar char="•"/>
              <a:tabLst>
                <a:tab pos="1206967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6051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1" indent="0" algn="ctr">
              <a:buNone/>
              <a:defRPr sz="2597"/>
            </a:lvl2pPr>
            <a:lvl3pPr marL="1187320" indent="0" algn="ctr">
              <a:buNone/>
              <a:defRPr sz="2337"/>
            </a:lvl3pPr>
            <a:lvl4pPr marL="1780981" indent="0" algn="ctr">
              <a:buNone/>
              <a:defRPr sz="2078"/>
            </a:lvl4pPr>
            <a:lvl5pPr marL="2374641" indent="0" algn="ctr">
              <a:buNone/>
              <a:defRPr sz="2078"/>
            </a:lvl5pPr>
            <a:lvl6pPr marL="2968301" indent="0" algn="ctr">
              <a:buNone/>
              <a:defRPr sz="2078"/>
            </a:lvl6pPr>
            <a:lvl7pPr marL="3561961" indent="0" algn="ctr">
              <a:buNone/>
              <a:defRPr sz="2078"/>
            </a:lvl7pPr>
            <a:lvl8pPr marL="4155623" indent="0" algn="ctr">
              <a:buNone/>
              <a:defRPr sz="2078"/>
            </a:lvl8pPr>
            <a:lvl9pPr marL="4749281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9" y="1512877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5" marR="0" indent="-168208" algn="l" defTabSz="11873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1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3" marR="0" indent="-168208" algn="l" defTabSz="11873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1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3" marR="0" indent="-168208" algn="l" defTabSz="11873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1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38" indent="-171090">
              <a:buFont typeface="Arial" panose="020B0604020202020204" pitchFamily="34" charset="0"/>
              <a:buChar char="•"/>
              <a:tabLst>
                <a:tab pos="1207934" algn="ctr"/>
              </a:tabLst>
              <a:defRPr sz="1298" baseline="0"/>
            </a:lvl4pPr>
            <a:lvl5pPr marL="525638" indent="-171090">
              <a:buFont typeface="Arial" panose="020B0604020202020204" pitchFamily="34" charset="0"/>
              <a:buChar char="•"/>
              <a:tabLst>
                <a:tab pos="1207934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3" marR="0" lvl="1" indent="-168208" algn="l" defTabSz="11873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1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3" marR="0" lvl="2" indent="-168208" algn="l" defTabSz="11873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1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3" marR="0" lvl="2" indent="-168208" algn="l" defTabSz="11873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1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1163285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762000" y="121824"/>
            <a:ext cx="11430000" cy="5461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1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228600" indent="0">
              <a:buFontTx/>
              <a:buNone/>
              <a:defRPr/>
            </a:lvl2pPr>
            <a:lvl3pPr marL="457200" indent="0">
              <a:buFontTx/>
              <a:buNone/>
              <a:defRPr/>
            </a:lvl3pPr>
            <a:lvl4pPr marL="685800" indent="0">
              <a:buFontTx/>
              <a:buNone/>
              <a:defRPr/>
            </a:lvl4pPr>
            <a:lvl5pPr marL="9144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4175832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669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88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2000" y="121823"/>
            <a:ext cx="11430000" cy="546100"/>
          </a:xfrm>
          <a:prstGeom prst="rect">
            <a:avLst/>
          </a:prstGeom>
        </p:spPr>
        <p:txBody>
          <a:bodyPr/>
          <a:lstStyle>
            <a:lvl1pPr>
              <a:defRPr lang="zh-CN" altLang="en-US" sz="2800" b="1" kern="1200" dirty="0">
                <a:solidFill>
                  <a:srgbClr val="4472C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zh-CN" altLang="en-US" dirty="0"/>
              <a:t>课程目标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776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067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484053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1373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0738" y="2130702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6248932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798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58501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f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tiff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807700" y="6489031"/>
            <a:ext cx="1139599" cy="24698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424542" y="210332"/>
            <a:ext cx="204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228599" y="161345"/>
            <a:ext cx="20165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397ECB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调试与定位系列课程</a:t>
            </a:r>
          </a:p>
        </p:txBody>
      </p:sp>
    </p:spTree>
    <p:extLst>
      <p:ext uri="{BB962C8B-B14F-4D97-AF65-F5344CB8AC3E}">
        <p14:creationId xmlns:p14="http://schemas.microsoft.com/office/powerpoint/2010/main" val="3280173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07700" y="6489031"/>
            <a:ext cx="1139599" cy="246985"/>
          </a:xfrm>
          <a:prstGeom prst="rect">
            <a:avLst/>
          </a:prstGeom>
        </p:spPr>
      </p:pic>
      <p:sp>
        <p:nvSpPr>
          <p:cNvPr id="42" name="灯片编号占位符 1"/>
          <p:cNvSpPr txBox="1">
            <a:spLocks/>
          </p:cNvSpPr>
          <p:nvPr userDrawn="1"/>
        </p:nvSpPr>
        <p:spPr>
          <a:xfrm>
            <a:off x="1" y="6534789"/>
            <a:ext cx="482599" cy="330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B4349D-C3CD-46A0-B9DD-6EA67DF1E047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9300" y="6529369"/>
            <a:ext cx="1139599" cy="246985"/>
          </a:xfrm>
          <a:prstGeom prst="rect">
            <a:avLst/>
          </a:prstGeom>
        </p:spPr>
      </p:pic>
      <p:sp>
        <p:nvSpPr>
          <p:cNvPr id="36" name="灯片编号占位符 1"/>
          <p:cNvSpPr txBox="1">
            <a:spLocks/>
          </p:cNvSpPr>
          <p:nvPr userDrawn="1"/>
        </p:nvSpPr>
        <p:spPr>
          <a:xfrm>
            <a:off x="1" y="6534789"/>
            <a:ext cx="482599" cy="330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B4349D-C3CD-46A0-B9DD-6EA67DF1E047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44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09300" y="6529369"/>
            <a:ext cx="1139599" cy="246985"/>
          </a:xfrm>
          <a:prstGeom prst="rect">
            <a:avLst/>
          </a:prstGeom>
        </p:spPr>
      </p:pic>
      <p:sp>
        <p:nvSpPr>
          <p:cNvPr id="19" name="灯片编号占位符 1"/>
          <p:cNvSpPr txBox="1">
            <a:spLocks/>
          </p:cNvSpPr>
          <p:nvPr userDrawn="1"/>
        </p:nvSpPr>
        <p:spPr>
          <a:xfrm>
            <a:off x="1" y="6534789"/>
            <a:ext cx="482599" cy="3304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1B4349D-C3CD-46A0-B9DD-6EA67DF1E047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274BFA0-942C-96AA-989F-9B811F6FB9AA}"/>
              </a:ext>
            </a:extLst>
          </p:cNvPr>
          <p:cNvSpPr/>
          <p:nvPr/>
        </p:nvSpPr>
        <p:spPr>
          <a:xfrm>
            <a:off x="128142" y="95437"/>
            <a:ext cx="445810" cy="4458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75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 userDrawn="1"/>
        </p:nvSpPr>
        <p:spPr>
          <a:xfrm>
            <a:off x="0" y="-47143"/>
            <a:ext cx="12335834" cy="6905143"/>
          </a:xfrm>
          <a:prstGeom prst="rect">
            <a:avLst/>
          </a:prstGeom>
          <a:gradFill>
            <a:gsLst>
              <a:gs pos="0">
                <a:srgbClr val="0B4CE6"/>
              </a:gs>
              <a:gs pos="81000">
                <a:srgbClr val="0236B0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: 圆角 67"/>
          <p:cNvSpPr/>
          <p:nvPr userDrawn="1"/>
        </p:nvSpPr>
        <p:spPr>
          <a:xfrm rot="19077568">
            <a:off x="2730531" y="800906"/>
            <a:ext cx="1355725" cy="7131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 userDrawn="1"/>
        </p:nvSpPr>
        <p:spPr>
          <a:xfrm rot="2700000">
            <a:off x="10508183" y="129355"/>
            <a:ext cx="3074762" cy="2253754"/>
          </a:xfrm>
          <a:custGeom>
            <a:avLst/>
            <a:gdLst>
              <a:gd name="connsiteX0" fmla="*/ 0 w 3074762"/>
              <a:gd name="connsiteY0" fmla="*/ 821007 h 2253754"/>
              <a:gd name="connsiteX1" fmla="*/ 821008 w 3074762"/>
              <a:gd name="connsiteY1" fmla="*/ 0 h 2253754"/>
              <a:gd name="connsiteX2" fmla="*/ 3074762 w 3074762"/>
              <a:gd name="connsiteY2" fmla="*/ 2253754 h 2253754"/>
              <a:gd name="connsiteX3" fmla="*/ 849227 w 3074762"/>
              <a:gd name="connsiteY3" fmla="*/ 2253754 h 2253754"/>
              <a:gd name="connsiteX4" fmla="*/ 0 w 3074762"/>
              <a:gd name="connsiteY4" fmla="*/ 1404527 h 225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4762" h="2253754">
                <a:moveTo>
                  <a:pt x="0" y="821007"/>
                </a:moveTo>
                <a:lnTo>
                  <a:pt x="821008" y="0"/>
                </a:lnTo>
                <a:lnTo>
                  <a:pt x="3074762" y="2253754"/>
                </a:lnTo>
                <a:lnTo>
                  <a:pt x="849227" y="2253754"/>
                </a:lnTo>
                <a:cubicBezTo>
                  <a:pt x="380212" y="2253755"/>
                  <a:pt x="0" y="1873543"/>
                  <a:pt x="0" y="1404527"/>
                </a:cubicBezTo>
                <a:close/>
              </a:path>
            </a:pathLst>
          </a:custGeom>
          <a:gradFill>
            <a:gsLst>
              <a:gs pos="0">
                <a:srgbClr val="0B4CE6"/>
              </a:gs>
              <a:gs pos="81000">
                <a:srgbClr val="0236B0"/>
              </a:gs>
            </a:gsLst>
            <a:lin ang="84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矩形: 圆角 67"/>
          <p:cNvSpPr/>
          <p:nvPr userDrawn="1"/>
        </p:nvSpPr>
        <p:spPr>
          <a:xfrm rot="19077568">
            <a:off x="3196590" y="1027430"/>
            <a:ext cx="3480435" cy="7048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6" name="矩形: 圆角 69"/>
          <p:cNvSpPr/>
          <p:nvPr userDrawn="1"/>
        </p:nvSpPr>
        <p:spPr>
          <a:xfrm rot="19077568">
            <a:off x="6776519" y="646164"/>
            <a:ext cx="4667856" cy="21881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33000"/>
                </a:schemeClr>
              </a:gs>
              <a:gs pos="100000">
                <a:schemeClr val="bg1">
                  <a:alpha val="9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7" name="矩形: 圆角 71"/>
          <p:cNvSpPr/>
          <p:nvPr userDrawn="1"/>
        </p:nvSpPr>
        <p:spPr>
          <a:xfrm rot="19077568">
            <a:off x="-2300536" y="6673856"/>
            <a:ext cx="4667856" cy="2766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39000"/>
                </a:schemeClr>
              </a:gs>
              <a:gs pos="100000">
                <a:schemeClr val="bg1">
                  <a:alpha val="9000"/>
                </a:schemeClr>
              </a:gs>
            </a:gsLst>
            <a:lin ang="18900000" scaled="1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8" name="矩形: 圆角 72"/>
          <p:cNvSpPr/>
          <p:nvPr userDrawn="1"/>
        </p:nvSpPr>
        <p:spPr>
          <a:xfrm rot="19077568" flipV="1">
            <a:off x="75646" y="6613126"/>
            <a:ext cx="193131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0000"/>
                </a:schemeClr>
              </a:gs>
            </a:gsLst>
            <a:lin ang="18900000" scaled="1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9" name="矩形: 圆角 73"/>
          <p:cNvSpPr/>
          <p:nvPr userDrawn="1"/>
        </p:nvSpPr>
        <p:spPr>
          <a:xfrm rot="19077568" flipV="1">
            <a:off x="-742409" y="6005818"/>
            <a:ext cx="1931314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40000"/>
                </a:schemeClr>
              </a:gs>
              <a:gs pos="100000">
                <a:schemeClr val="bg1">
                  <a:alpha val="10000"/>
                </a:schemeClr>
              </a:gs>
            </a:gsLst>
            <a:lin ang="18900000" scaled="1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0" name="矩形: 圆角 78"/>
          <p:cNvSpPr/>
          <p:nvPr userDrawn="1"/>
        </p:nvSpPr>
        <p:spPr>
          <a:xfrm rot="19077568">
            <a:off x="8525168" y="-245966"/>
            <a:ext cx="4667856" cy="4571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33000"/>
                </a:schemeClr>
              </a:gs>
              <a:gs pos="100000">
                <a:schemeClr val="bg1">
                  <a:alpha val="9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2" name="矩形: 圆角 67"/>
          <p:cNvSpPr/>
          <p:nvPr userDrawn="1"/>
        </p:nvSpPr>
        <p:spPr>
          <a:xfrm rot="19077568">
            <a:off x="1451610" y="5088890"/>
            <a:ext cx="2769870" cy="6584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3" name="矩形: 圆角 67"/>
          <p:cNvSpPr/>
          <p:nvPr userDrawn="1"/>
        </p:nvSpPr>
        <p:spPr>
          <a:xfrm rot="19077568">
            <a:off x="1651635" y="2063750"/>
            <a:ext cx="1355725" cy="71310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07700" y="6489031"/>
            <a:ext cx="1139599" cy="246985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232302" y="2362059"/>
            <a:ext cx="204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41" y="2871506"/>
            <a:ext cx="7479365" cy="3987301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10" y="4409149"/>
            <a:ext cx="2597885" cy="25978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79" y="3189252"/>
            <a:ext cx="3877796" cy="3877796"/>
          </a:xfrm>
          <a:prstGeom prst="rect">
            <a:avLst/>
          </a:prstGeom>
        </p:spPr>
      </p:pic>
      <p:sp>
        <p:nvSpPr>
          <p:cNvPr id="39" name="任意多边形 38"/>
          <p:cNvSpPr/>
          <p:nvPr userDrawn="1"/>
        </p:nvSpPr>
        <p:spPr>
          <a:xfrm rot="2700000">
            <a:off x="5880870" y="2281181"/>
            <a:ext cx="6017314" cy="7594410"/>
          </a:xfrm>
          <a:custGeom>
            <a:avLst/>
            <a:gdLst>
              <a:gd name="connsiteX0" fmla="*/ 301759 w 6017314"/>
              <a:gd name="connsiteY0" fmla="*/ 301760 h 7594410"/>
              <a:gd name="connsiteX1" fmla="*/ 1030272 w 6017314"/>
              <a:gd name="connsiteY1" fmla="*/ 0 h 7594410"/>
              <a:gd name="connsiteX2" fmla="*/ 4126225 w 6017314"/>
              <a:gd name="connsiteY2" fmla="*/ 0 h 7594410"/>
              <a:gd name="connsiteX3" fmla="*/ 6017314 w 6017314"/>
              <a:gd name="connsiteY3" fmla="*/ 1891089 h 7594410"/>
              <a:gd name="connsiteX4" fmla="*/ 4813399 w 6017314"/>
              <a:gd name="connsiteY4" fmla="*/ 3095004 h 7594410"/>
              <a:gd name="connsiteX5" fmla="*/ 2863587 w 6017314"/>
              <a:gd name="connsiteY5" fmla="*/ 3095005 h 7594410"/>
              <a:gd name="connsiteX6" fmla="*/ 2863587 w 6017314"/>
              <a:gd name="connsiteY6" fmla="*/ 5044816 h 7594410"/>
              <a:gd name="connsiteX7" fmla="*/ 313993 w 6017314"/>
              <a:gd name="connsiteY7" fmla="*/ 7594410 h 7594410"/>
              <a:gd name="connsiteX8" fmla="*/ 301760 w 6017314"/>
              <a:gd name="connsiteY8" fmla="*/ 7584316 h 7594410"/>
              <a:gd name="connsiteX9" fmla="*/ 0 w 6017314"/>
              <a:gd name="connsiteY9" fmla="*/ 6855803 h 7594410"/>
              <a:gd name="connsiteX10" fmla="*/ 0 w 6017314"/>
              <a:gd name="connsiteY10" fmla="*/ 1030272 h 7594410"/>
              <a:gd name="connsiteX11" fmla="*/ 301759 w 6017314"/>
              <a:gd name="connsiteY11" fmla="*/ 301760 h 759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17314" h="7594410">
                <a:moveTo>
                  <a:pt x="301759" y="301760"/>
                </a:moveTo>
                <a:cubicBezTo>
                  <a:pt x="488202" y="115317"/>
                  <a:pt x="745770" y="0"/>
                  <a:pt x="1030272" y="0"/>
                </a:cubicBezTo>
                <a:lnTo>
                  <a:pt x="4126225" y="0"/>
                </a:lnTo>
                <a:lnTo>
                  <a:pt x="6017314" y="1891089"/>
                </a:lnTo>
                <a:lnTo>
                  <a:pt x="4813399" y="3095004"/>
                </a:lnTo>
                <a:lnTo>
                  <a:pt x="2863587" y="3095005"/>
                </a:lnTo>
                <a:lnTo>
                  <a:pt x="2863587" y="5044816"/>
                </a:lnTo>
                <a:lnTo>
                  <a:pt x="313993" y="7594410"/>
                </a:lnTo>
                <a:lnTo>
                  <a:pt x="301760" y="7584316"/>
                </a:lnTo>
                <a:cubicBezTo>
                  <a:pt x="115317" y="7397874"/>
                  <a:pt x="0" y="7140305"/>
                  <a:pt x="0" y="6855803"/>
                </a:cubicBezTo>
                <a:lnTo>
                  <a:pt x="0" y="1030272"/>
                </a:lnTo>
                <a:cubicBezTo>
                  <a:pt x="0" y="745770"/>
                  <a:pt x="115317" y="488202"/>
                  <a:pt x="301759" y="301760"/>
                </a:cubicBezTo>
                <a:close/>
              </a:path>
            </a:pathLst>
          </a:custGeom>
          <a:gradFill>
            <a:gsLst>
              <a:gs pos="49000">
                <a:srgbClr val="0B4CE6"/>
              </a:gs>
              <a:gs pos="81000">
                <a:srgbClr val="0236B0"/>
              </a:gs>
            </a:gsLst>
            <a:lin ang="8400000" scaled="0"/>
          </a:gradFill>
          <a:ln>
            <a:noFill/>
          </a:ln>
          <a:effectLst>
            <a:outerShdw blurRad="190500" dist="63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: 圆角 67"/>
          <p:cNvSpPr/>
          <p:nvPr userDrawn="1"/>
        </p:nvSpPr>
        <p:spPr>
          <a:xfrm rot="19077568">
            <a:off x="5574665" y="4885690"/>
            <a:ext cx="2769870" cy="6584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0"/>
          </a:gradFill>
          <a:ln w="603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400" kern="0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pic>
        <p:nvPicPr>
          <p:cNvPr id="26" name="图片 25" descr="C:\Users\Acer\Desktop\摄图网\402189066.png402189066"/>
          <p:cNvPicPr>
            <a:picLocks noChangeAspect="1"/>
          </p:cNvPicPr>
          <p:nvPr userDrawn="1"/>
        </p:nvPicPr>
        <p:blipFill rotWithShape="1">
          <a:blip r:embed="rId7"/>
          <a:srcRect l="83337" r="928" b="81569"/>
          <a:stretch/>
        </p:blipFill>
        <p:spPr>
          <a:xfrm>
            <a:off x="6039771" y="3330917"/>
            <a:ext cx="907936" cy="659507"/>
          </a:xfrm>
          <a:prstGeom prst="rect">
            <a:avLst/>
          </a:prstGeom>
        </p:spPr>
      </p:pic>
      <p:pic>
        <p:nvPicPr>
          <p:cNvPr id="25" name="图片 24" descr="C:\Users\Acer\Desktop\摄图网\402189066.png402189066"/>
          <p:cNvPicPr>
            <a:picLocks noChangeAspect="1"/>
          </p:cNvPicPr>
          <p:nvPr userDrawn="1"/>
        </p:nvPicPr>
        <p:blipFill rotWithShape="1">
          <a:blip r:embed="rId7"/>
          <a:srcRect r="69031" b="79323"/>
          <a:stretch/>
        </p:blipFill>
        <p:spPr>
          <a:xfrm>
            <a:off x="180179" y="3875438"/>
            <a:ext cx="1786979" cy="739878"/>
          </a:xfrm>
          <a:prstGeom prst="rect">
            <a:avLst/>
          </a:prstGeom>
        </p:spPr>
      </p:pic>
      <p:pic>
        <p:nvPicPr>
          <p:cNvPr id="28" name="图片 27" descr="C:\Users\Acer\Desktop\摄图网\402189066.png402189066"/>
          <p:cNvPicPr>
            <a:picLocks noChangeAspect="1"/>
          </p:cNvPicPr>
          <p:nvPr userDrawn="1"/>
        </p:nvPicPr>
        <p:blipFill rotWithShape="1">
          <a:blip r:embed="rId7"/>
          <a:srcRect l="2233" r="88193" b="79323"/>
          <a:stretch/>
        </p:blipFill>
        <p:spPr>
          <a:xfrm>
            <a:off x="4454064" y="2608159"/>
            <a:ext cx="552450" cy="7398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00" t="67145" r="6673" b="-579"/>
          <a:stretch/>
        </p:blipFill>
        <p:spPr>
          <a:xfrm>
            <a:off x="1627793" y="3409133"/>
            <a:ext cx="787025" cy="80476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9" t="8317" r="47355" b="61992"/>
          <a:stretch/>
        </p:blipFill>
        <p:spPr>
          <a:xfrm>
            <a:off x="2700934" y="2673212"/>
            <a:ext cx="1148641" cy="64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655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40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62" grpId="0" bldLvl="0" animBg="1"/>
      <p:bldP spid="63" grpId="0" bldLvl="0" animBg="1"/>
      <p:bldP spid="39" grpId="0" bldLvl="0" animBg="1"/>
      <p:bldP spid="61" grpId="0" bldLvl="0" animBg="1"/>
    </p:bld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040" y="6356939"/>
            <a:ext cx="350259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0" kern="1200" baseline="0" dirty="0">
                <a:solidFill>
                  <a:srgbClr val="1D1D1B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Huawei Proprietary - Restricted Distribution</a:t>
            </a:r>
            <a:endParaRPr lang="en-US" sz="900" b="0" kern="1200" baseline="0" dirty="0">
              <a:solidFill>
                <a:srgbClr val="1D1D1B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7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49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49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85671" y="2625390"/>
            <a:ext cx="1967204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112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112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112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194" y="6323416"/>
            <a:ext cx="1270304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65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11" r:id="rId2"/>
    <p:sldLayoutId id="2147483712" r:id="rId3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799" dirty="0">
              <a:solidFill>
                <a:srgbClr val="66666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155" y="5970991"/>
            <a:ext cx="2259917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03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85A3D6-1271-D247-9E96-1B376F4BE7BE}"/>
              </a:ext>
            </a:extLst>
          </p:cNvPr>
          <p:cNvSpPr txBox="1"/>
          <p:nvPr userDrawn="1"/>
        </p:nvSpPr>
        <p:spPr>
          <a:xfrm>
            <a:off x="1095040" y="6356941"/>
            <a:ext cx="14628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09"/>
            <a:r>
              <a:rPr lang="en-US" sz="1000" dirty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Huawei Confidential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6" y="6402807"/>
            <a:ext cx="499534" cy="149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0"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defTabSz="890490"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 userDrawn="1"/>
        </p:nvGrpSpPr>
        <p:grpSpPr>
          <a:xfrm>
            <a:off x="12211507" y="2931937"/>
            <a:ext cx="1982142" cy="3934682"/>
            <a:chOff x="12216278" y="2262477"/>
            <a:chExt cx="1982916" cy="4604143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5635" y="2262477"/>
              <a:ext cx="1883559" cy="692624"/>
              <a:chOff x="12315635" y="2207613"/>
              <a:chExt cx="1883559" cy="692624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 defTabSz="914109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 defTabSz="914109"/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 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26823" y="2207613"/>
                <a:ext cx="384872" cy="18007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 defTabSz="914109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品牌色</a:t>
                </a: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216278" y="3054641"/>
              <a:ext cx="1982912" cy="3811979"/>
              <a:chOff x="12216278" y="3054641"/>
              <a:chExt cx="1982912" cy="3811979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234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120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216278" y="3054641"/>
                <a:ext cx="569387" cy="18007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ctr" defTabSz="914109"/>
                <a:r>
                  <a:rPr kumimoji="1" lang="zh-CN" altLang="en-US" sz="1000" dirty="0">
                    <a:solidFill>
                      <a:srgbClr val="1D1D1A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辅助色</a:t>
                </a: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248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235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137/137/137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35/24/21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221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233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159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245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240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181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 89</a:t>
                </a:r>
                <a:r>
                  <a:rPr kumimoji="1" lang="mr-IN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FFFFFF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defTabSz="914109"/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 255</a:t>
                </a:r>
                <a:r>
                  <a:rPr kumimoji="1" lang="mr-IN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rgbClr val="666666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rgbClr val="666666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018" y="6321130"/>
            <a:ext cx="1268579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0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hf hdr="0" ftr="0" dt="0"/>
  <p:txStyles>
    <p:titleStyle>
      <a:lvl1pPr algn="l" defTabSz="1187320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0" indent="-296830" algn="l" defTabSz="1187320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0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0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1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1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31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791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51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11" indent="-296830" algn="l" defTabSz="118732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1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0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1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1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1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61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23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81" algn="l" defTabSz="1187320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src-blog.microsoft.com/2019/07/16/a-proactive-approach-to-more-secure-code/" TargetMode="External"/><Relationship Id="rId3" Type="http://schemas.openxmlformats.org/officeDocument/2006/relationships/image" Target="../media/image16.png"/><Relationship Id="rId7" Type="http://schemas.openxmlformats.org/officeDocument/2006/relationships/hyperlink" Target="https://www.chromium.org/Home/chromium-security/memory-safety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angui.sh/2019/07/23/apple-memory-safety/" TargetMode="External"/><Relationship Id="rId11" Type="http://schemas.openxmlformats.org/officeDocument/2006/relationships/chart" Target="../charts/chart1.xml"/><Relationship Id="rId5" Type="http://schemas.openxmlformats.org/officeDocument/2006/relationships/hyperlink" Target="https://security.googleblog.com/2019/05/queue-hardening-enhancements.html" TargetMode="External"/><Relationship Id="rId10" Type="http://schemas.openxmlformats.org/officeDocument/2006/relationships/hyperlink" Target="https://twitter.com/geofft/status/1132739184060489729" TargetMode="External"/><Relationship Id="rId4" Type="http://schemas.openxmlformats.org/officeDocument/2006/relationships/hyperlink" Target="https://android-developers.googleblog.com/2020/02/detecting-memory-corruption-bugs-with-hwasan.html" TargetMode="External"/><Relationship Id="rId9" Type="http://schemas.openxmlformats.org/officeDocument/2006/relationships/hyperlink" Target="https://hacks.mozilla.org/2019/02/rewriting-a-browser-component-in-rust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53022" y="908077"/>
            <a:ext cx="6557248" cy="689985"/>
          </a:xfrm>
        </p:spPr>
        <p:txBody>
          <a:bodyPr/>
          <a:lstStyle/>
          <a:p>
            <a:r>
              <a:rPr lang="en-US" altLang="zh-CN" b="1" dirty="0"/>
              <a:t>Rust </a:t>
            </a:r>
            <a:r>
              <a:rPr lang="zh-CN" altLang="en-US" b="1" dirty="0"/>
              <a:t>编程语言介绍</a:t>
            </a: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和操作系统融入方案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41949D-2B91-41C3-B9D6-FDC50C12C14B}"/>
              </a:ext>
            </a:extLst>
          </p:cNvPr>
          <p:cNvSpPr/>
          <p:nvPr/>
        </p:nvSpPr>
        <p:spPr bwMode="auto">
          <a:xfrm>
            <a:off x="442913" y="981687"/>
            <a:ext cx="5653087" cy="10893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 marL="128502" indent="-128502" defTabSz="80113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和文件系统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FUSE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的教学融合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根据操作系统的教学大纲，提供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FUSE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实验方案，支撑使用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FUSE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作为操作系统中文件系统的教学方案。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B30B5F-3D1F-4473-BBAB-719B2B83DC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3" y="2593994"/>
            <a:ext cx="5653087" cy="219293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C33F3D2-9C66-4EAA-A8BE-1C6A5F4551DB}"/>
              </a:ext>
            </a:extLst>
          </p:cNvPr>
          <p:cNvSpPr/>
          <p:nvPr/>
        </p:nvSpPr>
        <p:spPr bwMode="auto">
          <a:xfrm>
            <a:off x="6096000" y="981687"/>
            <a:ext cx="5653087" cy="10893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 marL="128502" indent="-128502" defTabSz="80113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for Linux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的教学融合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根据操作系统的教学大纲，提供 </a:t>
            </a:r>
            <a:r>
              <a:rPr lang="en-US" altLang="zh-CN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Rust for Linux 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的教学方案以及实验方案，由学生完成一个简单功能模块的编写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5A9AD80-306C-4E24-9270-C0BA48AAA7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848" y="2593994"/>
            <a:ext cx="5333389" cy="261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000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719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具有安全、高效、可靠等特点，连续 </a:t>
            </a:r>
            <a:r>
              <a:rPr lang="en-US" altLang="zh-CN" sz="2199" b="1" dirty="0">
                <a:solidFill>
                  <a:srgbClr val="C00000"/>
                </a:solidFill>
              </a:rPr>
              <a:t>7 </a:t>
            </a:r>
            <a:r>
              <a:rPr lang="zh-CN" altLang="en-US" sz="2199" b="1" dirty="0">
                <a:solidFill>
                  <a:srgbClr val="C00000"/>
                </a:solidFill>
              </a:rPr>
              <a:t>年成为最受欢迎的开发语言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8F434BE-2DFC-48DD-B27C-AE2065BD3AF6}"/>
              </a:ext>
            </a:extLst>
          </p:cNvPr>
          <p:cNvGrpSpPr/>
          <p:nvPr/>
        </p:nvGrpSpPr>
        <p:grpSpPr>
          <a:xfrm>
            <a:off x="6347478" y="1003123"/>
            <a:ext cx="5070629" cy="5169577"/>
            <a:chOff x="1368724" y="997002"/>
            <a:chExt cx="3793495" cy="4490092"/>
          </a:xfrm>
        </p:grpSpPr>
        <p:sp>
          <p:nvSpPr>
            <p:cNvPr id="45" name="等腰三角形 44">
              <a:extLst>
                <a:ext uri="{FF2B5EF4-FFF2-40B4-BE49-F238E27FC236}">
                  <a16:creationId xmlns:a16="http://schemas.microsoft.com/office/drawing/2014/main" id="{7D35E364-8575-45C9-A43B-FCC1692B1615}"/>
                </a:ext>
              </a:extLst>
            </p:cNvPr>
            <p:cNvSpPr/>
            <p:nvPr/>
          </p:nvSpPr>
          <p:spPr>
            <a:xfrm>
              <a:off x="1368724" y="997002"/>
              <a:ext cx="3793495" cy="743632"/>
            </a:xfrm>
            <a:prstGeom prst="triangle">
              <a:avLst/>
            </a:prstGeom>
            <a:solidFill>
              <a:srgbClr val="FFC00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10737">
                <a:defRPr/>
              </a:pPr>
              <a:endParaRPr lang="zh-CN" altLang="en-US" sz="900" ker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2371706-8F50-46CB-9C7E-C4625485BD44}"/>
                </a:ext>
              </a:extLst>
            </p:cNvPr>
            <p:cNvSpPr/>
            <p:nvPr/>
          </p:nvSpPr>
          <p:spPr bwMode="auto">
            <a:xfrm>
              <a:off x="2577084" y="1382082"/>
              <a:ext cx="1391466" cy="51526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vert="horz" wrap="square" lIns="51381" tIns="25691" rIns="51381" bIns="2569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67402">
                <a:lnSpc>
                  <a:spcPct val="120000"/>
                </a:lnSpc>
                <a:spcBef>
                  <a:spcPts val="730"/>
                </a:spcBef>
                <a:defRPr/>
              </a:pPr>
              <a:r>
                <a:rPr lang="zh-CN" altLang="en-US" sz="900" b="1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安全设计哲学</a:t>
              </a:r>
            </a:p>
          </p:txBody>
        </p:sp>
        <p:pic>
          <p:nvPicPr>
            <p:cNvPr id="47" name="内容占位符 15">
              <a:extLst>
                <a:ext uri="{FF2B5EF4-FFF2-40B4-BE49-F238E27FC236}">
                  <a16:creationId xmlns:a16="http://schemas.microsoft.com/office/drawing/2014/main" id="{1C57411C-95ED-43E3-9444-94B8A13C9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83789" y="1038818"/>
              <a:ext cx="578057" cy="552799"/>
            </a:xfrm>
            <a:prstGeom prst="rect">
              <a:avLst/>
            </a:prstGeom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73286AD-C8E0-44C3-AC46-02F988F50CA2}"/>
                </a:ext>
              </a:extLst>
            </p:cNvPr>
            <p:cNvSpPr/>
            <p:nvPr/>
          </p:nvSpPr>
          <p:spPr>
            <a:xfrm>
              <a:off x="1368724" y="1826833"/>
              <a:ext cx="3782455" cy="1009038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pPr defTabSz="440549">
                <a:lnSpc>
                  <a:spcPct val="150000"/>
                </a:lnSpc>
                <a:defRPr/>
              </a:pPr>
              <a:r>
                <a:rPr lang="zh-CN" altLang="en-US" sz="900" b="1" kern="0" dirty="0">
                  <a:solidFill>
                    <a:srgbClr val="C700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类型安全：保证变量不能访问其他变量的内存空间</a:t>
              </a:r>
              <a:endParaRPr lang="en-US" altLang="zh-CN" sz="900" b="1" kern="0" dirty="0">
                <a:solidFill>
                  <a:srgbClr val="C700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>
                <a:lnSpc>
                  <a:spcPct val="150000"/>
                </a:lnSpc>
                <a:buFont typeface="Wingdings" panose="05000000000000000000" pitchFamily="2" charset="2"/>
                <a:buChar char="p"/>
                <a:defRPr/>
              </a:pPr>
              <a:r>
                <a:rPr lang="zh-CN" altLang="en-US" sz="9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强类型，偏向于不容忍隐式类型转换</a:t>
              </a:r>
            </a:p>
            <a:p>
              <a:pPr marL="128485" indent="-128485" defTabSz="440549">
                <a:lnSpc>
                  <a:spcPct val="150000"/>
                </a:lnSpc>
                <a:buFont typeface="Wingdings" panose="05000000000000000000" pitchFamily="2" charset="2"/>
                <a:buChar char="p"/>
                <a:defRPr/>
              </a:pPr>
              <a:r>
                <a:rPr lang="zh-CN" altLang="en-US" sz="9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静态类型，保证编译时确定每一个变量的类型，超越类型的行为就是语法错误</a:t>
              </a:r>
            </a:p>
            <a:p>
              <a:pPr marL="128485" indent="-128485" defTabSz="440549">
                <a:lnSpc>
                  <a:spcPct val="150000"/>
                </a:lnSpc>
                <a:buFont typeface="Wingdings" panose="05000000000000000000" pitchFamily="2" charset="2"/>
                <a:buChar char="p"/>
                <a:defRPr/>
              </a:pPr>
              <a:r>
                <a:rPr lang="zh-CN" altLang="en-US" sz="9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默认不可变，与安全编程规范中尽量使用</a:t>
              </a:r>
              <a:r>
                <a:rPr lang="en-US" altLang="zh-CN" sz="9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const</a:t>
              </a:r>
              <a:r>
                <a:rPr lang="zh-CN" altLang="en-US" sz="9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最小授权如出一辙</a:t>
              </a:r>
            </a:p>
            <a:p>
              <a:pPr marL="128485" indent="-128485" defTabSz="440549">
                <a:lnSpc>
                  <a:spcPct val="150000"/>
                </a:lnSpc>
                <a:buFont typeface="Wingdings" panose="05000000000000000000" pitchFamily="2" charset="2"/>
                <a:buChar char="p"/>
                <a:defRPr/>
              </a:pPr>
              <a:r>
                <a:rPr lang="zh-CN" altLang="en-US" sz="900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默认私有，约束跨对象、跨包访问，有效防止调用越权行为</a:t>
              </a:r>
              <a:endParaRPr lang="en-US" altLang="zh-CN" sz="9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9BDC39EA-D252-4CAC-9D2A-D679DACAD9F2}"/>
                </a:ext>
              </a:extLst>
            </p:cNvPr>
            <p:cNvSpPr/>
            <p:nvPr/>
          </p:nvSpPr>
          <p:spPr>
            <a:xfrm>
              <a:off x="1376028" y="2891279"/>
              <a:ext cx="3775151" cy="102392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pPr defTabSz="440549" fontAlgn="base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900" b="1" dirty="0">
                  <a:solidFill>
                    <a:srgbClr val="C700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内存安全：保证程序运行期间不出现内存访问错误</a:t>
              </a:r>
              <a:endParaRPr lang="en-US" altLang="zh-CN" sz="900" b="1" dirty="0">
                <a:solidFill>
                  <a:srgbClr val="C700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p"/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所有权系统，每块被分配的内存都有独占所有权的指针，内存释放随指针销毁进行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p"/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借用，可以通过标记声明周期防止出现悬垂指针问题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p"/>
              </a:pP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RAII 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机制，进行内存管理，无 </a:t>
              </a: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GC 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和其带来的“世界静止”问题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p"/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生命周期，提供变量自动释放的时机机制</a:t>
              </a: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6576E01F-FF92-49B0-8C78-04305CB9FDF4}"/>
                </a:ext>
              </a:extLst>
            </p:cNvPr>
            <p:cNvSpPr/>
            <p:nvPr/>
          </p:nvSpPr>
          <p:spPr>
            <a:xfrm>
              <a:off x="1376029" y="4007833"/>
              <a:ext cx="3775150" cy="1479261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noAutofit/>
            </a:bodyPr>
            <a:lstStyle/>
            <a:p>
              <a:pPr defTabSz="440549" fontAlgn="base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900" b="1" dirty="0">
                  <a:solidFill>
                    <a:srgbClr val="C7000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并发安全：安全、有效处理数据竞争</a:t>
              </a:r>
              <a:endParaRPr lang="en-US" altLang="zh-CN" sz="900" b="1" dirty="0">
                <a:solidFill>
                  <a:srgbClr val="C7000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p"/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多线程安全编程原语 </a:t>
              </a: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Send &amp; Sync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，通过编译器检查实现多线程安全编程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p"/>
              </a:pPr>
              <a:r>
                <a:rPr lang="zh-CN" altLang="en-US" sz="900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安全并发基础数据结构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锁、屏障和条件变量机制，避免临界区的数据竞争</a:t>
              </a: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原子类型，进行原子操作能力，保证指令执行的原子性</a:t>
              </a: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Channel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，通过“通信共享内存”的理念、通过所有权转移和借用实现无锁编程</a:t>
              </a: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TLS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，提供线程本地存储能力，独占其他线程无法访问的本地数据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28485" indent="-128485" defTabSz="440549" fontAlgn="base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Ø"/>
              </a:pPr>
              <a:r>
                <a:rPr lang="en-US" altLang="zh-CN" sz="900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Generator &amp; Future</a:t>
              </a:r>
              <a:r>
                <a:rPr lang="zh-CN" altLang="en-US" sz="900" kern="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原生异步安全并发机制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E9167E80-7EF5-4537-B35D-CE9F68CE27AE}"/>
              </a:ext>
            </a:extLst>
          </p:cNvPr>
          <p:cNvSpPr/>
          <p:nvPr/>
        </p:nvSpPr>
        <p:spPr>
          <a:xfrm>
            <a:off x="837168" y="3657609"/>
            <a:ext cx="5134667" cy="2515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我们的数据显示，在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Chrome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中，释放后使用、双重释放和堆缓冲区溢出等问题通常构成超过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的高危安全漏洞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Android’s </a:t>
            </a:r>
            <a:r>
              <a:rPr lang="en-US" altLang="zh-CN" sz="1050" b="1" dirty="0" err="1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bluetooth</a:t>
            </a:r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and media components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释放后使用（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UAF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）、整数溢出和越界（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OOB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）访问占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的漏洞，其中越界访问是最常见的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 and macOS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在整个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iOS 12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中，苹果修复了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261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CVE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173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个是内存安全问题引发，这占所有漏洞的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66.3%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。” 和 “整个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MacOS 15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已经修复了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298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CVE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213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个是内存安全问题引发，占所有漏洞的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71.5%”</a:t>
            </a:r>
          </a:p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Chrome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“Chromium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项目发现，大约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的严重安全漏洞是内存安全问题。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每年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分配的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CVE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漏洞中，约有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仍然是内存安全问题导致的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Firefox’s CSS subsystem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如果我们有一台时间机器，并且可以从一开始就用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编写这个组件，那么这些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bug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(73.9%)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是不可能存在的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defTabSz="914112"/>
            <a:r>
              <a:rPr lang="en-US" altLang="zh-CN" sz="1050" b="1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Ubuntu’s Linux kernel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en-US" altLang="zh-CN" sz="1050" dirty="0">
                <a:solidFill>
                  <a:srgbClr val="6A9FB5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cite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“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在过去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个月的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Ubuntu Linux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内核安全更新中，有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 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CVE </a:t>
            </a:r>
            <a:r>
              <a:rPr lang="zh-CN" altLang="en-US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是内存不安全使用引发的</a:t>
            </a:r>
            <a:r>
              <a:rPr lang="en-US" altLang="zh-CN" sz="1050" dirty="0">
                <a:solidFill>
                  <a:srgbClr val="5151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</p:txBody>
      </p:sp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C58E1096-4803-4BEC-A1AA-B69F74F67B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9742596"/>
              </p:ext>
            </p:extLst>
          </p:nvPr>
        </p:nvGraphicFramePr>
        <p:xfrm>
          <a:off x="1258493" y="574229"/>
          <a:ext cx="4063207" cy="2309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53" name="矩形 52">
            <a:extLst>
              <a:ext uri="{FF2B5EF4-FFF2-40B4-BE49-F238E27FC236}">
                <a16:creationId xmlns:a16="http://schemas.microsoft.com/office/drawing/2014/main" id="{6ED66874-C5D3-4454-8555-28A3642B7CF5}"/>
              </a:ext>
            </a:extLst>
          </p:cNvPr>
          <p:cNvSpPr/>
          <p:nvPr/>
        </p:nvSpPr>
        <p:spPr bwMode="auto">
          <a:xfrm>
            <a:off x="1219887" y="3057556"/>
            <a:ext cx="4299488" cy="371444"/>
          </a:xfrm>
          <a:prstGeom prst="rect">
            <a:avLst/>
          </a:prstGeom>
          <a:noFill/>
          <a:ln w="12700">
            <a:noFill/>
          </a:ln>
          <a:effectLst/>
          <a:extLst/>
        </p:spPr>
        <p:txBody>
          <a:bodyPr rot="0" spcFirstLastPara="0" vertOverflow="overflow" horzOverflow="overflow" vert="horz" wrap="square" lIns="68248" tIns="34125" rIns="68248" bIns="341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2534">
              <a:buClr>
                <a:srgbClr val="CC9900"/>
              </a:buClr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 ~ 70%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操作系统和浏览器的安全问题来自于内存安全</a:t>
            </a:r>
            <a:endParaRPr lang="en-US" altLang="zh-CN" sz="1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9DADDF2-7736-449F-81A5-8717ABBC2EB1}"/>
              </a:ext>
            </a:extLst>
          </p:cNvPr>
          <p:cNvSpPr/>
          <p:nvPr/>
        </p:nvSpPr>
        <p:spPr bwMode="auto">
          <a:xfrm>
            <a:off x="6979407" y="574229"/>
            <a:ext cx="3792014" cy="371444"/>
          </a:xfrm>
          <a:prstGeom prst="rect">
            <a:avLst/>
          </a:prstGeom>
          <a:noFill/>
          <a:ln w="12700">
            <a:noFill/>
          </a:ln>
          <a:effectLst/>
          <a:extLst/>
        </p:spPr>
        <p:txBody>
          <a:bodyPr rot="0" spcFirstLastPara="0" vertOverflow="overflow" horzOverflow="overflow" vert="horz" wrap="square" lIns="68248" tIns="34125" rIns="68248" bIns="341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2534">
              <a:buClr>
                <a:srgbClr val="CC9900"/>
              </a:buClr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的安全设计哲学被开发者接受</a:t>
            </a:r>
            <a:endParaRPr lang="en-US" altLang="zh-CN" sz="1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250145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被视为下一代系统编程语言，大量用于操作系统等基础软件领域的重构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BB0CB71-CCF4-467C-A0C8-EBB727EA35FA}"/>
              </a:ext>
            </a:extLst>
          </p:cNvPr>
          <p:cNvSpPr/>
          <p:nvPr/>
        </p:nvSpPr>
        <p:spPr bwMode="auto">
          <a:xfrm>
            <a:off x="747264" y="739340"/>
            <a:ext cx="5185056" cy="708161"/>
          </a:xfrm>
          <a:prstGeom prst="rect">
            <a:avLst/>
          </a:prstGeom>
          <a:noFill/>
          <a:ln w="12700">
            <a:noFill/>
          </a:ln>
          <a:effectLst/>
          <a:extLst/>
        </p:spPr>
        <p:txBody>
          <a:bodyPr rot="0" spcFirstLastPara="0" vertOverflow="overflow" horzOverflow="overflow" vert="horz" wrap="square" lIns="68248" tIns="34125" rIns="68248" bIns="3412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2534">
              <a:buClr>
                <a:srgbClr val="CC9900"/>
              </a:buClr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Android 13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中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Rust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新增代码比例已接近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，预计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Android 14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将超过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16 /17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版本新增代码比例和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C++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持平</a:t>
            </a:r>
            <a:endParaRPr lang="en-US" altLang="zh-CN" sz="1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F985F967-E45B-441D-9471-6336D1B672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71" y="3303427"/>
            <a:ext cx="4151693" cy="2967486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55811BBC-D96D-4B2D-A74F-E6E73257C1F9}"/>
              </a:ext>
            </a:extLst>
          </p:cNvPr>
          <p:cNvSpPr/>
          <p:nvPr/>
        </p:nvSpPr>
        <p:spPr bwMode="auto">
          <a:xfrm>
            <a:off x="817893" y="2897106"/>
            <a:ext cx="5185056" cy="371444"/>
          </a:xfrm>
          <a:prstGeom prst="rect">
            <a:avLst/>
          </a:prstGeom>
          <a:noFill/>
          <a:ln w="12700">
            <a:noFill/>
          </a:ln>
          <a:effectLst/>
          <a:extLst/>
        </p:spPr>
        <p:txBody>
          <a:bodyPr rot="0" spcFirstLastPara="0" vertOverflow="overflow" horzOverflow="overflow" vert="horz" wrap="square" lIns="68248" tIns="34125" rIns="68248" bIns="341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2534">
              <a:buClr>
                <a:srgbClr val="CC9900"/>
              </a:buClr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Microsoft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已经在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Windows 11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的内核中大量使用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替代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C/C++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9FDEAB3E-B1DA-41C1-B59A-048812A5015F}"/>
              </a:ext>
            </a:extLst>
          </p:cNvPr>
          <p:cNvSpPr/>
          <p:nvPr/>
        </p:nvSpPr>
        <p:spPr bwMode="auto">
          <a:xfrm>
            <a:off x="6189053" y="675551"/>
            <a:ext cx="5185056" cy="371444"/>
          </a:xfrm>
          <a:prstGeom prst="rect">
            <a:avLst/>
          </a:prstGeom>
          <a:noFill/>
          <a:ln w="12700">
            <a:noFill/>
          </a:ln>
          <a:effectLst/>
          <a:extLst/>
        </p:spPr>
        <p:txBody>
          <a:bodyPr rot="0" spcFirstLastPara="0" vertOverflow="overflow" horzOverflow="overflow" vert="horz" wrap="square" lIns="68248" tIns="34125" rIns="68248" bIns="341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2534">
              <a:buClr>
                <a:srgbClr val="CC9900"/>
              </a:buClr>
              <a:defRPr/>
            </a:pP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GitHub 24+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万活跃仓库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和 </a:t>
            </a:r>
            <a:r>
              <a:rPr lang="en-US" altLang="zh-CN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C/C++ </a:t>
            </a:r>
            <a:r>
              <a:rPr lang="zh-CN" altLang="en-US" sz="12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新增代码行数统计</a:t>
            </a:r>
            <a:endParaRPr lang="en-US" altLang="zh-CN" sz="12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1D2B1EA-1426-4E1D-BFAF-9032F77D810F}"/>
              </a:ext>
            </a:extLst>
          </p:cNvPr>
          <p:cNvSpPr/>
          <p:nvPr/>
        </p:nvSpPr>
        <p:spPr bwMode="auto">
          <a:xfrm>
            <a:off x="6115015" y="3684418"/>
            <a:ext cx="5354424" cy="2172567"/>
          </a:xfrm>
          <a:prstGeom prst="rect">
            <a:avLst/>
          </a:prstGeom>
          <a:noFill/>
          <a:ln w="12700">
            <a:noFill/>
          </a:ln>
          <a:effectLst/>
          <a:extLst/>
        </p:spPr>
        <p:txBody>
          <a:bodyPr rot="0" spcFirstLastPara="0" vertOverflow="overflow" horzOverflow="overflow" vert="horz" wrap="square" lIns="68248" tIns="34125" rIns="68248" bIns="3412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82534">
              <a:buClr>
                <a:srgbClr val="CC9900"/>
              </a:buClr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 C/C++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新增代码行数呈总体下降趋势，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新增代码行数呈直线型上升趋势追赶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；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与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在新增代码量差距越发减小，预期在未来的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年后接近相等</a:t>
            </a:r>
            <a:endParaRPr lang="en-US" altLang="zh-CN" sz="12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682534">
              <a:buClr>
                <a:srgbClr val="CC9900"/>
              </a:buClr>
              <a:defRPr/>
            </a:pPr>
            <a:endParaRPr lang="en-US" altLang="zh-CN" sz="1200" kern="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682534">
              <a:buClr>
                <a:srgbClr val="CC9900"/>
              </a:buClr>
              <a:defRPr/>
            </a:pP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关键事件：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2022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Linux Kernel 6.1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版本接受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作为第二编程语言，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Google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2023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11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月提交了一个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开发的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Binder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用于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Android IPC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通信功能，成为第一个接近生产级别的模块，标志着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成为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Kernel </a:t>
            </a:r>
            <a:r>
              <a:rPr lang="zh-CN" altLang="en-US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编程语言已经进入了生产阶段，预计未来新的模块和关键模块会更多的选择使用 </a:t>
            </a:r>
            <a:r>
              <a:rPr lang="en-US" altLang="zh-CN" sz="12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Rust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CBE5E50-DD11-46C4-903D-6E6FACE86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807" y="1250033"/>
            <a:ext cx="5068911" cy="160647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5671C7AA-3A21-42D6-8819-B6DC798A4F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586" y="1027294"/>
            <a:ext cx="4442664" cy="267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4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en-US" altLang="zh-CN" sz="2199" b="1" dirty="0">
                <a:solidFill>
                  <a:srgbClr val="C00000"/>
                </a:solidFill>
              </a:rPr>
              <a:t>Android Binder </a:t>
            </a:r>
            <a:r>
              <a:rPr lang="zh-CN" altLang="en-US" sz="2199" b="1" dirty="0">
                <a:solidFill>
                  <a:srgbClr val="C00000"/>
                </a:solidFill>
              </a:rPr>
              <a:t>使用 </a:t>
            </a:r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重新编写，在性能持平 </a:t>
            </a:r>
            <a:r>
              <a:rPr lang="en-US" altLang="zh-CN" sz="2199" b="1" dirty="0">
                <a:solidFill>
                  <a:srgbClr val="C00000"/>
                </a:solidFill>
              </a:rPr>
              <a:t>C </a:t>
            </a:r>
            <a:r>
              <a:rPr lang="zh-CN" altLang="en-US" sz="2199" b="1" dirty="0">
                <a:solidFill>
                  <a:srgbClr val="C00000"/>
                </a:solidFill>
              </a:rPr>
              <a:t>的基础上大幅提升了安全性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3AD32B2-435D-4284-BBA5-FBB74EA9B65E}"/>
              </a:ext>
            </a:extLst>
          </p:cNvPr>
          <p:cNvSpPr/>
          <p:nvPr/>
        </p:nvSpPr>
        <p:spPr>
          <a:xfrm>
            <a:off x="781540" y="1692419"/>
            <a:ext cx="5315254" cy="1585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0387">
              <a:lnSpc>
                <a:spcPct val="150000"/>
              </a:lnSpc>
              <a:defRPr/>
            </a:pPr>
            <a:r>
              <a:rPr lang="en-US" altLang="zh-CN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Google </a:t>
            </a:r>
            <a:r>
              <a:rPr lang="zh-CN" altLang="en-US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重写 </a:t>
            </a:r>
            <a:r>
              <a:rPr lang="en-US" altLang="zh-CN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Binder </a:t>
            </a:r>
            <a:r>
              <a:rPr lang="zh-CN" altLang="en-US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的主要原因：</a:t>
            </a:r>
            <a:endParaRPr lang="en-US" altLang="zh-CN" sz="11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03" indent="-228503" defTabSz="910387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High complexity –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之前的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Binder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是用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语言开发的，结构复杂，存在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1000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行以上的函数，难以继续维护</a:t>
            </a:r>
            <a:endParaRPr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03" indent="-228503" defTabSz="910387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Accumulated technical debt –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Binder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最早是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BeOS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的一部分，然后被 </a:t>
            </a:r>
            <a:r>
              <a:rPr lang="en-US" altLang="zh-CN" sz="1100" kern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PalmOS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合并，最后进入到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Android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系统，整个项目存在大量的技术债务</a:t>
            </a:r>
            <a:endParaRPr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03" indent="-228503" defTabSz="910387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Security Issues –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代码每千行存在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个漏洞，安全隐患巨大</a:t>
            </a:r>
            <a:endParaRPr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D4F501-EB27-4991-936B-EA3E53195691}"/>
              </a:ext>
            </a:extLst>
          </p:cNvPr>
          <p:cNvSpPr txBox="1"/>
          <p:nvPr/>
        </p:nvSpPr>
        <p:spPr>
          <a:xfrm>
            <a:off x="774796" y="612188"/>
            <a:ext cx="5301765" cy="8977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Binder 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是 </a:t>
            </a: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Android 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中重度使用的 </a:t>
            </a: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IPC/RPC 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框架，用于两个 </a:t>
            </a: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Android 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之间的通信，</a:t>
            </a:r>
            <a:endParaRPr lang="en-US" altLang="zh-CN" sz="1399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CD8032A-C417-4B1F-9E77-8CC5435417E9}"/>
              </a:ext>
            </a:extLst>
          </p:cNvPr>
          <p:cNvSpPr/>
          <p:nvPr/>
        </p:nvSpPr>
        <p:spPr>
          <a:xfrm>
            <a:off x="774795" y="3642778"/>
            <a:ext cx="5315254" cy="1332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0387">
              <a:lnSpc>
                <a:spcPct val="150000"/>
              </a:lnSpc>
              <a:defRPr/>
            </a:pPr>
            <a:r>
              <a:rPr lang="zh-CN" altLang="en-US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重写 </a:t>
            </a:r>
            <a:r>
              <a:rPr lang="en-US" altLang="zh-CN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Binder </a:t>
            </a:r>
            <a:r>
              <a:rPr lang="zh-CN" altLang="en-US" sz="1100" b="1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的挑战：</a:t>
            </a:r>
            <a:endParaRPr lang="en-US" altLang="zh-CN" sz="11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910387">
              <a:lnSpc>
                <a:spcPct val="150000"/>
              </a:lnSpc>
              <a:defRPr/>
            </a:pPr>
            <a:endParaRPr lang="en-US" altLang="zh-CN" sz="11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03" indent="-228503" defTabSz="910387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High complexity –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由于历史时间长，要完整实现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Binder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的功能是巨大的挑战</a:t>
            </a:r>
            <a:endParaRPr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03" indent="-228503" defTabSz="910387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Fast and Efficiently –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要保证和 </a:t>
            </a: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 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代码持平的性能</a:t>
            </a:r>
            <a:endParaRPr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228503" indent="-228503" defTabSz="910387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en-US" altLang="zh-CN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Security Issues –</a:t>
            </a:r>
            <a:r>
              <a:rPr lang="zh-CN" altLang="en-US" sz="1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要更加安全，而不是引入新的漏洞</a:t>
            </a:r>
            <a:endParaRPr lang="en-US" altLang="zh-CN" sz="1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DC2156D-73FD-42DE-9245-CC87C9A0E29A}"/>
              </a:ext>
            </a:extLst>
          </p:cNvPr>
          <p:cNvSpPr txBox="1"/>
          <p:nvPr/>
        </p:nvSpPr>
        <p:spPr>
          <a:xfrm>
            <a:off x="6090049" y="527772"/>
            <a:ext cx="5350165" cy="461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在性能上和 </a:t>
            </a: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C 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的代码持平</a:t>
            </a:r>
            <a:endParaRPr lang="en-US" altLang="zh-CN" sz="1399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4E1B36D-F96B-4951-AFB1-63F4A0B6C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793" y="1219557"/>
            <a:ext cx="5384508" cy="288896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E5BDBE48-E34E-4091-B783-B801DA346F78}"/>
              </a:ext>
            </a:extLst>
          </p:cNvPr>
          <p:cNvSpPr txBox="1"/>
          <p:nvPr/>
        </p:nvSpPr>
        <p:spPr>
          <a:xfrm>
            <a:off x="6151368" y="3895359"/>
            <a:ext cx="5350165" cy="461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Rust Unsafe 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的代码仅占 </a:t>
            </a: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3.9%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127BFA7-E944-4FA2-A8AC-79857985D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1409" y="4464256"/>
            <a:ext cx="3050082" cy="180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22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编程语言生态的发展轨迹 </a:t>
            </a:r>
            <a:r>
              <a:rPr lang="en-US" altLang="zh-CN" sz="2199" b="1" dirty="0">
                <a:solidFill>
                  <a:srgbClr val="C00000"/>
                </a:solidFill>
              </a:rPr>
              <a:t>– </a:t>
            </a:r>
            <a:r>
              <a:rPr lang="zh-CN" altLang="en-US" sz="2199" b="1" dirty="0">
                <a:solidFill>
                  <a:srgbClr val="C00000"/>
                </a:solidFill>
              </a:rPr>
              <a:t>从个人兴趣社区到商业公司开放治理</a:t>
            </a:r>
            <a:endParaRPr lang="en-US" altLang="zh-CN" sz="2199" b="1" dirty="0">
              <a:solidFill>
                <a:srgbClr val="C00000"/>
              </a:solidFill>
            </a:endParaRPr>
          </a:p>
        </p:txBody>
      </p:sp>
      <p:cxnSp>
        <p:nvCxnSpPr>
          <p:cNvPr id="10" name="Straight Arrow Connector 45">
            <a:extLst>
              <a:ext uri="{FF2B5EF4-FFF2-40B4-BE49-F238E27FC236}">
                <a16:creationId xmlns:a16="http://schemas.microsoft.com/office/drawing/2014/main" id="{B157B1FA-1F0F-4E4D-B17E-F025E4F047CF}"/>
              </a:ext>
            </a:extLst>
          </p:cNvPr>
          <p:cNvCxnSpPr>
            <a:cxnSpLocks/>
          </p:cNvCxnSpPr>
          <p:nvPr/>
        </p:nvCxnSpPr>
        <p:spPr bwMode="auto">
          <a:xfrm flipV="1">
            <a:off x="194111" y="3422980"/>
            <a:ext cx="11735015" cy="12642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TextBox 49">
            <a:extLst>
              <a:ext uri="{FF2B5EF4-FFF2-40B4-BE49-F238E27FC236}">
                <a16:creationId xmlns:a16="http://schemas.microsoft.com/office/drawing/2014/main" id="{48773DCE-B612-460D-A580-A5C58C5B423D}"/>
              </a:ext>
            </a:extLst>
          </p:cNvPr>
          <p:cNvSpPr txBox="1"/>
          <p:nvPr/>
        </p:nvSpPr>
        <p:spPr>
          <a:xfrm>
            <a:off x="727209" y="3433985"/>
            <a:ext cx="549936" cy="30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6161">
              <a:defRPr/>
            </a:pPr>
            <a:r>
              <a:rPr lang="en-US" sz="1399" dirty="0">
                <a:solidFill>
                  <a:prstClr val="black"/>
                </a:solidFill>
                <a:latin typeface="FrutigerNext LT Medium"/>
                <a:ea typeface="华文细黑"/>
              </a:rPr>
              <a:t>2006</a:t>
            </a:r>
          </a:p>
        </p:txBody>
      </p:sp>
      <p:sp>
        <p:nvSpPr>
          <p:cNvPr id="12" name="TextBox 52">
            <a:extLst>
              <a:ext uri="{FF2B5EF4-FFF2-40B4-BE49-F238E27FC236}">
                <a16:creationId xmlns:a16="http://schemas.microsoft.com/office/drawing/2014/main" id="{250EDB23-D212-400B-B87D-46A836475B66}"/>
              </a:ext>
            </a:extLst>
          </p:cNvPr>
          <p:cNvSpPr txBox="1"/>
          <p:nvPr/>
        </p:nvSpPr>
        <p:spPr>
          <a:xfrm>
            <a:off x="450967" y="2340460"/>
            <a:ext cx="1113394" cy="58454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defTabSz="1086161">
              <a:defRPr/>
            </a:pP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开始于</a:t>
            </a: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Mozilla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 </a:t>
            </a: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Graydon Hoare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年的私人项目</a:t>
            </a:r>
            <a:endParaRPr lang="en-US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58">
            <a:extLst>
              <a:ext uri="{FF2B5EF4-FFF2-40B4-BE49-F238E27FC236}">
                <a16:creationId xmlns:a16="http://schemas.microsoft.com/office/drawing/2014/main" id="{A00ED37D-CC94-4D8D-BAA4-9E345574E419}"/>
              </a:ext>
            </a:extLst>
          </p:cNvPr>
          <p:cNvSpPr txBox="1"/>
          <p:nvPr/>
        </p:nvSpPr>
        <p:spPr>
          <a:xfrm>
            <a:off x="5217673" y="3433985"/>
            <a:ext cx="686138" cy="30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6161">
              <a:defRPr/>
            </a:pPr>
            <a:r>
              <a:rPr lang="en-US" sz="1399" dirty="0">
                <a:solidFill>
                  <a:prstClr val="black"/>
                </a:solidFill>
                <a:latin typeface="FrutigerNext LT Medium"/>
                <a:ea typeface="华文细黑"/>
              </a:rPr>
              <a:t>2022.5</a:t>
            </a:r>
          </a:p>
        </p:txBody>
      </p:sp>
      <p:sp>
        <p:nvSpPr>
          <p:cNvPr id="14" name="矩形 29">
            <a:extLst>
              <a:ext uri="{FF2B5EF4-FFF2-40B4-BE49-F238E27FC236}">
                <a16:creationId xmlns:a16="http://schemas.microsoft.com/office/drawing/2014/main" id="{2599E6DA-1EBB-4043-B14B-8CD13BD1169F}"/>
              </a:ext>
            </a:extLst>
          </p:cNvPr>
          <p:cNvSpPr/>
          <p:nvPr/>
        </p:nvSpPr>
        <p:spPr>
          <a:xfrm>
            <a:off x="2793173" y="2938582"/>
            <a:ext cx="1559061" cy="461485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defTabSz="1086161">
              <a:defRPr/>
            </a:pPr>
            <a:r>
              <a:rPr lang="en-US" altLang="zh-CN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基金会成立，</a:t>
            </a:r>
            <a:r>
              <a:rPr lang="en-US" altLang="zh-CN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编程需要采用 </a:t>
            </a: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Apache2.0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 </a:t>
            </a: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MIT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 </a:t>
            </a:r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License </a:t>
            </a:r>
            <a:r>
              <a:rPr lang="zh-CN" altLang="en-US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授权模型</a:t>
            </a:r>
            <a:endParaRPr lang="en-US" altLang="zh-CN" sz="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61">
            <a:extLst>
              <a:ext uri="{FF2B5EF4-FFF2-40B4-BE49-F238E27FC236}">
                <a16:creationId xmlns:a16="http://schemas.microsoft.com/office/drawing/2014/main" id="{AD04E289-5FB2-46D6-B2CB-BEBD53BF3878}"/>
              </a:ext>
            </a:extLst>
          </p:cNvPr>
          <p:cNvSpPr txBox="1"/>
          <p:nvPr/>
        </p:nvSpPr>
        <p:spPr>
          <a:xfrm>
            <a:off x="1419260" y="3433985"/>
            <a:ext cx="747171" cy="30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6161">
              <a:defRPr/>
            </a:pPr>
            <a:r>
              <a:rPr lang="en-US" sz="1399" dirty="0">
                <a:solidFill>
                  <a:prstClr val="black"/>
                </a:solidFill>
                <a:latin typeface="FrutigerNext LT Medium"/>
                <a:ea typeface="华文细黑"/>
              </a:rPr>
              <a:t>2015</a:t>
            </a:r>
          </a:p>
        </p:txBody>
      </p:sp>
      <p:sp>
        <p:nvSpPr>
          <p:cNvPr id="16" name="TextBox 65">
            <a:extLst>
              <a:ext uri="{FF2B5EF4-FFF2-40B4-BE49-F238E27FC236}">
                <a16:creationId xmlns:a16="http://schemas.microsoft.com/office/drawing/2014/main" id="{220E4016-96B8-4B74-BE2B-086AB0EF380A}"/>
              </a:ext>
            </a:extLst>
          </p:cNvPr>
          <p:cNvSpPr txBox="1"/>
          <p:nvPr/>
        </p:nvSpPr>
        <p:spPr>
          <a:xfrm>
            <a:off x="3222808" y="3433985"/>
            <a:ext cx="686138" cy="30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6161">
              <a:defRPr/>
            </a:pPr>
            <a:r>
              <a:rPr lang="en-US" sz="1399" b="1" dirty="0">
                <a:solidFill>
                  <a:srgbClr val="C00000"/>
                </a:solidFill>
                <a:latin typeface="FrutigerNext LT Medium"/>
                <a:ea typeface="华文细黑"/>
              </a:rPr>
              <a:t>2021.2</a:t>
            </a:r>
          </a:p>
        </p:txBody>
      </p:sp>
      <p:sp>
        <p:nvSpPr>
          <p:cNvPr id="17" name="TextBox 69">
            <a:extLst>
              <a:ext uri="{FF2B5EF4-FFF2-40B4-BE49-F238E27FC236}">
                <a16:creationId xmlns:a16="http://schemas.microsoft.com/office/drawing/2014/main" id="{E7F48121-E2A2-4FE7-82E5-6C1EDF65868C}"/>
              </a:ext>
            </a:extLst>
          </p:cNvPr>
          <p:cNvSpPr txBox="1"/>
          <p:nvPr/>
        </p:nvSpPr>
        <p:spPr>
          <a:xfrm>
            <a:off x="7186575" y="3433985"/>
            <a:ext cx="686138" cy="30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6161">
              <a:defRPr/>
            </a:pPr>
            <a:r>
              <a:rPr lang="en-US" sz="1399" dirty="0">
                <a:solidFill>
                  <a:prstClr val="black"/>
                </a:solidFill>
                <a:latin typeface="FrutigerNext LT Medium"/>
                <a:ea typeface="华文细黑"/>
              </a:rPr>
              <a:t>2023.3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8EBA2572-8790-4AD7-A6DB-8BC18EAEE9DA}"/>
              </a:ext>
            </a:extLst>
          </p:cNvPr>
          <p:cNvSpPr txBox="1"/>
          <p:nvPr/>
        </p:nvSpPr>
        <p:spPr>
          <a:xfrm>
            <a:off x="817453" y="1555506"/>
            <a:ext cx="1332845" cy="338422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800" dirty="0"/>
              <a:t>Rust</a:t>
            </a:r>
            <a:r>
              <a:rPr lang="zh-CN" altLang="en-US" sz="800" dirty="0"/>
              <a:t> 发布第一个稳定版本 </a:t>
            </a:r>
            <a:r>
              <a:rPr lang="en-US" altLang="zh-CN" sz="800" dirty="0"/>
              <a:t>1.0</a:t>
            </a:r>
            <a:endParaRPr lang="en-US" sz="800" dirty="0"/>
          </a:p>
        </p:txBody>
      </p:sp>
      <p:cxnSp>
        <p:nvCxnSpPr>
          <p:cNvPr id="19" name="Straight Arrow Connector 5">
            <a:extLst>
              <a:ext uri="{FF2B5EF4-FFF2-40B4-BE49-F238E27FC236}">
                <a16:creationId xmlns:a16="http://schemas.microsoft.com/office/drawing/2014/main" id="{9299B6C2-436C-4F45-8BD9-DBEA86522EB7}"/>
              </a:ext>
            </a:extLst>
          </p:cNvPr>
          <p:cNvCxnSpPr>
            <a:cxnSpLocks/>
            <a:stCxn id="33" idx="2"/>
            <a:endCxn id="14" idx="0"/>
          </p:cNvCxnSpPr>
          <p:nvPr/>
        </p:nvCxnSpPr>
        <p:spPr bwMode="auto">
          <a:xfrm>
            <a:off x="3572704" y="2171198"/>
            <a:ext cx="0" cy="767384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1E862F0F-FBB1-41CA-88A4-7E583064813C}"/>
              </a:ext>
            </a:extLst>
          </p:cNvPr>
          <p:cNvCxnSpPr>
            <a:cxnSpLocks/>
            <a:stCxn id="11" idx="0"/>
            <a:endCxn id="12" idx="2"/>
          </p:cNvCxnSpPr>
          <p:nvPr/>
        </p:nvCxnSpPr>
        <p:spPr bwMode="auto">
          <a:xfrm flipV="1">
            <a:off x="1002177" y="2925006"/>
            <a:ext cx="5487" cy="50897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7003415A-3863-41F0-9705-0D7BCD78744E}"/>
              </a:ext>
            </a:extLst>
          </p:cNvPr>
          <p:cNvCxnSpPr>
            <a:cxnSpLocks/>
            <a:stCxn id="15" idx="0"/>
          </p:cNvCxnSpPr>
          <p:nvPr/>
        </p:nvCxnSpPr>
        <p:spPr bwMode="auto">
          <a:xfrm flipV="1">
            <a:off x="1792846" y="1913279"/>
            <a:ext cx="2125" cy="152070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TextBox 52">
            <a:extLst>
              <a:ext uri="{FF2B5EF4-FFF2-40B4-BE49-F238E27FC236}">
                <a16:creationId xmlns:a16="http://schemas.microsoft.com/office/drawing/2014/main" id="{7CC1FB7C-7BA9-4DB9-AB42-A75DAC170FFF}"/>
              </a:ext>
            </a:extLst>
          </p:cNvPr>
          <p:cNvSpPr txBox="1"/>
          <p:nvPr/>
        </p:nvSpPr>
        <p:spPr>
          <a:xfrm>
            <a:off x="4580850" y="2338152"/>
            <a:ext cx="1944160" cy="58454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800" b="1" dirty="0">
                <a:solidFill>
                  <a:srgbClr val="C00000"/>
                </a:solidFill>
              </a:rPr>
              <a:t>Linux </a:t>
            </a:r>
            <a:r>
              <a:rPr lang="zh-CN" altLang="en-US" sz="800" b="1" dirty="0">
                <a:solidFill>
                  <a:srgbClr val="C00000"/>
                </a:solidFill>
              </a:rPr>
              <a:t>基金会与 </a:t>
            </a:r>
            <a:r>
              <a:rPr lang="en-US" altLang="zh-CN" sz="800" b="1" dirty="0" err="1">
                <a:solidFill>
                  <a:srgbClr val="C00000"/>
                </a:solidFill>
              </a:rPr>
              <a:t>OpenSSF</a:t>
            </a:r>
            <a:r>
              <a:rPr lang="zh-CN" altLang="en-US" sz="800" dirty="0">
                <a:solidFill>
                  <a:srgbClr val="C00000"/>
                </a:solidFill>
              </a:rPr>
              <a:t>：</a:t>
            </a:r>
            <a:r>
              <a:rPr lang="zh-CN" altLang="en-US" sz="800" dirty="0">
                <a:solidFill>
                  <a:srgbClr val="1D1D1A"/>
                </a:solidFill>
              </a:rPr>
              <a:t>在开源软件安全动员计划将“迁移</a:t>
            </a:r>
            <a:r>
              <a:rPr lang="en-US" altLang="zh-CN" sz="800" dirty="0">
                <a:solidFill>
                  <a:srgbClr val="1D1D1A"/>
                </a:solidFill>
              </a:rPr>
              <a:t>C&amp;C++</a:t>
            </a:r>
            <a:r>
              <a:rPr lang="zh-CN" altLang="en-US" sz="800" dirty="0">
                <a:solidFill>
                  <a:srgbClr val="1D1D1A"/>
                </a:solidFill>
              </a:rPr>
              <a:t>到更安全语言以消除内存安全漏洞”列为十大行动第四。</a:t>
            </a:r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9277EBCE-E2AC-4712-8074-CC410DF9A39C}"/>
              </a:ext>
            </a:extLst>
          </p:cNvPr>
          <p:cNvCxnSpPr>
            <a:cxnSpLocks/>
            <a:stCxn id="13" idx="0"/>
            <a:endCxn id="25" idx="2"/>
          </p:cNvCxnSpPr>
          <p:nvPr/>
        </p:nvCxnSpPr>
        <p:spPr bwMode="auto">
          <a:xfrm flipH="1" flipV="1">
            <a:off x="5552930" y="2922699"/>
            <a:ext cx="7812" cy="51128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TextBox 52">
            <a:extLst>
              <a:ext uri="{FF2B5EF4-FFF2-40B4-BE49-F238E27FC236}">
                <a16:creationId xmlns:a16="http://schemas.microsoft.com/office/drawing/2014/main" id="{4CD92BD0-97BE-4D2C-BF94-DD17F5A96715}"/>
              </a:ext>
            </a:extLst>
          </p:cNvPr>
          <p:cNvSpPr txBox="1"/>
          <p:nvPr/>
        </p:nvSpPr>
        <p:spPr>
          <a:xfrm>
            <a:off x="8918119" y="1251914"/>
            <a:ext cx="1727549" cy="584547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800" b="1" dirty="0">
                <a:solidFill>
                  <a:srgbClr val="C00000"/>
                </a:solidFill>
              </a:rPr>
              <a:t>Google</a:t>
            </a:r>
            <a:r>
              <a:rPr lang="zh-CN" altLang="en-US" sz="800" dirty="0"/>
              <a:t>：</a:t>
            </a:r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Android 13 20%</a:t>
            </a:r>
            <a:r>
              <a: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新增</a:t>
            </a:r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Native </a:t>
            </a:r>
            <a:r>
              <a: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代码采用 </a:t>
            </a:r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Rust</a:t>
            </a:r>
            <a:r>
              <a: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</a:t>
            </a:r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Android 14 25% </a:t>
            </a:r>
            <a:r>
              <a: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新增 </a:t>
            </a:r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Native </a:t>
            </a:r>
            <a:r>
              <a:rPr kumimoji="1" lang="zh-CN" altLang="en-US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代码采用 </a:t>
            </a:r>
            <a:r>
              <a:rPr kumimoji="1" lang="en-US" altLang="zh-CN" sz="8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Rust</a:t>
            </a:r>
            <a:endParaRPr lang="en-US" sz="800" dirty="0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562D5824-597B-4466-A0F5-9963C532364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07090" y="1874694"/>
            <a:ext cx="0" cy="1540057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TextBox 75">
            <a:extLst>
              <a:ext uri="{FF2B5EF4-FFF2-40B4-BE49-F238E27FC236}">
                <a16:creationId xmlns:a16="http://schemas.microsoft.com/office/drawing/2014/main" id="{CCE5F492-B6B7-4519-A0A1-6782F27CB643}"/>
              </a:ext>
            </a:extLst>
          </p:cNvPr>
          <p:cNvSpPr txBox="1"/>
          <p:nvPr/>
        </p:nvSpPr>
        <p:spPr>
          <a:xfrm>
            <a:off x="6252760" y="3429000"/>
            <a:ext cx="686138" cy="30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6161">
              <a:defRPr/>
            </a:pPr>
            <a:r>
              <a:rPr lang="en-US" sz="1399" dirty="0">
                <a:solidFill>
                  <a:prstClr val="black"/>
                </a:solidFill>
                <a:latin typeface="FrutigerNext LT Medium"/>
                <a:ea typeface="华文细黑"/>
              </a:rPr>
              <a:t>2022.6</a:t>
            </a:r>
          </a:p>
        </p:txBody>
      </p:sp>
      <p:sp>
        <p:nvSpPr>
          <p:cNvPr id="31" name="TextBox 52">
            <a:extLst>
              <a:ext uri="{FF2B5EF4-FFF2-40B4-BE49-F238E27FC236}">
                <a16:creationId xmlns:a16="http://schemas.microsoft.com/office/drawing/2014/main" id="{8A03D0BC-0190-43F3-A810-D6627C95D9B6}"/>
              </a:ext>
            </a:extLst>
          </p:cNvPr>
          <p:cNvSpPr txBox="1"/>
          <p:nvPr/>
        </p:nvSpPr>
        <p:spPr>
          <a:xfrm>
            <a:off x="5547056" y="1843777"/>
            <a:ext cx="1475753" cy="338422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800" b="1" dirty="0">
                <a:solidFill>
                  <a:srgbClr val="C00000"/>
                </a:solidFill>
              </a:rPr>
              <a:t>Linus</a:t>
            </a:r>
            <a:r>
              <a:rPr lang="zh-CN" altLang="en-US" sz="800" dirty="0"/>
              <a:t>：</a:t>
            </a:r>
            <a:r>
              <a:rPr lang="en-US" altLang="zh-CN" sz="800" dirty="0"/>
              <a:t>Rust</a:t>
            </a:r>
            <a:r>
              <a:rPr lang="zh-CN" altLang="en-US" sz="800" dirty="0"/>
              <a:t> 作为 </a:t>
            </a:r>
            <a:r>
              <a:rPr lang="en-US" altLang="zh-CN" sz="800" dirty="0"/>
              <a:t>Linux Kernel </a:t>
            </a:r>
            <a:r>
              <a:rPr lang="zh-CN" altLang="en-US" sz="800" dirty="0"/>
              <a:t>第二个编程语言</a:t>
            </a:r>
            <a:endParaRPr lang="en-US" sz="800" dirty="0"/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5C2FA915-949E-47BE-A10E-2F7E11E5B024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594477" y="2258770"/>
            <a:ext cx="2" cy="1172917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3" name="TextBox 15">
            <a:extLst>
              <a:ext uri="{FF2B5EF4-FFF2-40B4-BE49-F238E27FC236}">
                <a16:creationId xmlns:a16="http://schemas.microsoft.com/office/drawing/2014/main" id="{977D6686-2796-492B-9A36-A88F3F14FCDC}"/>
              </a:ext>
            </a:extLst>
          </p:cNvPr>
          <p:cNvSpPr txBox="1"/>
          <p:nvPr/>
        </p:nvSpPr>
        <p:spPr>
          <a:xfrm>
            <a:off x="2734368" y="1709713"/>
            <a:ext cx="1676671" cy="461485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zh-CN" altLang="en-US" sz="800" b="1" dirty="0">
                <a:solidFill>
                  <a:srgbClr val="C00000"/>
                </a:solidFill>
              </a:rPr>
              <a:t>华为 </a:t>
            </a:r>
            <a:r>
              <a:rPr lang="zh-CN" altLang="en-US" sz="800" dirty="0"/>
              <a:t>作为</a:t>
            </a:r>
            <a:r>
              <a:rPr lang="en-US" altLang="zh-CN" sz="800" dirty="0"/>
              <a:t>5</a:t>
            </a:r>
            <a:r>
              <a:rPr lang="zh-CN" altLang="en-US" sz="800" dirty="0"/>
              <a:t>家创始企业会员之一加入</a:t>
            </a:r>
            <a:r>
              <a:rPr lang="en-US" altLang="zh-CN" sz="800" dirty="0"/>
              <a:t>(AWS</a:t>
            </a:r>
            <a:r>
              <a:rPr lang="zh-CN" altLang="en-US" sz="800" dirty="0"/>
              <a:t>、</a:t>
            </a:r>
            <a:r>
              <a:rPr lang="en-US" altLang="zh-CN" sz="800" dirty="0"/>
              <a:t>Google</a:t>
            </a:r>
            <a:r>
              <a:rPr lang="zh-CN" altLang="en-US" sz="800" dirty="0"/>
              <a:t>、</a:t>
            </a:r>
            <a:r>
              <a:rPr lang="en-US" altLang="zh-CN" sz="800" dirty="0"/>
              <a:t>Microsoft</a:t>
            </a:r>
            <a:r>
              <a:rPr lang="zh-CN" altLang="en-US" sz="800" dirty="0"/>
              <a:t>、</a:t>
            </a:r>
            <a:r>
              <a:rPr lang="en-US" altLang="zh-CN" sz="800" dirty="0"/>
              <a:t>Mozilla)</a:t>
            </a:r>
            <a:endParaRPr lang="en-US" sz="800" dirty="0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BE0BC298-0BFC-4C75-BA78-73C3D048C456}"/>
              </a:ext>
            </a:extLst>
          </p:cNvPr>
          <p:cNvCxnSpPr>
            <a:cxnSpLocks/>
          </p:cNvCxnSpPr>
          <p:nvPr/>
        </p:nvCxnSpPr>
        <p:spPr bwMode="auto">
          <a:xfrm>
            <a:off x="2315674" y="1260895"/>
            <a:ext cx="0" cy="4867989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5B470288-5A73-4BCA-A816-EC371AAE5161}"/>
              </a:ext>
            </a:extLst>
          </p:cNvPr>
          <p:cNvCxnSpPr>
            <a:cxnSpLocks/>
          </p:cNvCxnSpPr>
          <p:nvPr/>
        </p:nvCxnSpPr>
        <p:spPr bwMode="auto">
          <a:xfrm flipV="1">
            <a:off x="9973392" y="2381515"/>
            <a:ext cx="0" cy="105410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9" name="TextBox 52">
            <a:extLst>
              <a:ext uri="{FF2B5EF4-FFF2-40B4-BE49-F238E27FC236}">
                <a16:creationId xmlns:a16="http://schemas.microsoft.com/office/drawing/2014/main" id="{DFBCE404-BCD5-465F-B012-35E44EB0C535}"/>
              </a:ext>
            </a:extLst>
          </p:cNvPr>
          <p:cNvSpPr txBox="1"/>
          <p:nvPr/>
        </p:nvSpPr>
        <p:spPr>
          <a:xfrm>
            <a:off x="9585350" y="1987731"/>
            <a:ext cx="1515457" cy="338422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zh-CN" altLang="en-US" sz="800" b="1" dirty="0">
                <a:solidFill>
                  <a:srgbClr val="C00000"/>
                </a:solidFill>
              </a:rPr>
              <a:t>微软</a:t>
            </a:r>
            <a:r>
              <a:rPr lang="zh-CN" altLang="en-US" sz="800" dirty="0"/>
              <a:t>：</a:t>
            </a:r>
            <a:r>
              <a:rPr lang="en-US" altLang="zh-CN" sz="800" dirty="0"/>
              <a:t>Windows 11</a:t>
            </a:r>
            <a:r>
              <a:rPr lang="zh-CN" altLang="en-US" sz="800" dirty="0"/>
              <a:t>核心库 用 </a:t>
            </a:r>
            <a:r>
              <a:rPr lang="en-US" altLang="zh-CN" sz="800" dirty="0"/>
              <a:t>Rust </a:t>
            </a:r>
            <a:r>
              <a:rPr lang="zh-CN" altLang="en-US" sz="800" dirty="0"/>
              <a:t>重构</a:t>
            </a:r>
            <a:endParaRPr lang="en-US" sz="800" dirty="0"/>
          </a:p>
        </p:txBody>
      </p:sp>
      <p:sp>
        <p:nvSpPr>
          <p:cNvPr id="41" name="TextBox 15">
            <a:extLst>
              <a:ext uri="{FF2B5EF4-FFF2-40B4-BE49-F238E27FC236}">
                <a16:creationId xmlns:a16="http://schemas.microsoft.com/office/drawing/2014/main" id="{3DB00F27-91FA-453A-84B8-4DDC08A65675}"/>
              </a:ext>
            </a:extLst>
          </p:cNvPr>
          <p:cNvSpPr txBox="1"/>
          <p:nvPr/>
        </p:nvSpPr>
        <p:spPr>
          <a:xfrm>
            <a:off x="442914" y="3814932"/>
            <a:ext cx="1757938" cy="1384995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1200" b="1" dirty="0">
                <a:solidFill>
                  <a:srgbClr val="C00000"/>
                </a:solidFill>
              </a:rPr>
              <a:t>1. </a:t>
            </a:r>
            <a:r>
              <a:rPr lang="zh-CN" altLang="en-US" sz="1200" b="1" dirty="0">
                <a:solidFill>
                  <a:srgbClr val="C00000"/>
                </a:solidFill>
              </a:rPr>
              <a:t>社区发展</a:t>
            </a:r>
            <a:r>
              <a:rPr lang="zh-CN" altLang="en-US" sz="1200" dirty="0"/>
              <a:t>：</a:t>
            </a:r>
            <a:r>
              <a:rPr lang="en-US" altLang="zh-CN" sz="1200" dirty="0"/>
              <a:t>Rust </a:t>
            </a:r>
            <a:r>
              <a:rPr lang="zh-CN" altLang="en-US" sz="1200" dirty="0"/>
              <a:t>起始于个人兴趣项目，经过十年的发展形成了稳定的社区和，并获得了 </a:t>
            </a:r>
            <a:r>
              <a:rPr lang="en-US" altLang="zh-CN" sz="1200" dirty="0"/>
              <a:t>Mozilla </a:t>
            </a:r>
            <a:r>
              <a:rPr lang="zh-CN" altLang="en-US" sz="1200" dirty="0"/>
              <a:t>公司的赞助，大部分代码来自于社区开发者的贡献</a:t>
            </a:r>
            <a:endParaRPr lang="en-US" sz="1200" dirty="0"/>
          </a:p>
        </p:txBody>
      </p:sp>
      <p:sp>
        <p:nvSpPr>
          <p:cNvPr id="57" name="TextBox 15">
            <a:extLst>
              <a:ext uri="{FF2B5EF4-FFF2-40B4-BE49-F238E27FC236}">
                <a16:creationId xmlns:a16="http://schemas.microsoft.com/office/drawing/2014/main" id="{0C9CE9E8-5F66-4746-9C00-8297F7327238}"/>
              </a:ext>
            </a:extLst>
          </p:cNvPr>
          <p:cNvSpPr txBox="1"/>
          <p:nvPr/>
        </p:nvSpPr>
        <p:spPr>
          <a:xfrm>
            <a:off x="2430497" y="3815238"/>
            <a:ext cx="2713389" cy="1015266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1200" b="1" dirty="0">
                <a:solidFill>
                  <a:srgbClr val="C00000"/>
                </a:solidFill>
              </a:rPr>
              <a:t>2. </a:t>
            </a:r>
            <a:r>
              <a:rPr lang="zh-CN" altLang="en-US" sz="1200" b="1" dirty="0">
                <a:solidFill>
                  <a:srgbClr val="C00000"/>
                </a:solidFill>
              </a:rPr>
              <a:t>开放治理</a:t>
            </a:r>
            <a:r>
              <a:rPr lang="zh-CN" altLang="en-US" sz="1200" dirty="0"/>
              <a:t>：</a:t>
            </a:r>
            <a:r>
              <a:rPr lang="en-US" sz="1200" dirty="0"/>
              <a:t>Mozilla </a:t>
            </a:r>
            <a:r>
              <a:rPr lang="zh-CN" altLang="en-US" sz="1200" dirty="0"/>
              <a:t>将 </a:t>
            </a:r>
            <a:r>
              <a:rPr lang="en-US" altLang="zh-CN" sz="1200" dirty="0"/>
              <a:t>IP </a:t>
            </a:r>
            <a:r>
              <a:rPr lang="zh-CN" altLang="en-US" sz="1200" dirty="0"/>
              <a:t>捐献给 </a:t>
            </a:r>
            <a:r>
              <a:rPr lang="en-US" altLang="zh-CN" sz="1200" dirty="0"/>
              <a:t>Rust Foundation </a:t>
            </a:r>
            <a:r>
              <a:rPr lang="zh-CN" altLang="en-US" sz="1200" dirty="0"/>
              <a:t>，从此 </a:t>
            </a:r>
            <a:r>
              <a:rPr lang="en-US" altLang="zh-CN" sz="1200" dirty="0"/>
              <a:t>Rust </a:t>
            </a:r>
            <a:r>
              <a:rPr lang="zh-CN" altLang="en-US" sz="1200" dirty="0"/>
              <a:t>从松散的社区项目走向由商业公司支持的开放治理模型，从此 </a:t>
            </a:r>
            <a:r>
              <a:rPr lang="en-US" altLang="zh-CN" sz="1200" dirty="0"/>
              <a:t>Rust </a:t>
            </a:r>
            <a:r>
              <a:rPr lang="zh-CN" altLang="en-US" sz="1200" dirty="0"/>
              <a:t>发展走上快车道</a:t>
            </a:r>
            <a:endParaRPr lang="en-US" sz="1200" dirty="0"/>
          </a:p>
        </p:txBody>
      </p:sp>
      <p:sp>
        <p:nvSpPr>
          <p:cNvPr id="59" name="TextBox 52">
            <a:extLst>
              <a:ext uri="{FF2B5EF4-FFF2-40B4-BE49-F238E27FC236}">
                <a16:creationId xmlns:a16="http://schemas.microsoft.com/office/drawing/2014/main" id="{A4D41C73-BDB8-43B7-8ACA-62A2F67CD48E}"/>
              </a:ext>
            </a:extLst>
          </p:cNvPr>
          <p:cNvSpPr txBox="1"/>
          <p:nvPr/>
        </p:nvSpPr>
        <p:spPr>
          <a:xfrm>
            <a:off x="6247206" y="1344652"/>
            <a:ext cx="2016348" cy="424732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186434" eaLnBrk="0" fontAlgn="base" hangingPunct="0">
              <a:lnSpc>
                <a:spcPct val="90000"/>
              </a:lnSpc>
              <a:spcBef>
                <a:spcPts val="1298"/>
              </a:spcBef>
              <a:spcAft>
                <a:spcPct val="0"/>
              </a:spcAft>
            </a:pPr>
            <a:r>
              <a:rPr lang="zh-CN" altLang="en-US" sz="800" b="1" dirty="0">
                <a:solidFill>
                  <a:srgbClr val="C00000"/>
                </a:solidFill>
              </a:rPr>
              <a:t>美国标准技术研究院</a:t>
            </a:r>
            <a:r>
              <a:rPr lang="en-US" altLang="zh-CN" sz="800" b="1" dirty="0">
                <a:solidFill>
                  <a:srgbClr val="C00000"/>
                </a:solidFill>
              </a:rPr>
              <a:t>NIST</a:t>
            </a:r>
            <a:r>
              <a:rPr lang="zh-CN" altLang="en-US" sz="800" b="1" dirty="0">
                <a:solidFill>
                  <a:srgbClr val="C00000"/>
                </a:solidFill>
              </a:rPr>
              <a:t> </a:t>
            </a:r>
            <a:r>
              <a:rPr lang="en-US" altLang="zh-CN" sz="800" b="1" dirty="0">
                <a:solidFill>
                  <a:srgbClr val="C00000"/>
                </a:solidFill>
              </a:rPr>
              <a:t>- </a:t>
            </a:r>
            <a:r>
              <a:rPr lang="en-US" altLang="zh-CN" sz="8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Rust</a:t>
            </a:r>
            <a:r>
              <a:rPr lang="zh-CN" altLang="en-US" sz="800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不需要垃圾回收器就可以在编译时保证内存和线程安全，将其纳入安全编程语言列表。</a:t>
            </a:r>
          </a:p>
        </p:txBody>
      </p: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91D48BE1-B5D2-4F63-B68B-44199013726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523214" y="1812724"/>
            <a:ext cx="8252" cy="1602026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7" name="TextBox 15">
            <a:extLst>
              <a:ext uri="{FF2B5EF4-FFF2-40B4-BE49-F238E27FC236}">
                <a16:creationId xmlns:a16="http://schemas.microsoft.com/office/drawing/2014/main" id="{1515C548-71F9-4FEA-A75F-A79FF4402531}"/>
              </a:ext>
            </a:extLst>
          </p:cNvPr>
          <p:cNvSpPr txBox="1"/>
          <p:nvPr/>
        </p:nvSpPr>
        <p:spPr>
          <a:xfrm>
            <a:off x="5286367" y="3815238"/>
            <a:ext cx="3419804" cy="461665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1200" b="1" dirty="0">
                <a:solidFill>
                  <a:srgbClr val="C00000"/>
                </a:solidFill>
              </a:rPr>
              <a:t>3. </a:t>
            </a:r>
            <a:r>
              <a:rPr lang="zh-CN" altLang="en-US" sz="1200" b="1" dirty="0">
                <a:solidFill>
                  <a:srgbClr val="C00000"/>
                </a:solidFill>
              </a:rPr>
              <a:t>政府推动</a:t>
            </a:r>
            <a:r>
              <a:rPr lang="zh-CN" altLang="en-US" sz="1200" dirty="0"/>
              <a:t>：政府组织和开源基金会大力通过政策和项目推进 </a:t>
            </a:r>
            <a:r>
              <a:rPr lang="en-US" altLang="zh-CN" sz="1200" dirty="0"/>
              <a:t>Rust </a:t>
            </a:r>
            <a:r>
              <a:rPr lang="zh-CN" altLang="en-US" sz="1200" dirty="0"/>
              <a:t>编程语言的普及</a:t>
            </a:r>
            <a:endParaRPr lang="en-US" sz="1200" dirty="0"/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738B306A-7E31-4E2E-AEB6-FB4E30F6E1AF}"/>
              </a:ext>
            </a:extLst>
          </p:cNvPr>
          <p:cNvCxnSpPr>
            <a:cxnSpLocks/>
          </p:cNvCxnSpPr>
          <p:nvPr/>
        </p:nvCxnSpPr>
        <p:spPr bwMode="auto">
          <a:xfrm>
            <a:off x="8848651" y="1266908"/>
            <a:ext cx="0" cy="4867989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D7EFDE18-335F-4ED9-9205-9001037581E0}"/>
              </a:ext>
            </a:extLst>
          </p:cNvPr>
          <p:cNvSpPr txBox="1"/>
          <p:nvPr/>
        </p:nvSpPr>
        <p:spPr>
          <a:xfrm>
            <a:off x="450967" y="5797535"/>
            <a:ext cx="11261608" cy="492251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defTabSz="914112"/>
            <a:r>
              <a:rPr kumimoji="1" lang="en-US" altLang="zh-CN" sz="1599" b="1" dirty="0">
                <a:solidFill>
                  <a:srgbClr val="C00000"/>
                </a:solidFill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Rust </a:t>
            </a:r>
            <a:r>
              <a:rPr kumimoji="1" lang="zh-CN" altLang="en-US" sz="1599" b="1" dirty="0">
                <a:solidFill>
                  <a:srgbClr val="C00000"/>
                </a:solidFill>
                <a:latin typeface="Calibri" panose="020F0502020204030204"/>
                <a:ea typeface="Microsoft YaHei" panose="020B0503020204020204" pitchFamily="34" charset="-122"/>
                <a:cs typeface="Arial" panose="020B0604020202020204" pitchFamily="34" charset="0"/>
              </a:rPr>
              <a:t>编程语言起始于工程师的个人兴趣，经过社区自然发展接近于稳定，而后转为商业公司开放治理、政府及开源组织的推动进入发展的快车道，终被业界接受并大量用于生产环境</a:t>
            </a:r>
          </a:p>
        </p:txBody>
      </p:sp>
      <p:sp>
        <p:nvSpPr>
          <p:cNvPr id="76" name="TextBox 52">
            <a:extLst>
              <a:ext uri="{FF2B5EF4-FFF2-40B4-BE49-F238E27FC236}">
                <a16:creationId xmlns:a16="http://schemas.microsoft.com/office/drawing/2014/main" id="{2E72349C-971A-498A-AAC5-869288550FF1}"/>
              </a:ext>
            </a:extLst>
          </p:cNvPr>
          <p:cNvSpPr txBox="1"/>
          <p:nvPr/>
        </p:nvSpPr>
        <p:spPr>
          <a:xfrm>
            <a:off x="10202208" y="2507391"/>
            <a:ext cx="1515457" cy="461485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800" b="1" dirty="0">
                <a:solidFill>
                  <a:srgbClr val="C00000"/>
                </a:solidFill>
              </a:rPr>
              <a:t>Google</a:t>
            </a:r>
            <a:r>
              <a:rPr lang="zh-CN" altLang="en-US" sz="800" dirty="0"/>
              <a:t>：</a:t>
            </a:r>
            <a:r>
              <a:rPr lang="en-US" altLang="zh-CN" sz="800" dirty="0"/>
              <a:t>Binder </a:t>
            </a:r>
            <a:r>
              <a:rPr lang="zh-CN" altLang="en-US" sz="800" dirty="0"/>
              <a:t>项目何入 </a:t>
            </a:r>
            <a:r>
              <a:rPr lang="en-US" altLang="zh-CN" sz="800" dirty="0"/>
              <a:t>Linux </a:t>
            </a:r>
            <a:r>
              <a:rPr lang="zh-CN" altLang="en-US" sz="800" dirty="0"/>
              <a:t>内核主线，成为第一个 </a:t>
            </a:r>
            <a:r>
              <a:rPr lang="en-US" altLang="zh-CN" sz="800" dirty="0"/>
              <a:t>Rust </a:t>
            </a:r>
            <a:r>
              <a:rPr lang="zh-CN" altLang="en-US" sz="800" dirty="0"/>
              <a:t>编写的内核模块</a:t>
            </a:r>
            <a:endParaRPr lang="en-US" sz="800" dirty="0"/>
          </a:p>
        </p:txBody>
      </p: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id="{E25E9E4D-BECF-4630-946F-296826B734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45668" y="3016983"/>
            <a:ext cx="0" cy="41863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0" name="TextBox 15">
            <a:extLst>
              <a:ext uri="{FF2B5EF4-FFF2-40B4-BE49-F238E27FC236}">
                <a16:creationId xmlns:a16="http://schemas.microsoft.com/office/drawing/2014/main" id="{451EF699-7CEA-4333-B463-D129D6CAE723}"/>
              </a:ext>
            </a:extLst>
          </p:cNvPr>
          <p:cNvSpPr txBox="1"/>
          <p:nvPr/>
        </p:nvSpPr>
        <p:spPr>
          <a:xfrm>
            <a:off x="8918120" y="3823418"/>
            <a:ext cx="2799546" cy="646079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086161">
              <a:defRPr/>
            </a:pPr>
            <a:r>
              <a:rPr lang="en-US" altLang="zh-CN" sz="1200" b="1" dirty="0">
                <a:solidFill>
                  <a:srgbClr val="C00000"/>
                </a:solidFill>
              </a:rPr>
              <a:t>4. </a:t>
            </a:r>
            <a:r>
              <a:rPr lang="zh-CN" altLang="en-US" sz="1200" b="1" dirty="0">
                <a:solidFill>
                  <a:srgbClr val="C00000"/>
                </a:solidFill>
              </a:rPr>
              <a:t>大量采用</a:t>
            </a:r>
            <a:r>
              <a:rPr lang="zh-CN" altLang="en-US" sz="1200" dirty="0"/>
              <a:t>：</a:t>
            </a:r>
            <a:r>
              <a:rPr lang="en-US" altLang="zh-CN" sz="1200" dirty="0"/>
              <a:t>Rust </a:t>
            </a:r>
            <a:r>
              <a:rPr lang="zh-CN" altLang="en-US" sz="1200" dirty="0"/>
              <a:t>被视为下一代系统编程语言，被业界大量用于操作系统等基础软件领域的重构</a:t>
            </a: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3C16E1FC-C8B1-4BE8-B3BC-4E107B87EAB5}"/>
              </a:ext>
            </a:extLst>
          </p:cNvPr>
          <p:cNvCxnSpPr>
            <a:cxnSpLocks/>
            <a:stCxn id="42" idx="0"/>
            <a:endCxn id="43" idx="2"/>
          </p:cNvCxnSpPr>
          <p:nvPr/>
        </p:nvCxnSpPr>
        <p:spPr bwMode="auto">
          <a:xfrm flipH="1" flipV="1">
            <a:off x="8434186" y="1230880"/>
            <a:ext cx="1929" cy="2198421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TextBox 69">
            <a:extLst>
              <a:ext uri="{FF2B5EF4-FFF2-40B4-BE49-F238E27FC236}">
                <a16:creationId xmlns:a16="http://schemas.microsoft.com/office/drawing/2014/main" id="{F8D551B2-3BBA-40F8-9B23-51DEB6D6D2BE}"/>
              </a:ext>
            </a:extLst>
          </p:cNvPr>
          <p:cNvSpPr txBox="1"/>
          <p:nvPr/>
        </p:nvSpPr>
        <p:spPr>
          <a:xfrm>
            <a:off x="8093046" y="3429301"/>
            <a:ext cx="686138" cy="307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086161">
              <a:defRPr/>
            </a:pPr>
            <a:r>
              <a:rPr lang="en-US" sz="1399" dirty="0">
                <a:solidFill>
                  <a:prstClr val="black"/>
                </a:solidFill>
                <a:latin typeface="FrutigerNext LT Medium"/>
                <a:ea typeface="华文细黑"/>
              </a:rPr>
              <a:t>2024.3</a:t>
            </a:r>
          </a:p>
        </p:txBody>
      </p:sp>
      <p:sp>
        <p:nvSpPr>
          <p:cNvPr id="43" name="TextBox 52">
            <a:extLst>
              <a:ext uri="{FF2B5EF4-FFF2-40B4-BE49-F238E27FC236}">
                <a16:creationId xmlns:a16="http://schemas.microsoft.com/office/drawing/2014/main" id="{C3A56DDA-A628-4EAF-8539-6ECBA72DA0FA}"/>
              </a:ext>
            </a:extLst>
          </p:cNvPr>
          <p:cNvSpPr txBox="1"/>
          <p:nvPr/>
        </p:nvSpPr>
        <p:spPr>
          <a:xfrm>
            <a:off x="7112958" y="584549"/>
            <a:ext cx="2642456" cy="646331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1086596">
              <a:defRPr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1186434" eaLnBrk="0" fontAlgn="base" hangingPunct="0">
              <a:lnSpc>
                <a:spcPct val="90000"/>
              </a:lnSpc>
              <a:spcBef>
                <a:spcPts val="1298"/>
              </a:spcBef>
              <a:spcAft>
                <a:spcPct val="0"/>
              </a:spcAft>
            </a:pPr>
            <a:r>
              <a:rPr lang="zh-CN" altLang="en-US" sz="800" b="1" dirty="0">
                <a:solidFill>
                  <a:srgbClr val="C00000"/>
                </a:solidFill>
              </a:rPr>
              <a:t>白宫国家网络主任办公室（</a:t>
            </a:r>
            <a:r>
              <a:rPr lang="en-US" altLang="zh-CN" sz="800" b="1" dirty="0">
                <a:solidFill>
                  <a:srgbClr val="C00000"/>
                </a:solidFill>
              </a:rPr>
              <a:t>ONCD</a:t>
            </a:r>
            <a:r>
              <a:rPr lang="zh-CN" altLang="en-US" sz="800" b="1" dirty="0">
                <a:solidFill>
                  <a:srgbClr val="C00000"/>
                </a:solidFill>
              </a:rPr>
              <a:t>）</a:t>
            </a:r>
            <a:r>
              <a:rPr lang="en-US" altLang="zh-CN" sz="800" b="1" dirty="0">
                <a:solidFill>
                  <a:srgbClr val="C00000"/>
                </a:solidFill>
              </a:rPr>
              <a:t>- </a:t>
            </a:r>
            <a:r>
              <a:rPr lang="en-US" altLang="zh-CN" sz="10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National Cybersecurity Strategy</a:t>
            </a:r>
            <a:r>
              <a:rPr lang="zh-CN" altLang="en-US" sz="10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 白皮书中强调科技企业使用包括 </a:t>
            </a:r>
            <a:r>
              <a:rPr lang="en-US" altLang="zh-CN" sz="10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Rust </a:t>
            </a:r>
            <a:r>
              <a:rPr lang="zh-CN" altLang="en-US" sz="1000" b="1" dirty="0">
                <a:solidFill>
                  <a:srgbClr val="1D1D1A"/>
                </a:solidFill>
                <a:latin typeface="Calibri" panose="020F0502020204030204"/>
                <a:ea typeface="等线" panose="02010600030101010101" pitchFamily="2" charset="-122"/>
              </a:rPr>
              <a:t>在内的内存安全编程语言来构架国家基础设施</a:t>
            </a:r>
          </a:p>
        </p:txBody>
      </p:sp>
    </p:spTree>
    <p:extLst>
      <p:ext uri="{BB962C8B-B14F-4D97-AF65-F5344CB8AC3E}">
        <p14:creationId xmlns:p14="http://schemas.microsoft.com/office/powerpoint/2010/main" val="2396365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832D458E-7A31-42AD-AF28-DC60353AE4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3" y="117629"/>
            <a:ext cx="10677322" cy="395134"/>
          </a:xfrm>
        </p:spPr>
        <p:txBody>
          <a:bodyPr>
            <a:normAutofit fontScale="92500"/>
          </a:bodyPr>
          <a:lstStyle/>
          <a:p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编程语言全球生态发展状态 </a:t>
            </a:r>
            <a:r>
              <a:rPr lang="en-US" altLang="zh-CN" sz="2199" b="1" dirty="0">
                <a:solidFill>
                  <a:srgbClr val="C00000"/>
                </a:solidFill>
              </a:rPr>
              <a:t>– 220 </a:t>
            </a:r>
            <a:r>
              <a:rPr lang="zh-CN" altLang="en-US" sz="2199" b="1" dirty="0">
                <a:solidFill>
                  <a:srgbClr val="C00000"/>
                </a:solidFill>
              </a:rPr>
              <a:t>万开发者、</a:t>
            </a:r>
            <a:r>
              <a:rPr lang="en-US" altLang="zh-CN" sz="2199" b="1" dirty="0">
                <a:solidFill>
                  <a:srgbClr val="C00000"/>
                </a:solidFill>
              </a:rPr>
              <a:t>14 </a:t>
            </a:r>
            <a:r>
              <a:rPr lang="zh-CN" altLang="en-US" sz="2199" b="1" dirty="0">
                <a:solidFill>
                  <a:srgbClr val="C00000"/>
                </a:solidFill>
              </a:rPr>
              <a:t>万第三方库基本覆盖所有技术领域</a:t>
            </a:r>
            <a:endParaRPr lang="en-US" altLang="zh-CN" sz="2199" b="1" dirty="0">
              <a:solidFill>
                <a:srgbClr val="C0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F5C9B92-07B3-48D8-A90A-9B130C3F8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11" y="1046136"/>
            <a:ext cx="8810181" cy="5263224"/>
          </a:xfrm>
          <a:prstGeom prst="rect">
            <a:avLst/>
          </a:prstGeom>
        </p:spPr>
      </p:pic>
      <p:sp>
        <p:nvSpPr>
          <p:cNvPr id="25" name="矩形 6">
            <a:extLst>
              <a:ext uri="{FF2B5EF4-FFF2-40B4-BE49-F238E27FC236}">
                <a16:creationId xmlns:a16="http://schemas.microsoft.com/office/drawing/2014/main" id="{A165AA36-500D-476A-9A94-40DD04B6EDFD}"/>
              </a:ext>
            </a:extLst>
          </p:cNvPr>
          <p:cNvSpPr/>
          <p:nvPr/>
        </p:nvSpPr>
        <p:spPr bwMode="auto">
          <a:xfrm>
            <a:off x="9226296" y="1050579"/>
            <a:ext cx="2694432" cy="17119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 marL="128502" indent="-128502" defTabSz="80113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国际头部大厂已经在不同领域中使用 </a:t>
            </a:r>
            <a:r>
              <a:rPr lang="en-US" altLang="zh-CN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</a:t>
            </a:r>
            <a:r>
              <a:rPr lang="zh-CN" altLang="en-US" sz="1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在操作系统领域使用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: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Chrome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Fuchsia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等操作系统领域大量使用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，并且推动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for Linux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进人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Kernel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主线、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RISC-V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领域使用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进行开发操作系统（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Sparrow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AWS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集中在其云服务上使用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: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除了开源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Firecracker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项目在其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Lambda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产品上使用、在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S3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EC2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CloudFront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、机密计算等服务中也引用了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，并且开源了使用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开发的容器操作系统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Bottlerocket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Facebook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除在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Web3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领域使用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外，在内部大量使用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重构开发工具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开源了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monorepo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代码管理平台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Sapling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的客户端（服务端预计今年开源），对标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 Bazel 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的新构建系统 </a:t>
            </a:r>
            <a:r>
              <a:rPr lang="en-US" altLang="zh-CN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Buck2 </a:t>
            </a: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Microsoft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开源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windows-rs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项目，把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引入到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Windows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的开发；尝试使用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编写新的编程语言（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Verona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）使用到 </a:t>
            </a:r>
            <a:r>
              <a:rPr lang="en-US" altLang="zh-CN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Azure </a:t>
            </a:r>
            <a:r>
              <a:rPr lang="zh-CN" altLang="en-US" sz="1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endParaRPr lang="en-US" altLang="zh-CN" sz="1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AEBC5D6-E247-4565-80C0-78CAF737E0DD}"/>
              </a:ext>
            </a:extLst>
          </p:cNvPr>
          <p:cNvSpPr/>
          <p:nvPr/>
        </p:nvSpPr>
        <p:spPr>
          <a:xfrm>
            <a:off x="573054" y="652405"/>
            <a:ext cx="5326362" cy="333018"/>
          </a:xfrm>
          <a:prstGeom prst="rect">
            <a:avLst/>
          </a:prstGeom>
          <a:noFill/>
          <a:ln w="3175" cap="flat" cmpd="sng" algn="ctr">
            <a:noFill/>
            <a:prstDash val="solid"/>
            <a:miter lim="800000"/>
          </a:ln>
          <a:effectLst/>
          <a:extLst/>
        </p:spPr>
        <p:txBody>
          <a:bodyPr rtlCol="0" anchor="ctr"/>
          <a:lstStyle/>
          <a:p>
            <a:pPr algn="ctr" defTabSz="914034">
              <a:lnSpc>
                <a:spcPct val="150000"/>
              </a:lnSpc>
            </a:pPr>
            <a:r>
              <a:rPr lang="en-US" altLang="zh-CN" sz="1399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399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编程语言基本覆盖所有主流技术领域</a:t>
            </a:r>
          </a:p>
        </p:txBody>
      </p:sp>
    </p:spTree>
    <p:extLst>
      <p:ext uri="{BB962C8B-B14F-4D97-AF65-F5344CB8AC3E}">
        <p14:creationId xmlns:p14="http://schemas.microsoft.com/office/powerpoint/2010/main" val="619671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zh-CN" altLang="en-US" sz="2199" b="1" dirty="0">
                <a:solidFill>
                  <a:srgbClr val="C00000"/>
                </a:solidFill>
              </a:rPr>
              <a:t>智能基座</a:t>
            </a:r>
            <a:r>
              <a:rPr lang="en-US" altLang="zh-CN" sz="2199" b="1" dirty="0">
                <a:solidFill>
                  <a:srgbClr val="C00000"/>
                </a:solidFill>
              </a:rPr>
              <a:t>2.0Rust</a:t>
            </a:r>
            <a:r>
              <a:rPr lang="zh-CN" altLang="en-US" sz="2199" b="1" dirty="0">
                <a:solidFill>
                  <a:srgbClr val="C00000"/>
                </a:solidFill>
              </a:rPr>
              <a:t>课程方案</a:t>
            </a:r>
          </a:p>
        </p:txBody>
      </p:sp>
      <p:sp>
        <p:nvSpPr>
          <p:cNvPr id="44" name="Rectangle 11">
            <a:extLst>
              <a:ext uri="{FF2B5EF4-FFF2-40B4-BE49-F238E27FC236}">
                <a16:creationId xmlns:a16="http://schemas.microsoft.com/office/drawing/2014/main" id="{D9BF968D-9C55-4E45-A797-38C7F63FC7FB}"/>
              </a:ext>
            </a:extLst>
          </p:cNvPr>
          <p:cNvSpPr>
            <a:spLocks noChangeArrowheads="1"/>
          </p:cNvSpPr>
          <p:nvPr/>
        </p:nvSpPr>
        <p:spPr bwMode="gray">
          <a:xfrm>
            <a:off x="2650067" y="1163110"/>
            <a:ext cx="6640237" cy="413127"/>
          </a:xfrm>
          <a:prstGeom prst="rect">
            <a:avLst/>
          </a:prstGeom>
          <a:solidFill>
            <a:srgbClr val="00AAC9"/>
          </a:solidFill>
          <a:ln w="12700">
            <a:solidFill>
              <a:srgbClr val="DDDDDD"/>
            </a:solidFill>
            <a:miter lim="800000"/>
            <a:headEnd/>
            <a:tailEnd/>
          </a:ln>
          <a:effectLst>
            <a:outerShdw dist="53882" dir="2700000" algn="ctr" rotWithShape="0">
              <a:srgbClr val="808080">
                <a:alpha val="50000"/>
              </a:srgbClr>
            </a:outerShdw>
          </a:effectLst>
        </p:spPr>
        <p:txBody>
          <a:bodyPr lIns="288000" tIns="0" rIns="0" bIns="0" anchor="ctr"/>
          <a:lstStyle/>
          <a:p>
            <a:pPr algn="ctr" defTabSz="914478">
              <a:defRPr/>
            </a:pPr>
            <a:r>
              <a:rPr kumimoji="1" lang="zh-CN" altLang="en-US" sz="20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课程合作（智能基座</a:t>
            </a:r>
            <a:r>
              <a:rPr kumimoji="1" lang="en-US" altLang="zh-CN" sz="20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2.0</a:t>
            </a:r>
            <a:r>
              <a:rPr kumimoji="1" lang="zh-CN" altLang="en-US" sz="20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</a:p>
        </p:txBody>
      </p:sp>
      <p:graphicFrame>
        <p:nvGraphicFramePr>
          <p:cNvPr id="48" name="表格 47">
            <a:extLst>
              <a:ext uri="{FF2B5EF4-FFF2-40B4-BE49-F238E27FC236}">
                <a16:creationId xmlns:a16="http://schemas.microsoft.com/office/drawing/2014/main" id="{CDD006CD-17C3-44CA-88BB-0D3C727D6E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248543"/>
              </p:ext>
            </p:extLst>
          </p:nvPr>
        </p:nvGraphicFramePr>
        <p:xfrm>
          <a:off x="2718231" y="1833214"/>
          <a:ext cx="6581218" cy="3584666"/>
        </p:xfrm>
        <a:graphic>
          <a:graphicData uri="http://schemas.openxmlformats.org/drawingml/2006/table">
            <a:tbl>
              <a:tblPr firstRow="1" bandRow="1"/>
              <a:tblGrid>
                <a:gridCol w="1850149">
                  <a:extLst>
                    <a:ext uri="{9D8B030D-6E8A-4147-A177-3AD203B41FA5}">
                      <a16:colId xmlns:a16="http://schemas.microsoft.com/office/drawing/2014/main" val="4170455714"/>
                    </a:ext>
                  </a:extLst>
                </a:gridCol>
                <a:gridCol w="2661332">
                  <a:extLst>
                    <a:ext uri="{9D8B030D-6E8A-4147-A177-3AD203B41FA5}">
                      <a16:colId xmlns:a16="http://schemas.microsoft.com/office/drawing/2014/main" val="1340283634"/>
                    </a:ext>
                  </a:extLst>
                </a:gridCol>
                <a:gridCol w="2069737">
                  <a:extLst>
                    <a:ext uri="{9D8B030D-6E8A-4147-A177-3AD203B41FA5}">
                      <a16:colId xmlns:a16="http://schemas.microsoft.com/office/drawing/2014/main" val="93881125"/>
                    </a:ext>
                  </a:extLst>
                </a:gridCol>
              </a:tblGrid>
              <a:tr h="3754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E4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E4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开课方式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E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450072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Rust </a:t>
                      </a:r>
                      <a:r>
                        <a:rPr lang="zh-CN" altLang="en-US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编程语言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新增或融入课程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4544512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latinLnBrk="0" hangingPunct="1"/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Rust </a:t>
                      </a:r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和编译原理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latinLnBrk="0" hangingPunct="1"/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融入课程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034340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Rust </a:t>
                      </a:r>
                      <a:r>
                        <a:rPr lang="zh-CN" altLang="en-US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和数据结构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融入课程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053574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Rust </a:t>
                      </a:r>
                      <a:r>
                        <a:rPr lang="zh-CN" altLang="en-US" sz="14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和操作系统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融入课程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824615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algn="ctr" defTabSz="1187798" rtl="0" eaLnBrk="1" latinLnBrk="0" hangingPunct="1"/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Rust </a:t>
                      </a:r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和嵌入式系统</a:t>
                      </a: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融入课程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202559"/>
                  </a:ext>
                </a:extLst>
              </a:tr>
              <a:tr h="534866"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14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187798" rtl="0" eaLnBrk="1" latinLnBrk="0" hangingPunct="1"/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Rust </a:t>
                      </a:r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和软件工程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kern="120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融入课程</a:t>
                      </a:r>
                      <a:endParaRPr lang="zh-CN" altLang="en-US" sz="14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9830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380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190665" y="0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87798" rtl="0" eaLnBrk="1" fontAlgn="auto" latinLnBrk="0" hangingPunct="1">
              <a:lnSpc>
                <a:spcPts val="34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1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Rust </a:t>
            </a:r>
            <a:r>
              <a:rPr kumimoji="0" lang="zh-CN" altLang="en-US" sz="21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编程语言</a:t>
            </a:r>
            <a:r>
              <a:rPr kumimoji="0" lang="en-US" altLang="zh-CN" sz="21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&amp;</a:t>
            </a:r>
            <a:r>
              <a:rPr kumimoji="0" lang="zh-CN" altLang="en-US" sz="2199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创新实践课程大纲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D29E247-103D-47C0-BA4A-425F1BCCF6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673364"/>
              </p:ext>
            </p:extLst>
          </p:nvPr>
        </p:nvGraphicFramePr>
        <p:xfrm>
          <a:off x="644132" y="819808"/>
          <a:ext cx="4582137" cy="5737782"/>
        </p:xfrm>
        <a:graphic>
          <a:graphicData uri="http://schemas.openxmlformats.org/drawingml/2006/table">
            <a:tbl>
              <a:tblPr/>
              <a:tblGrid>
                <a:gridCol w="2377779">
                  <a:extLst>
                    <a:ext uri="{9D8B030D-6E8A-4147-A177-3AD203B41FA5}">
                      <a16:colId xmlns:a16="http://schemas.microsoft.com/office/drawing/2014/main" val="377302937"/>
                    </a:ext>
                  </a:extLst>
                </a:gridCol>
                <a:gridCol w="2204358">
                  <a:extLst>
                    <a:ext uri="{9D8B030D-6E8A-4147-A177-3AD203B41FA5}">
                      <a16:colId xmlns:a16="http://schemas.microsoft.com/office/drawing/2014/main" val="3746285234"/>
                    </a:ext>
                  </a:extLst>
                </a:gridCol>
              </a:tblGrid>
              <a:tr h="3862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课程章节</a:t>
                      </a:r>
                    </a:p>
                  </a:txBody>
                  <a:tcPr marL="6390" marR="6390" marT="63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课程内容</a:t>
                      </a:r>
                    </a:p>
                  </a:txBody>
                  <a:tcPr marL="6390" marR="6390" marT="63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062647"/>
                  </a:ext>
                </a:extLst>
              </a:tr>
              <a:tr h="205828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第一章：基础知识</a:t>
                      </a:r>
                    </a:p>
                  </a:txBody>
                  <a:tcPr marL="6390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基本数据类型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1942368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自定义数据类型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9067707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 Vec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String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90673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表达式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2867549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函数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63260"/>
                  </a:ext>
                </a:extLst>
              </a:tr>
              <a:tr h="205828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第二章：内存安全与抽象</a:t>
                      </a:r>
                    </a:p>
                  </a:txBody>
                  <a:tcPr marL="6390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模块系统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704606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所有权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34721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生命周期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5220056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 trait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847552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 </a:t>
                      </a:r>
                      <a:r>
                        <a:rPr lang="zh-CN" altLang="en-US" sz="1200" b="0" i="0" u="none" strike="noStrike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泛型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278125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2.6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智能指针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391281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内部可变性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010861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闭包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0426942"/>
                  </a:ext>
                </a:extLst>
              </a:tr>
              <a:tr h="20582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第三章：常用标准库</a:t>
                      </a:r>
                    </a:p>
                  </a:txBody>
                  <a:tcPr marL="6390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3.1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错误处理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375934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3.2 </a:t>
                      </a:r>
                      <a:r>
                        <a:rPr lang="en-US" altLang="zh-CN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模块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393810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集合容器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304064"/>
                  </a:ext>
                </a:extLst>
              </a:tr>
              <a:tr h="20582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第四章：并发编程</a:t>
                      </a:r>
                    </a:p>
                  </a:txBody>
                  <a:tcPr marL="6390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并发编程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782993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同步机制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945653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原子类型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68296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4.4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异步编程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1711049"/>
                  </a:ext>
                </a:extLst>
              </a:tr>
              <a:tr h="20582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第五章：</a:t>
                      </a:r>
                      <a:r>
                        <a:rPr lang="en-US" sz="1200" b="1" i="0" u="none" strike="noStrike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Unsafe Rust</a:t>
                      </a:r>
                    </a:p>
                  </a:txBody>
                  <a:tcPr marL="6390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5.1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裸指针和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Unsafe Rust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43091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5.2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ffi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模块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837280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5.3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内存布局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5445838"/>
                  </a:ext>
                </a:extLst>
              </a:tr>
              <a:tr h="20582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333333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第六章：元编程</a:t>
                      </a:r>
                    </a:p>
                  </a:txBody>
                  <a:tcPr marL="6390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6.1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元编程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207579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6.2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声明宏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336765"/>
                  </a:ext>
                </a:extLst>
              </a:tr>
              <a:tr h="20582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6.3 </a:t>
                      </a:r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过程宏</a:t>
                      </a:r>
                    </a:p>
                  </a:txBody>
                  <a:tcPr marL="95844" marR="6390" marT="6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232389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1648F1D-EDF8-42B0-9B25-DB73649CB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211306"/>
              </p:ext>
            </p:extLst>
          </p:nvPr>
        </p:nvGraphicFramePr>
        <p:xfrm>
          <a:off x="5707117" y="771059"/>
          <a:ext cx="6180083" cy="5755638"/>
        </p:xfrm>
        <a:graphic>
          <a:graphicData uri="http://schemas.openxmlformats.org/drawingml/2006/table">
            <a:tbl>
              <a:tblPr/>
              <a:tblGrid>
                <a:gridCol w="637443">
                  <a:extLst>
                    <a:ext uri="{9D8B030D-6E8A-4147-A177-3AD203B41FA5}">
                      <a16:colId xmlns:a16="http://schemas.microsoft.com/office/drawing/2014/main" val="1721759005"/>
                    </a:ext>
                  </a:extLst>
                </a:gridCol>
                <a:gridCol w="781454">
                  <a:extLst>
                    <a:ext uri="{9D8B030D-6E8A-4147-A177-3AD203B41FA5}">
                      <a16:colId xmlns:a16="http://schemas.microsoft.com/office/drawing/2014/main" val="3448505669"/>
                    </a:ext>
                  </a:extLst>
                </a:gridCol>
                <a:gridCol w="565147">
                  <a:extLst>
                    <a:ext uri="{9D8B030D-6E8A-4147-A177-3AD203B41FA5}">
                      <a16:colId xmlns:a16="http://schemas.microsoft.com/office/drawing/2014/main" val="3689249764"/>
                    </a:ext>
                  </a:extLst>
                </a:gridCol>
                <a:gridCol w="1389777">
                  <a:extLst>
                    <a:ext uri="{9D8B030D-6E8A-4147-A177-3AD203B41FA5}">
                      <a16:colId xmlns:a16="http://schemas.microsoft.com/office/drawing/2014/main" val="3121314204"/>
                    </a:ext>
                  </a:extLst>
                </a:gridCol>
                <a:gridCol w="2806262">
                  <a:extLst>
                    <a:ext uri="{9D8B030D-6E8A-4147-A177-3AD203B41FA5}">
                      <a16:colId xmlns:a16="http://schemas.microsoft.com/office/drawing/2014/main" val="2409454157"/>
                    </a:ext>
                  </a:extLst>
                </a:gridCol>
              </a:tblGrid>
              <a:tr h="37777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Level1</a:t>
                      </a:r>
                      <a:b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课程模块</a:t>
                      </a:r>
                    </a:p>
                  </a:txBody>
                  <a:tcPr marL="4882" marR="4882" marT="488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Leve2</a:t>
                      </a:r>
                      <a:b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课程目录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学时</a:t>
                      </a:r>
                      <a:b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endParaRPr 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Leve3</a:t>
                      </a:r>
                      <a:b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主要内容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内容要点</a:t>
                      </a:r>
                      <a:r>
                        <a:rPr lang="en-US" altLang="zh-CN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演练考察点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028969"/>
                  </a:ext>
                </a:extLst>
              </a:tr>
              <a:tr h="52598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高质量编码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CleanCode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工程搭建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cargo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命令；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crate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mod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pub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use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用法；接口设计；表达式和语句的区别等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554734"/>
                  </a:ext>
                </a:extLst>
              </a:tr>
              <a:tr h="46183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高质量测试用例构建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确定测试对象，建立高质量测试防护网（包括测试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Naming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等）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619006"/>
                  </a:ext>
                </a:extLst>
              </a:tr>
              <a:tr h="4366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Naming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Naming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可读性的原则、规范、实践和评估。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353079"/>
                  </a:ext>
                </a:extLst>
              </a:tr>
              <a:tr h="6997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面向过程风格实现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基础语法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类型系统（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array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tuple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struct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enum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等）、变量绑定、模式匹配、所有权规则、借用检查规则、生命周期参数标记、函数和闭包、错误处理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217397"/>
                  </a:ext>
                </a:extLst>
              </a:tr>
              <a:tr h="5259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面向过程的策略模式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函数指针（闭包）、表驱动（数组）、迭代器、集合（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HashMap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）、语言内置宏，安全重构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773481"/>
                  </a:ext>
                </a:extLst>
              </a:tr>
              <a:tr h="72774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面向对象风格实现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面向对象基础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对象和行为，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impl block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、构造函数、析构函数、成员方法等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021153"/>
                  </a:ext>
                </a:extLst>
              </a:tr>
              <a:tr h="3522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面向对象的策略模式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trait、trait object、impl trait、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动态分发、智能指针（</a:t>
                      </a: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Box）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858548"/>
                  </a:ext>
                </a:extLst>
              </a:tr>
              <a:tr h="29619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实验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泛型编程扩展需求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统一接口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模板对象、模板方法、泛型约束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486334"/>
                  </a:ext>
                </a:extLst>
              </a:tr>
              <a:tr h="124135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模板和泛型编程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模板类型参数、静态分发等</a:t>
                      </a:r>
                    </a:p>
                  </a:txBody>
                  <a:tcPr marL="4882" marR="4882" marT="48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725870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0C9A998E-C47E-406B-B270-0515A8C8FD45}"/>
              </a:ext>
            </a:extLst>
          </p:cNvPr>
          <p:cNvSpPr txBox="1"/>
          <p:nvPr/>
        </p:nvSpPr>
        <p:spPr>
          <a:xfrm>
            <a:off x="1363717" y="385882"/>
            <a:ext cx="2829911" cy="461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Rust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编程语言课程大纲</a:t>
            </a:r>
            <a:endParaRPr lang="en-US" altLang="zh-CN" sz="1399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97B0CB-80AA-4568-9569-5455DA00FBBD}"/>
              </a:ext>
            </a:extLst>
          </p:cNvPr>
          <p:cNvSpPr txBox="1"/>
          <p:nvPr/>
        </p:nvSpPr>
        <p:spPr>
          <a:xfrm>
            <a:off x="7396655" y="293917"/>
            <a:ext cx="2829911" cy="4618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3439"/>
              </a:lnSpc>
            </a:pPr>
            <a:r>
              <a:rPr lang="en-US" altLang="zh-CN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Rust</a:t>
            </a:r>
            <a:r>
              <a:rPr lang="zh-CN" altLang="en-US" sz="1399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创新实践课程</a:t>
            </a:r>
            <a:r>
              <a:rPr lang="zh-CN" altLang="en-US" sz="1399" b="1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大纲</a:t>
            </a:r>
            <a:endParaRPr lang="en-US" altLang="zh-CN" sz="1399" b="1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017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1">
            <a:extLst>
              <a:ext uri="{FF2B5EF4-FFF2-40B4-BE49-F238E27FC236}">
                <a16:creationId xmlns:a16="http://schemas.microsoft.com/office/drawing/2014/main" id="{C41EFA8E-A0A4-4658-9834-3CDF2C400A81}"/>
              </a:ext>
            </a:extLst>
          </p:cNvPr>
          <p:cNvSpPr txBox="1">
            <a:spLocks/>
          </p:cNvSpPr>
          <p:nvPr/>
        </p:nvSpPr>
        <p:spPr>
          <a:xfrm>
            <a:off x="442913" y="121646"/>
            <a:ext cx="11300173" cy="39513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87323">
              <a:lnSpc>
                <a:spcPts val="3429"/>
              </a:lnSpc>
            </a:pPr>
            <a:r>
              <a:rPr lang="en-US" altLang="zh-CN" sz="2199" b="1" dirty="0">
                <a:solidFill>
                  <a:srgbClr val="C00000"/>
                </a:solidFill>
              </a:rPr>
              <a:t>Rust </a:t>
            </a:r>
            <a:r>
              <a:rPr lang="zh-CN" altLang="en-US" sz="2199" b="1" dirty="0">
                <a:solidFill>
                  <a:srgbClr val="C00000"/>
                </a:solidFill>
              </a:rPr>
              <a:t>和软件工程融入方案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D41949D-2B91-41C3-B9D6-FDC50C12C14B}"/>
              </a:ext>
            </a:extLst>
          </p:cNvPr>
          <p:cNvSpPr/>
          <p:nvPr/>
        </p:nvSpPr>
        <p:spPr bwMode="auto">
          <a:xfrm>
            <a:off x="442913" y="981687"/>
            <a:ext cx="11269662" cy="17302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 marL="128502" indent="-128502" defTabSz="801133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和版本管理系统</a:t>
            </a:r>
            <a:endParaRPr lang="en-US" altLang="zh-CN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根据版本管理系统部分的教学实践要求，基于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Git 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底层架构的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实现方案用于教学讲解版本管理的核心概念，业界实践和发展动态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在实践课程中由学生根据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Git 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底层架构的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Rust 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核心库，实现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Git 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上层基本命令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在开源实践中由学生把实践的代码提交到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GitHub 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，学习开源软件协作的特点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28502" indent="-128502" defTabSz="801133">
              <a:lnSpc>
                <a:spcPct val="150000"/>
              </a:lnSpc>
              <a:buFontTx/>
              <a:buChar char="-"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教学时长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–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学时</a:t>
            </a:r>
            <a:endParaRPr lang="en-US" altLang="zh-CN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8420C7-A17B-46D8-BB2C-ED942D5689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570" y="2399949"/>
            <a:ext cx="6913005" cy="387385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D9893FB-6998-4A60-9F4B-171C27AFAB52}"/>
              </a:ext>
            </a:extLst>
          </p:cNvPr>
          <p:cNvSpPr txBox="1"/>
          <p:nvPr/>
        </p:nvSpPr>
        <p:spPr>
          <a:xfrm>
            <a:off x="568541" y="4059875"/>
            <a:ext cx="4105402" cy="55399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lIns="0" tIns="0" rIns="0" bIns="0" rtlCol="0" anchor="ctr">
            <a:spAutoFit/>
          </a:bodyPr>
          <a:lstStyle/>
          <a:p>
            <a:pPr defTabSz="914112"/>
            <a:r>
              <a:rPr kumimoji="1"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希望和贵校老师联合在软件工程的其它方向共同合作 </a:t>
            </a:r>
            <a:r>
              <a:rPr kumimoji="1"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Rust </a:t>
            </a:r>
            <a:r>
              <a:rPr kumimoji="1"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编程语言融入方案</a:t>
            </a:r>
          </a:p>
        </p:txBody>
      </p:sp>
    </p:spTree>
    <p:extLst>
      <p:ext uri="{BB962C8B-B14F-4D97-AF65-F5344CB8AC3E}">
        <p14:creationId xmlns:p14="http://schemas.microsoft.com/office/powerpoint/2010/main" val="1719308550"/>
      </p:ext>
    </p:extLst>
  </p:cSld>
  <p:clrMapOvr>
    <a:masterClrMapping/>
  </p:clrMapOvr>
</p:sld>
</file>

<file path=ppt/theme/theme1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7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8.xml><?xml version="1.0" encoding="utf-8"?>
<a:theme xmlns:a="http://schemas.openxmlformats.org/drawingml/2006/main" name="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151515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none" rtlCol="0">
        <a:spAutoFit/>
      </a:bodyPr>
      <a:lstStyle>
        <a:defPPr algn="l">
          <a:lnSpc>
            <a:spcPts val="3440"/>
          </a:lnSpc>
          <a:defRPr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1AD3342-B2D7-44AB-B447-0EEAFE75289A}" vid="{16663F97-3F87-4F0C-A339-415FFD08A83B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30757</TotalTime>
  <Words>2142</Words>
  <Application>Microsoft Office PowerPoint</Application>
  <PresentationFormat>宽屏</PresentationFormat>
  <Paragraphs>199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8</vt:i4>
      </vt:variant>
      <vt:variant>
        <vt:lpstr>幻灯片标题</vt:lpstr>
      </vt:variant>
      <vt:variant>
        <vt:i4>11</vt:i4>
      </vt:variant>
    </vt:vector>
  </HeadingPairs>
  <TitlesOfParts>
    <vt:vector size="37" baseType="lpstr">
      <vt:lpstr>.AppleSystemUIFont</vt:lpstr>
      <vt:lpstr>FrutigerNext LT Medium</vt:lpstr>
      <vt:lpstr>ＭＳ Ｐゴシック</vt:lpstr>
      <vt:lpstr>等线</vt:lpstr>
      <vt:lpstr>等线 Light</vt:lpstr>
      <vt:lpstr>方正兰亭黑简体</vt:lpstr>
      <vt:lpstr>方正姚体</vt:lpstr>
      <vt:lpstr>黑体</vt:lpstr>
      <vt:lpstr>华文细黑</vt:lpstr>
      <vt:lpstr>思源宋体 CN</vt:lpstr>
      <vt:lpstr>宋体</vt:lpstr>
      <vt:lpstr>微软雅黑</vt:lpstr>
      <vt:lpstr>微软雅黑</vt:lpstr>
      <vt:lpstr>Arial</vt:lpstr>
      <vt:lpstr>Calibri</vt:lpstr>
      <vt:lpstr>Calibri Light</vt:lpstr>
      <vt:lpstr>Trebuchet MS</vt:lpstr>
      <vt:lpstr>Wingdings</vt:lpstr>
      <vt:lpstr>3_自定义设计方案</vt:lpstr>
      <vt:lpstr>自定义设计方案</vt:lpstr>
      <vt:lpstr>1_自定义设计方案</vt:lpstr>
      <vt:lpstr>2_自定义设计方案</vt:lpstr>
      <vt:lpstr>4_自定义设计方案</vt:lpstr>
      <vt:lpstr>章节页</vt:lpstr>
      <vt:lpstr>1_封面页_图片版 </vt:lpstr>
      <vt:lpstr>7_Chart page</vt:lpstr>
      <vt:lpstr>Rust 编程语言介绍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wenqian (G)</dc:creator>
  <cp:lastModifiedBy>Zhangyandong (ben)</cp:lastModifiedBy>
  <cp:revision>841</cp:revision>
  <dcterms:created xsi:type="dcterms:W3CDTF">2023-01-31T10:03:53Z</dcterms:created>
  <dcterms:modified xsi:type="dcterms:W3CDTF">2024-04-24T06:38:17Z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(3)BYw9RlWSvfmktBf66vX3r/WJEjWV0DaxqqqQFg2kaxCUn77TCDl8bwxG6LbJScUA+jOegrJU
2T1j0IWEQmkiHGLEQaPOcuxPeiwTQL1lIz2cVUwvpILYNRR1xNNbzK4wMZrNm0HeFpT4pcbe
GSOdUxAyZgFsmi08qoSxFrjk318/zLlXDGbqO49h92z8Ojsh/9oVT3jrOuzC1v/azR3r7DWk
DdvedWFUDT563ux7aD</vt:lpwstr>
  </property>
  <property fmtid="{D5CDD505-2E9C-101B-9397-08002B2CF9AE}" pid="3" name="_2015_ms_pID_7253431">
    <vt:lpwstr>phgB4I70aiK1EodauQrtaVtHPL1iQHmZS7nsNnou42KTDCBjjdHj98
dAXN5bP5QxSUTL5d7f3nyVkIrpiS8jYpYst15/mndCspzfZ6rHEy1gbjICd78V0xRLFluJGO
zCyN5PN7seCbXaUTNZiAyf3CS9Uxxt+YyEsP5I/IU8W9rLqDW9gBxa04MBoFchXoG2YXNDqZ
NRKzrZcGnTpgUf24glA9fSJ/ZiBLxIYDjpX0</vt:lpwstr>
  </property>
  <property fmtid="{D5CDD505-2E9C-101B-9397-08002B2CF9AE}" pid="4" name="_2015_ms_pID_7253432">
    <vt:lpwstr>5w==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1696989864</vt:lpwstr>
  </property>
</Properties>
</file>