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5"/>
  </p:notesMasterIdLst>
  <p:handoutMasterIdLst>
    <p:handoutMasterId r:id="rId26"/>
  </p:handoutMasterIdLst>
  <p:sldIdLst>
    <p:sldId id="256" r:id="rId4"/>
    <p:sldId id="876" r:id="rId6"/>
    <p:sldId id="875" r:id="rId7"/>
    <p:sldId id="878" r:id="rId8"/>
    <p:sldId id="880" r:id="rId9"/>
    <p:sldId id="882" r:id="rId10"/>
    <p:sldId id="881" r:id="rId11"/>
    <p:sldId id="885" r:id="rId12"/>
    <p:sldId id="884" r:id="rId13"/>
    <p:sldId id="883" r:id="rId14"/>
    <p:sldId id="887" r:id="rId15"/>
    <p:sldId id="889" r:id="rId16"/>
    <p:sldId id="890" r:id="rId17"/>
    <p:sldId id="888" r:id="rId18"/>
    <p:sldId id="891" r:id="rId19"/>
    <p:sldId id="886" r:id="rId20"/>
    <p:sldId id="892" r:id="rId21"/>
    <p:sldId id="915" r:id="rId22"/>
    <p:sldId id="1056" r:id="rId23"/>
    <p:sldId id="913" r:id="rId24"/>
    <p:sldId id="459" r:id="rId25"/>
  </p:sldIdLst>
  <p:sldSz cx="12196445" cy="6858000"/>
  <p:notesSz cx="6858000" cy="9144000"/>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p l" initials="k"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FFFF"/>
    <a:srgbClr val="9B80BE"/>
    <a:srgbClr val="009999"/>
    <a:srgbClr val="ABCEE4"/>
    <a:srgbClr val="21A3D0"/>
    <a:srgbClr val="EB6161"/>
    <a:srgbClr val="BF0D51"/>
    <a:srgbClr val="319186"/>
    <a:srgbClr val="86A4A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p:cViewPr varScale="1">
        <p:scale>
          <a:sx n="106" d="100"/>
          <a:sy n="106" d="100"/>
        </p:scale>
        <p:origin x="672" y="108"/>
      </p:cViewPr>
      <p:guideLst>
        <p:guide orient="horz" pos="2108"/>
        <p:guide pos="387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0" Type="http://schemas.openxmlformats.org/officeDocument/2006/relationships/commentAuthors" Target="commentAuthors.xml"/><Relationship Id="rId3" Type="http://schemas.openxmlformats.org/officeDocument/2006/relationships/slideMaster" Target="slideMasters/slideMaster2.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handoutMaster" Target="handoutMasters/handoutMaster1.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6" Type="http://schemas.openxmlformats.org/officeDocument/2006/relationships/image" Target="../media/image14.wmf"/><Relationship Id="rId5" Type="http://schemas.openxmlformats.org/officeDocument/2006/relationships/image" Target="../media/image13.wmf"/><Relationship Id="rId4" Type="http://schemas.openxmlformats.org/officeDocument/2006/relationships/image" Target="../media/image12.wmf"/><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0" hangingPunct="0">
              <a:defRPr sz="1200"/>
            </a:lvl1pPr>
          </a:lstStyle>
          <a:p>
            <a:endParaRPr lang="zh-CN" alt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0" hangingPunct="0">
              <a:defRPr sz="1200"/>
            </a:lvl1pPr>
          </a:lstStyle>
          <a:p>
            <a:fld id="{3A93C214-0B12-46AB-8A79-327EE726E8C2}" type="datetimeFigureOut">
              <a:rPr lang="zh-CN" altLang="en-US"/>
            </a:fld>
            <a:endParaRPr lang="en-US"/>
          </a:p>
        </p:txBody>
      </p:sp>
      <p:sp>
        <p:nvSpPr>
          <p:cNvPr id="4100" name="Rectangle 4"/>
          <p:cNvSpPr>
            <a:spLocks noGrp="1" noRot="1" noChangeAspect="1" noChangeArrowheads="1"/>
          </p:cNvSpPr>
          <p:nvPr>
            <p:ph type="sldImg" idx="2"/>
          </p:nvPr>
        </p:nvSpPr>
        <p:spPr bwMode="auto">
          <a:xfrm>
            <a:off x="1143000" y="685800"/>
            <a:ext cx="4572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eaLnBrk="0" hangingPunct="0">
              <a:defRPr sz="1200"/>
            </a:lvl1pPr>
          </a:lstStyle>
          <a:p>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eaLnBrk="0" hangingPunct="0">
              <a:defRPr sz="1200"/>
            </a:lvl1pPr>
          </a:lstStyle>
          <a:p>
            <a:fld id="{B36EE78B-84D8-412F-BC69-ACC7C447BAFC}" type="slidenum">
              <a:rPr lang="zh-CN" altLang="en-US"/>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en-US" altLang="zh-CN"/>
              <a:t> </a:t>
            </a:r>
            <a:endParaRPr lang="en-US"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向社会要资源</a:t>
            </a:r>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向社会要资源</a:t>
            </a:r>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向社会要资源</a:t>
            </a:r>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向社会要资源派出</a:t>
            </a:r>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1" name="幻灯片图像占位符 1"/>
          <p:cNvSpPr>
            <a:spLocks noRot="1" noTextEdit="1"/>
          </p:cNvSpPr>
          <p:nvPr>
            <p:ph type="sldImg"/>
          </p:nvPr>
        </p:nvSpPr>
        <p:spPr/>
      </p:sp>
      <p:sp>
        <p:nvSpPr>
          <p:cNvPr id="10242" name="文本占位符 2"/>
          <p:cNvSpPr/>
          <p:nvPr>
            <p:ph type="body"/>
          </p:nvPr>
        </p:nvSpPr>
        <p:spPr/>
        <p:txBody>
          <a:bodyPr wrap="square" lIns="91440" tIns="45720" rIns="91440" bIns="45720" anchor="t"/>
          <a:p>
            <a:pPr lvl="0"/>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最新的技术掌握在企业手中</a:t>
            </a:r>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向社会要资源</a:t>
            </a:r>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pPr algn="just"/>
            <a:r>
              <a:rPr lang="zh-CN" altLang="en-US" b="1">
                <a:solidFill>
                  <a:srgbClr val="FFFF00"/>
                </a:solidFill>
                <a:latin typeface="微软雅黑" panose="020B0503020204020204" pitchFamily="34" charset="-122"/>
                <a:ea typeface="微软雅黑" panose="020B0503020204020204" pitchFamily="34" charset="-122"/>
                <a:sym typeface="+mn-ea"/>
              </a:rPr>
              <a:t>环境、模式、体系协同育人</a:t>
            </a:r>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向社会要资源</a:t>
            </a:r>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向社会要资源</a:t>
            </a:r>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向社会要资源</a:t>
            </a:r>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向社会要资源</a:t>
            </a:r>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7963"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9163"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7963"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9163"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_标题幻灯片">
    <p:bg>
      <p:bgPr>
        <a:blipFill rotWithShape="1">
          <a:blip r:embed="rId2"/>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FFFF"/>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3810" y="600075"/>
            <a:ext cx="12204065" cy="257175"/>
          </a:xfrm>
          <a:prstGeom prst="rect">
            <a:avLst/>
          </a:prstGeom>
        </p:spPr>
      </p:pic>
      <p:sp>
        <p:nvSpPr>
          <p:cNvPr id="23" name="矩形 22"/>
          <p:cNvSpPr/>
          <p:nvPr userDrawn="1"/>
        </p:nvSpPr>
        <p:spPr>
          <a:xfrm>
            <a:off x="32385" y="856933"/>
            <a:ext cx="12132000" cy="5976000"/>
          </a:xfrm>
          <a:prstGeom prst="rect">
            <a:avLst/>
          </a:prstGeom>
          <a:no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2.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3" Type="http://schemas.openxmlformats.org/officeDocument/2006/relationships/theme" Target="../theme/theme2.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2"/>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smtClean="0"/>
              <a:t>单击此处编辑母版标题样式</a:t>
            </a:r>
            <a:endParaRPr lang="zh-CN" smtClean="0"/>
          </a:p>
        </p:txBody>
      </p:sp>
      <p:sp>
        <p:nvSpPr>
          <p:cNvPr id="1027"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smtClean="0"/>
              <a:t>单击此处编辑母版文本样式</a:t>
            </a:r>
            <a:endParaRPr lang="zh-CN" smtClean="0"/>
          </a:p>
          <a:p>
            <a:pPr lvl="1"/>
            <a:r>
              <a:rPr lang="zh-CN" smtClean="0"/>
              <a:t>第二级</a:t>
            </a:r>
            <a:endParaRPr lang="zh-CN"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spcBef>
          <a:spcPct val="0"/>
        </a:spcBef>
        <a:spcAft>
          <a:spcPct val="0"/>
        </a:spcAft>
        <a:defRPr sz="24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ea typeface="仿宋_GB2312" pitchFamily="1"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rgbClr val="E9EAEB"/>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smtClean="0"/>
              <a:t>单击此处编辑母版标题样式</a:t>
            </a:r>
            <a:endParaRPr lang="zh-CN" smtClean="0"/>
          </a:p>
        </p:txBody>
      </p:sp>
      <p:sp>
        <p:nvSpPr>
          <p:cNvPr id="2051"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smtClean="0"/>
              <a:t>单击此处编辑母版文本样式</a:t>
            </a:r>
            <a:endParaRPr lang="zh-CN" smtClean="0"/>
          </a:p>
          <a:p>
            <a:pPr lvl="1"/>
            <a:r>
              <a:rPr lang="zh-CN" smtClean="0"/>
              <a:t>第二级</a:t>
            </a:r>
            <a:endParaRPr lang="zh-CN" smtClean="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0" fontAlgn="base" hangingPunct="0">
        <a:spcBef>
          <a:spcPct val="0"/>
        </a:spcBef>
        <a:spcAft>
          <a:spcPct val="0"/>
        </a:spcAft>
        <a:defRPr sz="24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eaLnBrk="0" fontAlgn="base" hangingPunct="0">
        <a:spcBef>
          <a:spcPct val="0"/>
        </a:spcBef>
        <a:spcAft>
          <a:spcPct val="0"/>
        </a:spcAft>
        <a:defRPr sz="2400">
          <a:solidFill>
            <a:schemeClr val="tx2"/>
          </a:solidFill>
          <a:latin typeface="Arial" panose="020B060402020202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ea typeface="仿宋_GB2312" pitchFamily="1"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8.xml"/><Relationship Id="rId3" Type="http://schemas.openxmlformats.org/officeDocument/2006/relationships/tags" Target="../tags/tag1.xml"/><Relationship Id="rId2" Type="http://schemas.openxmlformats.org/officeDocument/2006/relationships/image" Target="../media/image4.png"/><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image" Target="../media/image15.pn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7.xml"/><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vmlDrawing" Target="../drawings/vmlDrawing3.vml"/><Relationship Id="rId4" Type="http://schemas.openxmlformats.org/officeDocument/2006/relationships/slideLayout" Target="../slideLayouts/slideLayout7.xml"/><Relationship Id="rId3" Type="http://schemas.openxmlformats.org/officeDocument/2006/relationships/image" Target="../media/image20.png"/><Relationship Id="rId2" Type="http://schemas.openxmlformats.org/officeDocument/2006/relationships/image" Target="../media/image19.wmf"/><Relationship Id="rId1" Type="http://schemas.openxmlformats.org/officeDocument/2006/relationships/oleObject" Target="../embeddings/oleObject8.bin"/></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11.xml"/><Relationship Id="rId6" Type="http://schemas.openxmlformats.org/officeDocument/2006/relationships/vmlDrawing" Target="../drawings/vmlDrawing4.vml"/><Relationship Id="rId5" Type="http://schemas.openxmlformats.org/officeDocument/2006/relationships/slideLayout" Target="../slideLayouts/slideLayout7.xml"/><Relationship Id="rId4" Type="http://schemas.openxmlformats.org/officeDocument/2006/relationships/image" Target="../media/image23.png"/><Relationship Id="rId3" Type="http://schemas.openxmlformats.org/officeDocument/2006/relationships/image" Target="../media/image22.png"/><Relationship Id="rId2" Type="http://schemas.openxmlformats.org/officeDocument/2006/relationships/image" Target="../media/image21.wmf"/><Relationship Id="rId1" Type="http://schemas.openxmlformats.org/officeDocument/2006/relationships/oleObject" Target="../embeddings/oleObject9.bin"/></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image" Target="../media/image16.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image" Target="../media/image24.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5" Type="http://schemas.openxmlformats.org/officeDocument/2006/relationships/vmlDrawing" Target="../drawings/vmlDrawing1.vml"/><Relationship Id="rId4" Type="http://schemas.openxmlformats.org/officeDocument/2006/relationships/slideLayout" Target="../slideLayouts/slideLayout7.xml"/><Relationship Id="rId3" Type="http://schemas.openxmlformats.org/officeDocument/2006/relationships/image" Target="../media/image7.png"/><Relationship Id="rId2" Type="http://schemas.openxmlformats.org/officeDocument/2006/relationships/image" Target="../media/image6.wmf"/><Relationship Id="rId1"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8.xml.rels><?xml version="1.0" encoding="UTF-8" standalone="yes"?>
<Relationships xmlns="http://schemas.openxmlformats.org/package/2006/relationships"><Relationship Id="rId9" Type="http://schemas.openxmlformats.org/officeDocument/2006/relationships/oleObject" Target="../embeddings/oleObject6.bin"/><Relationship Id="rId8" Type="http://schemas.openxmlformats.org/officeDocument/2006/relationships/image" Target="../media/image12.wmf"/><Relationship Id="rId7" Type="http://schemas.openxmlformats.org/officeDocument/2006/relationships/oleObject" Target="../embeddings/oleObject5.bin"/><Relationship Id="rId6" Type="http://schemas.openxmlformats.org/officeDocument/2006/relationships/image" Target="../media/image11.wmf"/><Relationship Id="rId5" Type="http://schemas.openxmlformats.org/officeDocument/2006/relationships/oleObject" Target="../embeddings/oleObject4.bin"/><Relationship Id="rId4" Type="http://schemas.openxmlformats.org/officeDocument/2006/relationships/image" Target="../media/image10.wmf"/><Relationship Id="rId3" Type="http://schemas.openxmlformats.org/officeDocument/2006/relationships/oleObject" Target="../embeddings/oleObject3.bin"/><Relationship Id="rId2" Type="http://schemas.openxmlformats.org/officeDocument/2006/relationships/image" Target="../media/image9.wmf"/><Relationship Id="rId15" Type="http://schemas.openxmlformats.org/officeDocument/2006/relationships/notesSlide" Target="../notesSlides/notesSlide5.xml"/><Relationship Id="rId14" Type="http://schemas.openxmlformats.org/officeDocument/2006/relationships/vmlDrawing" Target="../drawings/vmlDrawing2.vml"/><Relationship Id="rId13" Type="http://schemas.openxmlformats.org/officeDocument/2006/relationships/slideLayout" Target="../slideLayouts/slideLayout7.xml"/><Relationship Id="rId12" Type="http://schemas.openxmlformats.org/officeDocument/2006/relationships/image" Target="../media/image14.wmf"/><Relationship Id="rId11" Type="http://schemas.openxmlformats.org/officeDocument/2006/relationships/oleObject" Target="../embeddings/oleObject7.bin"/><Relationship Id="rId10" Type="http://schemas.openxmlformats.org/officeDocument/2006/relationships/image" Target="../media/image13.wmf"/><Relationship Id="rId1" Type="http://schemas.openxmlformats.org/officeDocument/2006/relationships/oleObject" Target="../embeddings/oleObject2.bin"/></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5122" name="Rectangle 3"/>
          <p:cNvSpPr>
            <a:spLocks noGrp="1" noChangeArrowheads="1"/>
          </p:cNvSpPr>
          <p:nvPr>
            <p:ph type="ctrTitle" idx="4294967295"/>
          </p:nvPr>
        </p:nvSpPr>
        <p:spPr>
          <a:xfrm>
            <a:off x="3637280" y="2890520"/>
            <a:ext cx="8553450" cy="866775"/>
          </a:xfrm>
        </p:spPr>
        <p:txBody>
          <a:bodyPr/>
          <a:lstStyle/>
          <a:p>
            <a:pPr algn="ctr" eaLnBrk="1" hangingPunct="1"/>
            <a:r>
              <a:rPr lang="zh-CN" altLang="en-US" sz="5200" b="1">
                <a:solidFill>
                  <a:srgbClr val="00796B"/>
                </a:solidFill>
                <a:sym typeface="+mn-ea"/>
              </a:rPr>
              <a:t>面向产业高端人才需求的</a:t>
            </a:r>
            <a:br>
              <a:rPr lang="zh-CN" altLang="en-US" sz="5200" b="1">
                <a:solidFill>
                  <a:srgbClr val="00796B"/>
                </a:solidFill>
                <a:sym typeface="+mn-ea"/>
              </a:rPr>
            </a:br>
            <a:r>
              <a:rPr lang="zh-CN" altLang="en-US" sz="5200" b="1">
                <a:solidFill>
                  <a:srgbClr val="00796B"/>
                </a:solidFill>
                <a:sym typeface="+mn-ea"/>
              </a:rPr>
              <a:t>拔尖创新领军人才培养</a:t>
            </a:r>
            <a:br>
              <a:rPr lang="zh-CN" altLang="en-US" sz="5200" b="1">
                <a:solidFill>
                  <a:srgbClr val="00796B"/>
                </a:solidFill>
                <a:sym typeface="+mn-ea"/>
              </a:rPr>
            </a:br>
            <a:r>
              <a:rPr lang="en-US" altLang="zh-CN" sz="5200" b="1">
                <a:solidFill>
                  <a:srgbClr val="00796B"/>
                </a:solidFill>
                <a:sym typeface="+mn-ea"/>
              </a:rPr>
              <a:t>——</a:t>
            </a:r>
            <a:r>
              <a:rPr lang="zh-CN" altLang="en-US" b="1">
                <a:solidFill>
                  <a:srgbClr val="00796B"/>
                </a:solidFill>
                <a:sym typeface="+mn-ea"/>
              </a:rPr>
              <a:t>工程领军人才培养计划</a:t>
            </a:r>
            <a:r>
              <a:rPr lang="en-US" altLang="zh-CN" b="1">
                <a:solidFill>
                  <a:srgbClr val="00796B"/>
                </a:solidFill>
                <a:sym typeface="+mn-ea"/>
              </a:rPr>
              <a:t>+</a:t>
            </a:r>
            <a:r>
              <a:rPr lang="zh-CN" altLang="en-US" b="1">
                <a:solidFill>
                  <a:srgbClr val="00796B"/>
                </a:solidFill>
                <a:sym typeface="+mn-ea"/>
              </a:rPr>
              <a:t>卓越工程师教育培养计划</a:t>
            </a:r>
            <a:r>
              <a:rPr lang="en-US" altLang="zh-CN" b="1">
                <a:solidFill>
                  <a:srgbClr val="00796B"/>
                </a:solidFill>
                <a:sym typeface="+mn-ea"/>
              </a:rPr>
              <a:t>+</a:t>
            </a:r>
            <a:br>
              <a:rPr lang="en-US" altLang="zh-CN" b="1">
                <a:solidFill>
                  <a:srgbClr val="00796B"/>
                </a:solidFill>
                <a:sym typeface="+mn-ea"/>
              </a:rPr>
            </a:br>
            <a:r>
              <a:rPr lang="zh-CN" altLang="en-US" b="1">
                <a:solidFill>
                  <a:srgbClr val="00796B"/>
                </a:solidFill>
                <a:sym typeface="+mn-ea"/>
              </a:rPr>
              <a:t>大一年度项目计划</a:t>
            </a:r>
            <a:endParaRPr lang="zh-CN" altLang="en-US" b="1">
              <a:solidFill>
                <a:srgbClr val="00796B"/>
              </a:solidFill>
              <a:sym typeface="+mn-ea"/>
            </a:endParaRPr>
          </a:p>
        </p:txBody>
      </p:sp>
      <p:sp>
        <p:nvSpPr>
          <p:cNvPr id="5126" name="Freeform 5"/>
          <p:cNvSpPr>
            <a:spLocks noEditPoints="1"/>
          </p:cNvSpPr>
          <p:nvPr/>
        </p:nvSpPr>
        <p:spPr bwMode="auto">
          <a:xfrm>
            <a:off x="182563" y="1301750"/>
            <a:ext cx="3454400" cy="3598863"/>
          </a:xfrm>
          <a:custGeom>
            <a:avLst/>
            <a:gdLst>
              <a:gd name="T0" fmla="*/ 2671 w 4891"/>
              <a:gd name="T1" fmla="*/ 2538 h 5077"/>
              <a:gd name="T2" fmla="*/ 2996 w 4891"/>
              <a:gd name="T3" fmla="*/ 4260 h 5077"/>
              <a:gd name="T4" fmla="*/ 2562 w 4891"/>
              <a:gd name="T5" fmla="*/ 2663 h 5077"/>
              <a:gd name="T6" fmla="*/ 2420 w 4891"/>
              <a:gd name="T7" fmla="*/ 2538 h 5077"/>
              <a:gd name="T8" fmla="*/ 930 w 4891"/>
              <a:gd name="T9" fmla="*/ 1883 h 5077"/>
              <a:gd name="T10" fmla="*/ 2451 w 4891"/>
              <a:gd name="T11" fmla="*/ 2456 h 5077"/>
              <a:gd name="T12" fmla="*/ 2435 w 4891"/>
              <a:gd name="T13" fmla="*/ 1374 h 5077"/>
              <a:gd name="T14" fmla="*/ 2598 w 4891"/>
              <a:gd name="T15" fmla="*/ 2424 h 5077"/>
              <a:gd name="T16" fmla="*/ 4342 w 4891"/>
              <a:gd name="T17" fmla="*/ 3769 h 5077"/>
              <a:gd name="T18" fmla="*/ 355 w 4891"/>
              <a:gd name="T19" fmla="*/ 2538 h 5077"/>
              <a:gd name="T20" fmla="*/ 4394 w 4891"/>
              <a:gd name="T21" fmla="*/ 1387 h 5077"/>
              <a:gd name="T22" fmla="*/ 4258 w 4891"/>
              <a:gd name="T23" fmla="*/ 1584 h 5077"/>
              <a:gd name="T24" fmla="*/ 4891 w 4891"/>
              <a:gd name="T25" fmla="*/ 1189 h 5077"/>
              <a:gd name="T26" fmla="*/ 4695 w 4891"/>
              <a:gd name="T27" fmla="*/ 1200 h 5077"/>
              <a:gd name="T28" fmla="*/ 0 w 4891"/>
              <a:gd name="T29" fmla="*/ 2538 h 5077"/>
              <a:gd name="T30" fmla="*/ 4644 w 4891"/>
              <a:gd name="T31" fmla="*/ 3956 h 5077"/>
              <a:gd name="T32" fmla="*/ 462 w 4891"/>
              <a:gd name="T33" fmla="*/ 2480 h 5077"/>
              <a:gd name="T34" fmla="*/ 707 w 4891"/>
              <a:gd name="T35" fmla="*/ 2538 h 5077"/>
              <a:gd name="T36" fmla="*/ 462 w 4891"/>
              <a:gd name="T37" fmla="*/ 2597 h 5077"/>
              <a:gd name="T38" fmla="*/ 712 w 4891"/>
              <a:gd name="T39" fmla="*/ 1547 h 5077"/>
              <a:gd name="T40" fmla="*/ 983 w 4891"/>
              <a:gd name="T41" fmla="*/ 1569 h 5077"/>
              <a:gd name="T42" fmla="*/ 1576 w 4891"/>
              <a:gd name="T43" fmla="*/ 976 h 5077"/>
              <a:gd name="T44" fmla="*/ 1554 w 4891"/>
              <a:gd name="T45" fmla="*/ 705 h 5077"/>
              <a:gd name="T46" fmla="*/ 1576 w 4891"/>
              <a:gd name="T47" fmla="*/ 976 h 5077"/>
              <a:gd name="T48" fmla="*/ 2487 w 4891"/>
              <a:gd name="T49" fmla="*/ 455 h 5077"/>
              <a:gd name="T50" fmla="*/ 2604 w 4891"/>
              <a:gd name="T51" fmla="*/ 701 h 5077"/>
              <a:gd name="T52" fmla="*/ 2487 w 4891"/>
              <a:gd name="T53" fmla="*/ 701 h 5077"/>
              <a:gd name="T54" fmla="*/ 3536 w 4891"/>
              <a:gd name="T55" fmla="*/ 705 h 5077"/>
              <a:gd name="T56" fmla="*/ 3515 w 4891"/>
              <a:gd name="T57" fmla="*/ 976 h 5077"/>
              <a:gd name="T58" fmla="*/ 3515 w 4891"/>
              <a:gd name="T59" fmla="*/ 4101 h 5077"/>
              <a:gd name="T60" fmla="*/ 3536 w 4891"/>
              <a:gd name="T61" fmla="*/ 4372 h 5077"/>
              <a:gd name="T62" fmla="*/ 3515 w 4891"/>
              <a:gd name="T63" fmla="*/ 4101 h 5077"/>
              <a:gd name="T64" fmla="*/ 2604 w 4891"/>
              <a:gd name="T65" fmla="*/ 4621 h 5077"/>
              <a:gd name="T66" fmla="*/ 2487 w 4891"/>
              <a:gd name="T67" fmla="*/ 4376 h 5077"/>
              <a:gd name="T68" fmla="*/ 2604 w 4891"/>
              <a:gd name="T69" fmla="*/ 4376 h 5077"/>
              <a:gd name="T70" fmla="*/ 1554 w 4891"/>
              <a:gd name="T71" fmla="*/ 4372 h 5077"/>
              <a:gd name="T72" fmla="*/ 1576 w 4891"/>
              <a:gd name="T73" fmla="*/ 4101 h 5077"/>
              <a:gd name="T74" fmla="*/ 983 w 4891"/>
              <a:gd name="T75" fmla="*/ 3508 h 5077"/>
              <a:gd name="T76" fmla="*/ 712 w 4891"/>
              <a:gd name="T77" fmla="*/ 3529 h 5077"/>
              <a:gd name="T78" fmla="*/ 983 w 4891"/>
              <a:gd name="T79" fmla="*/ 3508 h 50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891" h="5077">
                <a:moveTo>
                  <a:pt x="2598" y="2424"/>
                </a:moveTo>
                <a:cubicBezTo>
                  <a:pt x="2641" y="2444"/>
                  <a:pt x="2671" y="2488"/>
                  <a:pt x="2671" y="2538"/>
                </a:cubicBezTo>
                <a:cubicBezTo>
                  <a:pt x="2671" y="2591"/>
                  <a:pt x="2638" y="2636"/>
                  <a:pt x="2592" y="2655"/>
                </a:cubicBezTo>
                <a:lnTo>
                  <a:pt x="2996" y="4260"/>
                </a:lnTo>
                <a:lnTo>
                  <a:pt x="2971" y="4266"/>
                </a:lnTo>
                <a:lnTo>
                  <a:pt x="2562" y="2663"/>
                </a:lnTo>
                <a:cubicBezTo>
                  <a:pt x="2557" y="2663"/>
                  <a:pt x="2551" y="2664"/>
                  <a:pt x="2546" y="2664"/>
                </a:cubicBezTo>
                <a:cubicBezTo>
                  <a:pt x="2476" y="2664"/>
                  <a:pt x="2420" y="2608"/>
                  <a:pt x="2420" y="2538"/>
                </a:cubicBezTo>
                <a:lnTo>
                  <a:pt x="2420" y="2535"/>
                </a:lnTo>
                <a:lnTo>
                  <a:pt x="930" y="1883"/>
                </a:lnTo>
                <a:lnTo>
                  <a:pt x="952" y="1831"/>
                </a:lnTo>
                <a:lnTo>
                  <a:pt x="2451" y="2456"/>
                </a:lnTo>
                <a:cubicBezTo>
                  <a:pt x="2459" y="2447"/>
                  <a:pt x="2469" y="2438"/>
                  <a:pt x="2480" y="2432"/>
                </a:cubicBezTo>
                <a:lnTo>
                  <a:pt x="2435" y="1374"/>
                </a:lnTo>
                <a:lnTo>
                  <a:pt x="2509" y="1369"/>
                </a:lnTo>
                <a:lnTo>
                  <a:pt x="2598" y="2424"/>
                </a:lnTo>
                <a:close/>
                <a:moveTo>
                  <a:pt x="4644" y="3956"/>
                </a:moveTo>
                <a:lnTo>
                  <a:pt x="4342" y="3769"/>
                </a:lnTo>
                <a:cubicBezTo>
                  <a:pt x="3936" y="4363"/>
                  <a:pt x="3264" y="4722"/>
                  <a:pt x="2538" y="4722"/>
                </a:cubicBezTo>
                <a:cubicBezTo>
                  <a:pt x="1333" y="4722"/>
                  <a:pt x="355" y="3744"/>
                  <a:pt x="355" y="2538"/>
                </a:cubicBezTo>
                <a:cubicBezTo>
                  <a:pt x="355" y="1333"/>
                  <a:pt x="1333" y="355"/>
                  <a:pt x="2538" y="355"/>
                </a:cubicBezTo>
                <a:cubicBezTo>
                  <a:pt x="3296" y="355"/>
                  <a:pt x="3995" y="746"/>
                  <a:pt x="4394" y="1387"/>
                </a:cubicBezTo>
                <a:lnTo>
                  <a:pt x="4443" y="1467"/>
                </a:lnTo>
                <a:lnTo>
                  <a:pt x="4258" y="1584"/>
                </a:lnTo>
                <a:lnTo>
                  <a:pt x="4747" y="1638"/>
                </a:lnTo>
                <a:lnTo>
                  <a:pt x="4891" y="1189"/>
                </a:lnTo>
                <a:lnTo>
                  <a:pt x="4745" y="1280"/>
                </a:lnTo>
                <a:lnTo>
                  <a:pt x="4695" y="1200"/>
                </a:lnTo>
                <a:cubicBezTo>
                  <a:pt x="4232" y="454"/>
                  <a:pt x="3419" y="0"/>
                  <a:pt x="2538" y="0"/>
                </a:cubicBezTo>
                <a:cubicBezTo>
                  <a:pt x="1137" y="0"/>
                  <a:pt x="0" y="1137"/>
                  <a:pt x="0" y="2538"/>
                </a:cubicBezTo>
                <a:cubicBezTo>
                  <a:pt x="0" y="3940"/>
                  <a:pt x="1137" y="5077"/>
                  <a:pt x="2538" y="5077"/>
                </a:cubicBezTo>
                <a:cubicBezTo>
                  <a:pt x="3388" y="5077"/>
                  <a:pt x="4173" y="4655"/>
                  <a:pt x="4644" y="3956"/>
                </a:cubicBezTo>
                <a:close/>
                <a:moveTo>
                  <a:pt x="462" y="2597"/>
                </a:moveTo>
                <a:lnTo>
                  <a:pt x="462" y="2480"/>
                </a:lnTo>
                <a:lnTo>
                  <a:pt x="708" y="2480"/>
                </a:lnTo>
                <a:cubicBezTo>
                  <a:pt x="707" y="2499"/>
                  <a:pt x="707" y="2519"/>
                  <a:pt x="707" y="2538"/>
                </a:cubicBezTo>
                <a:cubicBezTo>
                  <a:pt x="707" y="2558"/>
                  <a:pt x="707" y="2577"/>
                  <a:pt x="708" y="2597"/>
                </a:cubicBezTo>
                <a:lnTo>
                  <a:pt x="462" y="2597"/>
                </a:lnTo>
                <a:close/>
                <a:moveTo>
                  <a:pt x="924" y="1670"/>
                </a:moveTo>
                <a:lnTo>
                  <a:pt x="712" y="1547"/>
                </a:lnTo>
                <a:lnTo>
                  <a:pt x="771" y="1446"/>
                </a:lnTo>
                <a:lnTo>
                  <a:pt x="983" y="1569"/>
                </a:lnTo>
                <a:cubicBezTo>
                  <a:pt x="962" y="1602"/>
                  <a:pt x="943" y="1636"/>
                  <a:pt x="924" y="1670"/>
                </a:cubicBezTo>
                <a:close/>
                <a:moveTo>
                  <a:pt x="1576" y="976"/>
                </a:moveTo>
                <a:lnTo>
                  <a:pt x="1453" y="764"/>
                </a:lnTo>
                <a:lnTo>
                  <a:pt x="1554" y="705"/>
                </a:lnTo>
                <a:lnTo>
                  <a:pt x="1677" y="917"/>
                </a:lnTo>
                <a:cubicBezTo>
                  <a:pt x="1643" y="936"/>
                  <a:pt x="1609" y="955"/>
                  <a:pt x="1576" y="976"/>
                </a:cubicBezTo>
                <a:close/>
                <a:moveTo>
                  <a:pt x="2487" y="701"/>
                </a:moveTo>
                <a:lnTo>
                  <a:pt x="2487" y="455"/>
                </a:lnTo>
                <a:lnTo>
                  <a:pt x="2604" y="455"/>
                </a:lnTo>
                <a:lnTo>
                  <a:pt x="2604" y="701"/>
                </a:lnTo>
                <a:cubicBezTo>
                  <a:pt x="2584" y="700"/>
                  <a:pt x="2565" y="700"/>
                  <a:pt x="2546" y="700"/>
                </a:cubicBezTo>
                <a:cubicBezTo>
                  <a:pt x="2526" y="700"/>
                  <a:pt x="2507" y="700"/>
                  <a:pt x="2487" y="701"/>
                </a:cubicBezTo>
                <a:close/>
                <a:moveTo>
                  <a:pt x="3414" y="917"/>
                </a:moveTo>
                <a:lnTo>
                  <a:pt x="3536" y="705"/>
                </a:lnTo>
                <a:lnTo>
                  <a:pt x="3637" y="764"/>
                </a:lnTo>
                <a:lnTo>
                  <a:pt x="3515" y="976"/>
                </a:lnTo>
                <a:cubicBezTo>
                  <a:pt x="3482" y="955"/>
                  <a:pt x="3448" y="936"/>
                  <a:pt x="3414" y="917"/>
                </a:cubicBezTo>
                <a:close/>
                <a:moveTo>
                  <a:pt x="3515" y="4101"/>
                </a:moveTo>
                <a:lnTo>
                  <a:pt x="3638" y="4313"/>
                </a:lnTo>
                <a:lnTo>
                  <a:pt x="3536" y="4372"/>
                </a:lnTo>
                <a:lnTo>
                  <a:pt x="3414" y="4159"/>
                </a:lnTo>
                <a:cubicBezTo>
                  <a:pt x="3448" y="4141"/>
                  <a:pt x="3482" y="4121"/>
                  <a:pt x="3515" y="4101"/>
                </a:cubicBezTo>
                <a:close/>
                <a:moveTo>
                  <a:pt x="2604" y="4376"/>
                </a:moveTo>
                <a:lnTo>
                  <a:pt x="2604" y="4621"/>
                </a:lnTo>
                <a:lnTo>
                  <a:pt x="2487" y="4621"/>
                </a:lnTo>
                <a:lnTo>
                  <a:pt x="2487" y="4376"/>
                </a:lnTo>
                <a:cubicBezTo>
                  <a:pt x="2507" y="4377"/>
                  <a:pt x="2526" y="4377"/>
                  <a:pt x="2546" y="4377"/>
                </a:cubicBezTo>
                <a:cubicBezTo>
                  <a:pt x="2565" y="4377"/>
                  <a:pt x="2584" y="4377"/>
                  <a:pt x="2604" y="4376"/>
                </a:cubicBezTo>
                <a:close/>
                <a:moveTo>
                  <a:pt x="1677" y="4159"/>
                </a:moveTo>
                <a:lnTo>
                  <a:pt x="1554" y="4372"/>
                </a:lnTo>
                <a:lnTo>
                  <a:pt x="1453" y="4313"/>
                </a:lnTo>
                <a:lnTo>
                  <a:pt x="1576" y="4101"/>
                </a:lnTo>
                <a:cubicBezTo>
                  <a:pt x="1609" y="4121"/>
                  <a:pt x="1643" y="4141"/>
                  <a:pt x="1677" y="4159"/>
                </a:cubicBezTo>
                <a:close/>
                <a:moveTo>
                  <a:pt x="983" y="3508"/>
                </a:moveTo>
                <a:lnTo>
                  <a:pt x="771" y="3630"/>
                </a:lnTo>
                <a:lnTo>
                  <a:pt x="712" y="3529"/>
                </a:lnTo>
                <a:lnTo>
                  <a:pt x="924" y="3407"/>
                </a:lnTo>
                <a:cubicBezTo>
                  <a:pt x="943" y="3441"/>
                  <a:pt x="962" y="3475"/>
                  <a:pt x="983" y="3508"/>
                </a:cubicBezTo>
                <a:close/>
              </a:path>
            </a:pathLst>
          </a:custGeom>
          <a:solidFill>
            <a:srgbClr val="009AC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77" name="矩形 1"/>
          <p:cNvSpPr/>
          <p:nvPr/>
        </p:nvSpPr>
        <p:spPr>
          <a:xfrm>
            <a:off x="6184265" y="5997575"/>
            <a:ext cx="3720465" cy="521970"/>
          </a:xfrm>
          <a:prstGeom prst="rect">
            <a:avLst/>
          </a:prstGeom>
          <a:noFill/>
          <a:ln w="9525">
            <a:noFill/>
          </a:ln>
        </p:spPr>
        <p:txBody>
          <a:bodyPr wrap="square" anchor="t">
            <a:spAutoFit/>
          </a:bodyPr>
          <a:p>
            <a:pPr eaLnBrk="0" hangingPunct="0"/>
            <a:r>
              <a:rPr lang="en-US" altLang="zh-CN" sz="2800" b="1" dirty="0">
                <a:latin typeface="Times New Roman" panose="02020603050405020304" pitchFamily="18" charset="0"/>
                <a:ea typeface="宋体" panose="02010600030101010101" pitchFamily="2" charset="-122"/>
              </a:rPr>
              <a:t>2019</a:t>
            </a:r>
            <a:r>
              <a:rPr lang="zh-CN" altLang="en-US" sz="2800" b="1" dirty="0">
                <a:latin typeface="Times New Roman" panose="02020603050405020304" pitchFamily="18" charset="0"/>
                <a:ea typeface="宋体" panose="02010600030101010101" pitchFamily="2" charset="-122"/>
              </a:rPr>
              <a:t>年</a:t>
            </a:r>
            <a:r>
              <a:rPr lang="en-US" altLang="zh-CN" sz="2800" b="1" dirty="0">
                <a:latin typeface="Times New Roman" panose="02020603050405020304" pitchFamily="18" charset="0"/>
                <a:ea typeface="宋体" panose="02010600030101010101" pitchFamily="2" charset="-122"/>
              </a:rPr>
              <a:t>11</a:t>
            </a:r>
            <a:r>
              <a:rPr lang="zh-CN" altLang="en-US" sz="2800" b="1" dirty="0">
                <a:latin typeface="Times New Roman" panose="02020603050405020304" pitchFamily="18" charset="0"/>
                <a:ea typeface="宋体" panose="02010600030101010101" pitchFamily="2" charset="-122"/>
              </a:rPr>
              <a:t>月</a:t>
            </a:r>
            <a:r>
              <a:rPr lang="en-US" altLang="zh-CN" sz="2800" b="1" dirty="0">
                <a:latin typeface="Times New Roman" panose="02020603050405020304" pitchFamily="18" charset="0"/>
                <a:ea typeface="宋体" panose="02010600030101010101" pitchFamily="2" charset="-122"/>
              </a:rPr>
              <a:t>13</a:t>
            </a:r>
            <a:r>
              <a:rPr lang="zh-CN" altLang="en-US" sz="2800" b="1" dirty="0">
                <a:latin typeface="Times New Roman" panose="02020603050405020304" pitchFamily="18" charset="0"/>
                <a:ea typeface="宋体" panose="02010600030101010101" pitchFamily="2" charset="-122"/>
              </a:rPr>
              <a:t>日</a:t>
            </a:r>
            <a:r>
              <a:rPr lang="en-US" altLang="zh-CN" sz="2800" b="1" dirty="0">
                <a:latin typeface="Times New Roman" panose="02020603050405020304" pitchFamily="18" charset="0"/>
                <a:ea typeface="宋体" panose="02010600030101010101" pitchFamily="2" charset="-122"/>
              </a:rPr>
              <a:t>(</a:t>
            </a:r>
            <a:r>
              <a:rPr lang="zh-CN" altLang="en-US" sz="2800" b="1" dirty="0">
                <a:latin typeface="Times New Roman" panose="02020603050405020304" pitchFamily="18" charset="0"/>
                <a:ea typeface="宋体" panose="02010600030101010101" pitchFamily="2" charset="-122"/>
              </a:rPr>
              <a:t>周三</a:t>
            </a:r>
            <a:r>
              <a:rPr lang="en-US" altLang="zh-CN" sz="2800" b="1" dirty="0">
                <a:latin typeface="Times New Roman" panose="02020603050405020304" pitchFamily="18" charset="0"/>
                <a:ea typeface="宋体" panose="02010600030101010101" pitchFamily="2" charset="-122"/>
              </a:rPr>
              <a:t>)</a:t>
            </a:r>
            <a:endParaRPr lang="en-US" altLang="zh-CN" sz="2800" b="1" dirty="0">
              <a:latin typeface="Times New Roman" panose="02020603050405020304" pitchFamily="18" charset="0"/>
              <a:ea typeface="宋体" panose="02010600030101010101" pitchFamily="2" charset="-122"/>
            </a:endParaRPr>
          </a:p>
        </p:txBody>
      </p:sp>
      <p:sp>
        <p:nvSpPr>
          <p:cNvPr id="3078" name="Text Box 8"/>
          <p:cNvSpPr txBox="1"/>
          <p:nvPr/>
        </p:nvSpPr>
        <p:spPr>
          <a:xfrm>
            <a:off x="3895090" y="4900613"/>
            <a:ext cx="8299450" cy="768350"/>
          </a:xfrm>
          <a:prstGeom prst="rect">
            <a:avLst/>
          </a:prstGeom>
          <a:noFill/>
          <a:ln w="9525">
            <a:noFill/>
          </a:ln>
        </p:spPr>
        <p:txBody>
          <a:bodyPr wrap="square" anchor="t">
            <a:spAutoFit/>
          </a:bodyPr>
          <a:p>
            <a:pPr algn="ctr" eaLnBrk="0" hangingPunct="0"/>
            <a:r>
              <a:rPr lang="zh-CN" altLang="en-US" sz="4400" b="1" dirty="0">
                <a:solidFill>
                  <a:schemeClr val="accent2"/>
                </a:solidFill>
                <a:latin typeface="微软雅黑" panose="020B0503020204020204" pitchFamily="34" charset="-122"/>
                <a:ea typeface="微软雅黑" panose="020B0503020204020204" pitchFamily="34" charset="-122"/>
              </a:rPr>
              <a:t>张策</a:t>
            </a:r>
            <a:r>
              <a:rPr lang="en-US" altLang="zh-CN" sz="4400" b="1" dirty="0">
                <a:solidFill>
                  <a:schemeClr val="accent2"/>
                </a:solidFill>
                <a:latin typeface="微软雅黑" panose="020B0503020204020204" pitchFamily="34" charset="-122"/>
                <a:ea typeface="微软雅黑" panose="020B0503020204020204" pitchFamily="34" charset="-122"/>
              </a:rPr>
              <a:t>(</a:t>
            </a:r>
            <a:r>
              <a:rPr lang="zh-CN" altLang="en-US" sz="4400" b="1" dirty="0">
                <a:solidFill>
                  <a:schemeClr val="accent2"/>
                </a:solidFill>
                <a:latin typeface="微软雅黑" panose="020B0503020204020204" pitchFamily="34" charset="-122"/>
                <a:ea typeface="微软雅黑" panose="020B0503020204020204" pitchFamily="34" charset="-122"/>
              </a:rPr>
              <a:t>教务处</a:t>
            </a:r>
            <a:r>
              <a:rPr lang="en-US" altLang="zh-CN" sz="4400" b="1" dirty="0">
                <a:solidFill>
                  <a:schemeClr val="accent2"/>
                </a:solidFill>
                <a:latin typeface="微软雅黑" panose="020B0503020204020204" pitchFamily="34" charset="-122"/>
                <a:ea typeface="微软雅黑" panose="020B0503020204020204" pitchFamily="34" charset="-122"/>
              </a:rPr>
              <a:t>)</a:t>
            </a:r>
            <a:endParaRPr lang="en-US" altLang="zh-CN" sz="4400" b="1" dirty="0">
              <a:solidFill>
                <a:schemeClr val="accent2"/>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69265" y="278130"/>
            <a:ext cx="1097280" cy="368300"/>
          </a:xfrm>
          <a:prstGeom prst="rect">
            <a:avLst/>
          </a:prstGeom>
          <a:solidFill>
            <a:srgbClr val="15C1AB"/>
          </a:solidFill>
        </p:spPr>
        <p:txBody>
          <a:bodyPr wrap="none" rtlCol="0" anchor="t">
            <a:spAutoFit/>
          </a:bodyPr>
          <a:p>
            <a:r>
              <a:rPr lang="zh-CN" altLang="en-US" b="1">
                <a:solidFill>
                  <a:srgbClr val="FFFF00"/>
                </a:solidFill>
                <a:latin typeface="微软雅黑" panose="020B0503020204020204" pitchFamily="34" charset="-122"/>
                <a:ea typeface="微软雅黑" panose="020B0503020204020204" pitchFamily="34" charset="-122"/>
                <a:sym typeface="+mn-ea"/>
              </a:rPr>
              <a:t>第二部分</a:t>
            </a:r>
            <a:endParaRPr lang="zh-CN" altLang="en-US" b="1">
              <a:solidFill>
                <a:srgbClr val="FFFF00"/>
              </a:solidFill>
              <a:latin typeface="微软雅黑" panose="020B0503020204020204" pitchFamily="34" charset="-122"/>
              <a:ea typeface="微软雅黑" panose="020B0503020204020204" pitchFamily="34" charset="-122"/>
              <a:sym typeface="+mn-ea"/>
            </a:endParaRPr>
          </a:p>
        </p:txBody>
      </p:sp>
      <p:pic>
        <p:nvPicPr>
          <p:cNvPr id="22564" name="图片 6" descr="校徽——3"/>
          <p:cNvPicPr>
            <a:picLocks noChangeAspect="1"/>
          </p:cNvPicPr>
          <p:nvPr/>
        </p:nvPicPr>
        <p:blipFill>
          <a:blip r:embed="rId2"/>
          <a:stretch>
            <a:fillRect/>
          </a:stretch>
        </p:blipFill>
        <p:spPr>
          <a:xfrm>
            <a:off x="6766878" y="5080"/>
            <a:ext cx="2047875" cy="1849438"/>
          </a:xfrm>
          <a:prstGeom prst="rect">
            <a:avLst/>
          </a:prstGeom>
          <a:noFill/>
          <a:ln w="9525">
            <a:noFill/>
          </a:ln>
        </p:spPr>
      </p:pic>
    </p:spTree>
    <p:custDataLst>
      <p:tags r:id="rId3"/>
    </p:custData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519303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en-US" sz="3600" b="1">
                <a:solidFill>
                  <a:srgbClr val="FF0000"/>
                </a:solidFill>
                <a:latin typeface="微软雅黑" panose="020B0503020204020204" pitchFamily="34" charset="-122"/>
                <a:ea typeface="微软雅黑" panose="020B0503020204020204" pitchFamily="34" charset="-122"/>
                <a:sym typeface="+mn-ea"/>
              </a:rPr>
              <a:t>II.</a:t>
            </a:r>
            <a:r>
              <a:rPr lang="zh-CN" altLang="en-US" sz="3600" b="1">
                <a:solidFill>
                  <a:srgbClr val="319186"/>
                </a:solidFill>
                <a:latin typeface="微软雅黑" panose="020B0503020204020204" pitchFamily="34" charset="-122"/>
                <a:ea typeface="微软雅黑" panose="020B0503020204020204" pitchFamily="34" charset="-122"/>
                <a:sym typeface="+mn-ea"/>
              </a:rPr>
              <a:t>工程领军人才培养计划</a:t>
            </a:r>
            <a:endParaRPr lang="zh-CN" altLang="en-US" sz="3600" b="1">
              <a:solidFill>
                <a:srgbClr val="319186"/>
              </a:solidFill>
              <a:latin typeface="微软雅黑" panose="020B0503020204020204" pitchFamily="34" charset="-122"/>
              <a:ea typeface="微软雅黑" panose="020B0503020204020204" pitchFamily="34" charset="-122"/>
            </a:endParaRPr>
          </a:p>
        </p:txBody>
      </p:sp>
      <p:sp>
        <p:nvSpPr>
          <p:cNvPr id="23566" name="文本框 99"/>
          <p:cNvSpPr txBox="1"/>
          <p:nvPr/>
        </p:nvSpPr>
        <p:spPr>
          <a:xfrm>
            <a:off x="169545" y="1304290"/>
            <a:ext cx="8651875" cy="429895"/>
          </a:xfrm>
          <a:prstGeom prst="rect">
            <a:avLst/>
          </a:prstGeom>
          <a:noFill/>
          <a:ln w="9525">
            <a:noFill/>
          </a:ln>
        </p:spPr>
        <p:txBody>
          <a:bodyPr wrap="square" anchor="t">
            <a:spAutoFit/>
          </a:bodyPr>
          <a:p>
            <a:pPr algn="just"/>
            <a:r>
              <a:rPr lang="zh-CN" altLang="en-US" sz="2200" b="1">
                <a:latin typeface="微软雅黑" panose="020B0503020204020204" pitchFamily="34" charset="-122"/>
                <a:ea typeface="微软雅黑" panose="020B0503020204020204" pitchFamily="34" charset="-122"/>
              </a:rPr>
              <a:t>1.具备工程创新能力和工程领导力潜质的学生选拔</a:t>
            </a:r>
            <a:endParaRPr lang="zh-CN" altLang="en-US" sz="2200" b="1">
              <a:latin typeface="微软雅黑" panose="020B0503020204020204" pitchFamily="34" charset="-122"/>
              <a:ea typeface="微软雅黑" panose="020B0503020204020204" pitchFamily="34" charset="-122"/>
            </a:endParaRPr>
          </a:p>
        </p:txBody>
      </p:sp>
      <p:sp>
        <p:nvSpPr>
          <p:cNvPr id="24591" name="文本框 4"/>
          <p:cNvSpPr txBox="1"/>
          <p:nvPr/>
        </p:nvSpPr>
        <p:spPr>
          <a:xfrm>
            <a:off x="513715" y="1742440"/>
            <a:ext cx="11188700" cy="1445260"/>
          </a:xfrm>
          <a:prstGeom prst="rect">
            <a:avLst/>
          </a:prstGeom>
          <a:solidFill>
            <a:srgbClr val="CCFF66"/>
          </a:solidFill>
          <a:ln w="9525" cap="flat" cmpd="sng">
            <a:solidFill>
              <a:srgbClr val="C00000"/>
            </a:solidFill>
            <a:prstDash val="dashDot"/>
            <a:round/>
            <a:headEnd type="none" w="med" len="med"/>
            <a:tailEnd type="none" w="med" len="med"/>
          </a:ln>
        </p:spPr>
        <p:txBody>
          <a:bodyPr wrap="square" anchor="t">
            <a:spAutoFit/>
          </a:bodyPr>
          <a:p>
            <a:pPr algn="just">
              <a:lnSpc>
                <a:spcPct val="100000"/>
              </a:lnSpc>
            </a:pPr>
            <a:r>
              <a:rPr lang="zh-CN" altLang="en-US" sz="2000" b="1">
                <a:solidFill>
                  <a:srgbClr val="00B0F0"/>
                </a:solidFill>
                <a:latin typeface="微软雅黑" panose="020B0503020204020204" pitchFamily="34" charset="-122"/>
                <a:ea typeface="微软雅黑" panose="020B0503020204020204" pitchFamily="34" charset="-122"/>
                <a:sym typeface="Wingdings" panose="05000000000000000000" charset="0"/>
              </a:rPr>
              <a:t></a:t>
            </a:r>
            <a:r>
              <a:rPr lang="zh-CN" altLang="en-US" sz="2000">
                <a:latin typeface="微软雅黑" panose="020B0503020204020204" pitchFamily="34" charset="-122"/>
                <a:ea typeface="微软雅黑" panose="020B0503020204020204" pitchFamily="34" charset="-122"/>
              </a:rPr>
              <a:t>拟选择少数品学兼优的优秀学生（不超过整个学院学生总数的</a:t>
            </a:r>
            <a:r>
              <a:rPr lang="en-US" altLang="zh-CN" sz="2400" b="1">
                <a:solidFill>
                  <a:srgbClr val="C00000"/>
                </a:solidFill>
                <a:latin typeface="微软雅黑" panose="020B0503020204020204" pitchFamily="34" charset="-122"/>
                <a:ea typeface="微软雅黑" panose="020B0503020204020204" pitchFamily="34" charset="-122"/>
              </a:rPr>
              <a:t>5%</a:t>
            </a:r>
            <a:r>
              <a:rPr lang="zh-CN" altLang="en-US" sz="2000">
                <a:latin typeface="微软雅黑" panose="020B0503020204020204" pitchFamily="34" charset="-122"/>
                <a:ea typeface="微软雅黑" panose="020B0503020204020204" pitchFamily="34" charset="-122"/>
              </a:rPr>
              <a:t>）参与该计划。选择对象为大三年级的学习成绩优秀（前五学期成绩排名前</a:t>
            </a:r>
            <a:r>
              <a:rPr lang="en-US" altLang="zh-CN" sz="2400" b="1">
                <a:solidFill>
                  <a:srgbClr val="C00000"/>
                </a:solidFill>
                <a:latin typeface="微软雅黑" panose="020B0503020204020204" pitchFamily="34" charset="-122"/>
                <a:ea typeface="微软雅黑" panose="020B0503020204020204" pitchFamily="34" charset="-122"/>
              </a:rPr>
              <a:t>5%</a:t>
            </a:r>
            <a:r>
              <a:rPr lang="zh-CN" altLang="en-US" sz="2000">
                <a:latin typeface="微软雅黑" panose="020B0503020204020204" pitchFamily="34" charset="-122"/>
                <a:ea typeface="微软雅黑" panose="020B0503020204020204" pitchFamily="34" charset="-122"/>
              </a:rPr>
              <a:t>）、工程实践成效比较突出（原则上应担任过项目负责人）、具有领导潜质的优秀学生。由符合基本条件的学生自愿报名，提交申请；由学院组织初选，并进行严格面试，择优选拔；学校教务处机构审核批准。</a:t>
            </a:r>
            <a:endParaRPr lang="zh-CN" altLang="en-US" sz="2000">
              <a:latin typeface="微软雅黑" panose="020B0503020204020204" pitchFamily="34" charset="-122"/>
              <a:ea typeface="微软雅黑" panose="020B0503020204020204" pitchFamily="34" charset="-122"/>
            </a:endParaRPr>
          </a:p>
        </p:txBody>
      </p:sp>
      <p:sp>
        <p:nvSpPr>
          <p:cNvPr id="24592" name="文本框 9"/>
          <p:cNvSpPr txBox="1"/>
          <p:nvPr/>
        </p:nvSpPr>
        <p:spPr>
          <a:xfrm>
            <a:off x="1480185" y="3249295"/>
            <a:ext cx="2199640" cy="460375"/>
          </a:xfrm>
          <a:prstGeom prst="rect">
            <a:avLst/>
          </a:prstGeom>
          <a:noFill/>
          <a:ln w="9525">
            <a:noFill/>
          </a:ln>
        </p:spPr>
        <p:txBody>
          <a:bodyPr wrap="none" anchor="t">
            <a:spAutoFit/>
          </a:bodyPr>
          <a:p>
            <a:r>
              <a:rPr lang="zh-CN" altLang="en-US" sz="2400" b="1">
                <a:solidFill>
                  <a:srgbClr val="C00000"/>
                </a:solidFill>
                <a:latin typeface="微软雅黑" panose="020B0503020204020204" pitchFamily="34" charset="-122"/>
                <a:ea typeface="微软雅黑" panose="020B0503020204020204" pitchFamily="34" charset="-122"/>
              </a:rPr>
              <a:t>（</a:t>
            </a:r>
            <a:r>
              <a:rPr lang="en-US" altLang="zh-CN" sz="2400" b="1">
                <a:solidFill>
                  <a:srgbClr val="C00000"/>
                </a:solidFill>
                <a:latin typeface="微软雅黑" panose="020B0503020204020204" pitchFamily="34" charset="-122"/>
                <a:ea typeface="微软雅黑" panose="020B0503020204020204" pitchFamily="34" charset="-122"/>
              </a:rPr>
              <a:t>1</a:t>
            </a:r>
            <a:r>
              <a:rPr lang="zh-CN" altLang="en-US" sz="2400" b="1">
                <a:solidFill>
                  <a:srgbClr val="C00000"/>
                </a:solidFill>
                <a:latin typeface="微软雅黑" panose="020B0503020204020204" pitchFamily="34" charset="-122"/>
                <a:ea typeface="微软雅黑" panose="020B0503020204020204" pitchFamily="34" charset="-122"/>
              </a:rPr>
              <a:t>）学生遴选</a:t>
            </a:r>
            <a:endParaRPr lang="zh-CN" altLang="en-US" sz="2400" b="1">
              <a:solidFill>
                <a:srgbClr val="C00000"/>
              </a:solidFill>
              <a:latin typeface="微软雅黑" panose="020B0503020204020204" pitchFamily="34" charset="-122"/>
              <a:ea typeface="微软雅黑" panose="020B0503020204020204" pitchFamily="34" charset="-122"/>
            </a:endParaRPr>
          </a:p>
        </p:txBody>
      </p:sp>
      <p:sp>
        <p:nvSpPr>
          <p:cNvPr id="24593" name="文本框 10"/>
          <p:cNvSpPr txBox="1"/>
          <p:nvPr/>
        </p:nvSpPr>
        <p:spPr>
          <a:xfrm>
            <a:off x="5302885" y="3249295"/>
            <a:ext cx="2346960" cy="460375"/>
          </a:xfrm>
          <a:prstGeom prst="rect">
            <a:avLst/>
          </a:prstGeom>
          <a:noFill/>
          <a:ln w="9525">
            <a:noFill/>
          </a:ln>
        </p:spPr>
        <p:txBody>
          <a:bodyPr wrap="square" anchor="t">
            <a:spAutoFit/>
          </a:bodyPr>
          <a:p>
            <a:r>
              <a:rPr lang="zh-CN" altLang="en-US" sz="2400" b="1">
                <a:solidFill>
                  <a:srgbClr val="C00000"/>
                </a:solidFill>
                <a:latin typeface="微软雅黑" panose="020B0503020204020204" pitchFamily="34" charset="-122"/>
                <a:ea typeface="微软雅黑" panose="020B0503020204020204" pitchFamily="34" charset="-122"/>
              </a:rPr>
              <a:t>（2）遴选原则</a:t>
            </a:r>
            <a:endParaRPr lang="zh-CN" altLang="en-US" sz="2400" b="1">
              <a:solidFill>
                <a:srgbClr val="C00000"/>
              </a:solidFill>
              <a:latin typeface="微软雅黑" panose="020B0503020204020204" pitchFamily="34" charset="-122"/>
              <a:ea typeface="微软雅黑" panose="020B0503020204020204" pitchFamily="34" charset="-122"/>
            </a:endParaRPr>
          </a:p>
        </p:txBody>
      </p:sp>
      <p:sp>
        <p:nvSpPr>
          <p:cNvPr id="24594" name="文本框 14"/>
          <p:cNvSpPr txBox="1"/>
          <p:nvPr/>
        </p:nvSpPr>
        <p:spPr>
          <a:xfrm>
            <a:off x="8379143" y="3249295"/>
            <a:ext cx="2199640" cy="460375"/>
          </a:xfrm>
          <a:prstGeom prst="rect">
            <a:avLst/>
          </a:prstGeom>
          <a:noFill/>
          <a:ln w="9525">
            <a:noFill/>
          </a:ln>
        </p:spPr>
        <p:txBody>
          <a:bodyPr wrap="none" anchor="t">
            <a:spAutoFit/>
          </a:bodyPr>
          <a:p>
            <a:r>
              <a:rPr lang="zh-CN" altLang="en-US" sz="2400" b="1">
                <a:solidFill>
                  <a:srgbClr val="C00000"/>
                </a:solidFill>
                <a:latin typeface="微软雅黑" panose="020B0503020204020204" pitchFamily="34" charset="-122"/>
                <a:ea typeface="微软雅黑" panose="020B0503020204020204" pitchFamily="34" charset="-122"/>
              </a:rPr>
              <a:t>（</a:t>
            </a:r>
            <a:r>
              <a:rPr lang="en-US" altLang="zh-CN" sz="2400" b="1">
                <a:solidFill>
                  <a:srgbClr val="C00000"/>
                </a:solidFill>
                <a:latin typeface="微软雅黑" panose="020B0503020204020204" pitchFamily="34" charset="-122"/>
                <a:ea typeface="微软雅黑" panose="020B0503020204020204" pitchFamily="34" charset="-122"/>
              </a:rPr>
              <a:t>3</a:t>
            </a:r>
            <a:r>
              <a:rPr lang="zh-CN" altLang="en-US" sz="2400" b="1">
                <a:solidFill>
                  <a:srgbClr val="C00000"/>
                </a:solidFill>
                <a:latin typeface="微软雅黑" panose="020B0503020204020204" pitchFamily="34" charset="-122"/>
                <a:ea typeface="微软雅黑" panose="020B0503020204020204" pitchFamily="34" charset="-122"/>
              </a:rPr>
              <a:t>）选拔流程</a:t>
            </a:r>
            <a:endParaRPr lang="zh-CN" altLang="en-US" sz="2400" b="1">
              <a:solidFill>
                <a:srgbClr val="C00000"/>
              </a:solidFill>
              <a:latin typeface="微软雅黑" panose="020B0503020204020204" pitchFamily="34" charset="-122"/>
              <a:ea typeface="微软雅黑" panose="020B0503020204020204" pitchFamily="34" charset="-122"/>
            </a:endParaRPr>
          </a:p>
        </p:txBody>
      </p:sp>
      <p:sp>
        <p:nvSpPr>
          <p:cNvPr id="24595" name="文本框 16"/>
          <p:cNvSpPr txBox="1"/>
          <p:nvPr/>
        </p:nvSpPr>
        <p:spPr>
          <a:xfrm>
            <a:off x="934085" y="3662045"/>
            <a:ext cx="3475355" cy="2799715"/>
          </a:xfrm>
          <a:prstGeom prst="rect">
            <a:avLst/>
          </a:prstGeom>
          <a:noFill/>
          <a:ln w="9525">
            <a:noFill/>
          </a:ln>
        </p:spPr>
        <p:txBody>
          <a:bodyPr wrap="square" anchor="t">
            <a:spAutoFit/>
          </a:bodyPr>
          <a:p>
            <a:pPr algn="just"/>
            <a:r>
              <a:rPr lang="zh-CN" altLang="en-US" sz="16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1600">
                <a:solidFill>
                  <a:srgbClr val="0000FF"/>
                </a:solidFill>
                <a:latin typeface="微软雅黑" panose="020B0503020204020204" pitchFamily="34" charset="-122"/>
                <a:ea typeface="微软雅黑" panose="020B0503020204020204" pitchFamily="34" charset="-122"/>
              </a:rPr>
              <a:t>生源专业</a:t>
            </a:r>
            <a:r>
              <a:rPr lang="zh-CN" altLang="en-US" sz="1600">
                <a:latin typeface="微软雅黑" panose="020B0503020204020204" pitchFamily="34" charset="-122"/>
                <a:ea typeface="微软雅黑" panose="020B0503020204020204" pitchFamily="34" charset="-122"/>
              </a:rPr>
              <a:t>：计算机学院计算机科学与技术专业、信息安全专业、软件工程专业</a:t>
            </a:r>
            <a:endParaRPr lang="zh-CN" altLang="en-US" sz="1600">
              <a:latin typeface="微软雅黑" panose="020B0503020204020204" pitchFamily="34" charset="-122"/>
              <a:ea typeface="微软雅黑" panose="020B0503020204020204" pitchFamily="34" charset="-122"/>
            </a:endParaRPr>
          </a:p>
          <a:p>
            <a:pPr algn="just"/>
            <a:endParaRPr lang="zh-CN" altLang="en-US" sz="1600">
              <a:latin typeface="微软雅黑" panose="020B0503020204020204" pitchFamily="34" charset="-122"/>
              <a:ea typeface="微软雅黑" panose="020B0503020204020204" pitchFamily="34" charset="-122"/>
            </a:endParaRPr>
          </a:p>
          <a:p>
            <a:pPr algn="just"/>
            <a:r>
              <a:rPr lang="zh-CN" altLang="en-US" sz="16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1600">
                <a:solidFill>
                  <a:srgbClr val="0000FF"/>
                </a:solidFill>
                <a:latin typeface="微软雅黑" panose="020B0503020204020204" pitchFamily="34" charset="-122"/>
                <a:ea typeface="微软雅黑" panose="020B0503020204020204" pitchFamily="34" charset="-122"/>
              </a:rPr>
              <a:t>遴选规模</a:t>
            </a:r>
            <a:r>
              <a:rPr lang="zh-CN" altLang="en-US" sz="1600">
                <a:latin typeface="微软雅黑" panose="020B0503020204020204" pitchFamily="34" charset="-122"/>
                <a:ea typeface="微软雅黑" panose="020B0503020204020204" pitchFamily="34" charset="-122"/>
              </a:rPr>
              <a:t>：初期每届10-20名优秀学生，待机制运转较为成熟后，可考虑适度扩大规模</a:t>
            </a:r>
            <a:endParaRPr lang="zh-CN" altLang="en-US" sz="1600">
              <a:latin typeface="微软雅黑" panose="020B0503020204020204" pitchFamily="34" charset="-122"/>
              <a:ea typeface="微软雅黑" panose="020B0503020204020204" pitchFamily="34" charset="-122"/>
            </a:endParaRPr>
          </a:p>
          <a:p>
            <a:pPr algn="just"/>
            <a:endParaRPr lang="zh-CN" altLang="en-US" sz="1600">
              <a:latin typeface="微软雅黑" panose="020B0503020204020204" pitchFamily="34" charset="-122"/>
              <a:ea typeface="微软雅黑" panose="020B0503020204020204" pitchFamily="34" charset="-122"/>
            </a:endParaRPr>
          </a:p>
          <a:p>
            <a:pPr algn="just"/>
            <a:r>
              <a:rPr lang="zh-CN" altLang="en-US" sz="16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1600">
                <a:solidFill>
                  <a:srgbClr val="0000FF"/>
                </a:solidFill>
                <a:latin typeface="微软雅黑" panose="020B0503020204020204" pitchFamily="34" charset="-122"/>
                <a:ea typeface="微软雅黑" panose="020B0503020204020204" pitchFamily="34" charset="-122"/>
              </a:rPr>
              <a:t>遴选办法</a:t>
            </a:r>
            <a:r>
              <a:rPr lang="zh-CN" altLang="en-US" sz="1600">
                <a:latin typeface="微软雅黑" panose="020B0503020204020204" pitchFamily="34" charset="-122"/>
                <a:ea typeface="微软雅黑" panose="020B0503020204020204" pitchFamily="34" charset="-122"/>
              </a:rPr>
              <a:t>：在第三年级的春季学期初，由</a:t>
            </a:r>
            <a:r>
              <a:rPr lang="zh-CN" altLang="en-US" sz="1600" b="1">
                <a:latin typeface="微软雅黑" panose="020B0503020204020204" pitchFamily="34" charset="-122"/>
                <a:ea typeface="微软雅黑" panose="020B0503020204020204" pitchFamily="34" charset="-122"/>
              </a:rPr>
              <a:t>学院工程领军人才计划专家</a:t>
            </a:r>
            <a:r>
              <a:rPr lang="zh-CN" altLang="en-US" sz="1600">
                <a:latin typeface="微软雅黑" panose="020B0503020204020204" pitchFamily="34" charset="-122"/>
                <a:ea typeface="微软雅黑" panose="020B0503020204020204" pitchFamily="34" charset="-122"/>
              </a:rPr>
              <a:t>择优评选。</a:t>
            </a:r>
            <a:endParaRPr lang="zh-CN" altLang="en-US" sz="1600">
              <a:latin typeface="微软雅黑" panose="020B0503020204020204" pitchFamily="34" charset="-122"/>
              <a:ea typeface="微软雅黑" panose="020B0503020204020204" pitchFamily="34" charset="-122"/>
            </a:endParaRPr>
          </a:p>
        </p:txBody>
      </p:sp>
      <p:sp>
        <p:nvSpPr>
          <p:cNvPr id="24596" name="文本框 17"/>
          <p:cNvSpPr txBox="1"/>
          <p:nvPr/>
        </p:nvSpPr>
        <p:spPr>
          <a:xfrm>
            <a:off x="4570730" y="3633470"/>
            <a:ext cx="3743325" cy="2985135"/>
          </a:xfrm>
          <a:prstGeom prst="rect">
            <a:avLst/>
          </a:prstGeom>
          <a:noFill/>
          <a:ln w="9525">
            <a:noFill/>
          </a:ln>
        </p:spPr>
        <p:txBody>
          <a:bodyPr wrap="square" anchor="t">
            <a:spAutoFit/>
          </a:bodyPr>
          <a:p>
            <a:r>
              <a:rPr lang="zh-CN" altLang="en-US" sz="16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1600">
                <a:latin typeface="微软雅黑" panose="020B0503020204020204" pitchFamily="34" charset="-122"/>
                <a:ea typeface="微软雅黑" panose="020B0503020204020204" pitchFamily="34" charset="-122"/>
              </a:rPr>
              <a:t>在校期间品行优良者</a:t>
            </a:r>
            <a:endParaRPr lang="zh-CN" altLang="en-US" sz="1600">
              <a:latin typeface="微软雅黑" panose="020B0503020204020204" pitchFamily="34" charset="-122"/>
              <a:ea typeface="微软雅黑" panose="020B0503020204020204" pitchFamily="34" charset="-122"/>
            </a:endParaRPr>
          </a:p>
          <a:p>
            <a:pPr>
              <a:lnSpc>
                <a:spcPts val="1925"/>
              </a:lnSpc>
              <a:spcBef>
                <a:spcPts val="1800"/>
              </a:spcBef>
              <a:spcAft>
                <a:spcPts val="1800"/>
              </a:spcAft>
            </a:pPr>
            <a:r>
              <a:rPr lang="zh-CN" altLang="en-US" sz="16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1600">
                <a:latin typeface="微软雅黑" panose="020B0503020204020204" pitchFamily="34" charset="-122"/>
                <a:ea typeface="微软雅黑" panose="020B0503020204020204" pitchFamily="34" charset="-122"/>
              </a:rPr>
              <a:t>平均成绩专业排名前30%；</a:t>
            </a:r>
            <a:endParaRPr lang="zh-CN" altLang="en-US" sz="1600">
              <a:latin typeface="微软雅黑" panose="020B0503020204020204" pitchFamily="34" charset="-122"/>
              <a:ea typeface="微软雅黑" panose="020B0503020204020204" pitchFamily="34" charset="-122"/>
            </a:endParaRPr>
          </a:p>
          <a:p>
            <a:pPr>
              <a:spcAft>
                <a:spcPts val="1800"/>
              </a:spcAft>
            </a:pPr>
            <a:r>
              <a:rPr lang="zh-CN" altLang="en-US" sz="16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1600">
                <a:latin typeface="微软雅黑" panose="020B0503020204020204" pitchFamily="34" charset="-122"/>
                <a:ea typeface="微软雅黑" panose="020B0503020204020204" pitchFamily="34" charset="-122"/>
              </a:rPr>
              <a:t>年度创新项目、竞赛等工程实践成效突出，担任组长者优先；</a:t>
            </a:r>
            <a:endParaRPr lang="zh-CN" altLang="en-US" sz="1600">
              <a:latin typeface="微软雅黑" panose="020B0503020204020204" pitchFamily="34" charset="-122"/>
              <a:ea typeface="微软雅黑" panose="020B0503020204020204" pitchFamily="34" charset="-122"/>
            </a:endParaRPr>
          </a:p>
          <a:p>
            <a:pPr>
              <a:spcAft>
                <a:spcPts val="600"/>
              </a:spcAft>
            </a:pPr>
            <a:r>
              <a:rPr lang="zh-CN" altLang="en-US" sz="16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1600">
                <a:latin typeface="微软雅黑" panose="020B0503020204020204" pitchFamily="34" charset="-122"/>
                <a:ea typeface="微软雅黑" panose="020B0503020204020204" pitchFamily="34" charset="-122"/>
              </a:rPr>
              <a:t>具有领导潜质者优先（参与过科研项目并承担一定的研发责任，或担任学生干部）；</a:t>
            </a:r>
            <a:endParaRPr lang="zh-CN" altLang="en-US" sz="1600">
              <a:latin typeface="微软雅黑" panose="020B0503020204020204" pitchFamily="34" charset="-122"/>
              <a:ea typeface="微软雅黑" panose="020B0503020204020204" pitchFamily="34" charset="-122"/>
            </a:endParaRPr>
          </a:p>
          <a:p>
            <a:pPr>
              <a:spcBef>
                <a:spcPts val="1200"/>
              </a:spcBef>
            </a:pPr>
            <a:r>
              <a:rPr lang="zh-CN" altLang="en-US" sz="16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1600">
                <a:latin typeface="微软雅黑" panose="020B0503020204020204" pitchFamily="34" charset="-122"/>
                <a:ea typeface="微软雅黑" panose="020B0503020204020204" pitchFamily="34" charset="-122"/>
              </a:rPr>
              <a:t>自愿参加工程领军人才培养计划。</a:t>
            </a:r>
            <a:endParaRPr lang="zh-CN" altLang="en-US" sz="1600">
              <a:latin typeface="微软雅黑" panose="020B0503020204020204" pitchFamily="34" charset="-122"/>
              <a:ea typeface="微软雅黑" panose="020B0503020204020204" pitchFamily="34" charset="-122"/>
            </a:endParaRPr>
          </a:p>
        </p:txBody>
      </p:sp>
      <p:sp>
        <p:nvSpPr>
          <p:cNvPr id="24597" name="文本框 18"/>
          <p:cNvSpPr txBox="1"/>
          <p:nvPr/>
        </p:nvSpPr>
        <p:spPr>
          <a:xfrm>
            <a:off x="8531860" y="3649345"/>
            <a:ext cx="3354705" cy="2061210"/>
          </a:xfrm>
          <a:prstGeom prst="rect">
            <a:avLst/>
          </a:prstGeom>
          <a:noFill/>
          <a:ln w="9525">
            <a:noFill/>
          </a:ln>
        </p:spPr>
        <p:txBody>
          <a:bodyPr wrap="square" anchor="t">
            <a:spAutoFit/>
          </a:bodyPr>
          <a:p>
            <a:r>
              <a:rPr lang="zh-CN" altLang="en-US" sz="16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1600">
                <a:latin typeface="微软雅黑" panose="020B0503020204020204" pitchFamily="34" charset="-122"/>
                <a:ea typeface="微软雅黑" panose="020B0503020204020204" pitchFamily="34" charset="-122"/>
              </a:rPr>
              <a:t>符合基本条件的学生自愿报名，提交申请；</a:t>
            </a:r>
            <a:endParaRPr lang="zh-CN" altLang="en-US" sz="1600">
              <a:latin typeface="微软雅黑" panose="020B0503020204020204" pitchFamily="34" charset="-122"/>
              <a:ea typeface="微软雅黑" panose="020B0503020204020204" pitchFamily="34" charset="-122"/>
            </a:endParaRPr>
          </a:p>
          <a:p>
            <a:endParaRPr lang="zh-CN" altLang="en-US" sz="1600">
              <a:latin typeface="微软雅黑" panose="020B0503020204020204" pitchFamily="34" charset="-122"/>
              <a:ea typeface="微软雅黑" panose="020B0503020204020204" pitchFamily="34" charset="-122"/>
            </a:endParaRPr>
          </a:p>
          <a:p>
            <a:endParaRPr lang="zh-CN" altLang="en-US" sz="1600">
              <a:latin typeface="微软雅黑" panose="020B0503020204020204" pitchFamily="34" charset="-122"/>
              <a:ea typeface="微软雅黑" panose="020B0503020204020204" pitchFamily="34" charset="-122"/>
            </a:endParaRPr>
          </a:p>
          <a:p>
            <a:r>
              <a:rPr lang="zh-CN" altLang="en-US" sz="16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1600">
                <a:latin typeface="微软雅黑" panose="020B0503020204020204" pitchFamily="34" charset="-122"/>
                <a:ea typeface="微软雅黑" panose="020B0503020204020204" pitchFamily="34" charset="-122"/>
              </a:rPr>
              <a:t>学院初选确定选拔名单；</a:t>
            </a:r>
            <a:endParaRPr lang="zh-CN" altLang="en-US" sz="1600">
              <a:latin typeface="微软雅黑" panose="020B0503020204020204" pitchFamily="34" charset="-122"/>
              <a:ea typeface="微软雅黑" panose="020B0503020204020204" pitchFamily="34" charset="-122"/>
            </a:endParaRPr>
          </a:p>
          <a:p>
            <a:endParaRPr lang="zh-CN" altLang="en-US" sz="1600">
              <a:latin typeface="微软雅黑" panose="020B0503020204020204" pitchFamily="34" charset="-122"/>
              <a:ea typeface="微软雅黑" panose="020B0503020204020204" pitchFamily="34" charset="-122"/>
            </a:endParaRPr>
          </a:p>
          <a:p>
            <a:endParaRPr lang="zh-CN" altLang="en-US" sz="1600">
              <a:latin typeface="微软雅黑" panose="020B0503020204020204" pitchFamily="34" charset="-122"/>
              <a:ea typeface="微软雅黑" panose="020B0503020204020204" pitchFamily="34" charset="-122"/>
            </a:endParaRPr>
          </a:p>
          <a:p>
            <a:r>
              <a:rPr lang="zh-CN" altLang="en-US" sz="16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1600">
                <a:latin typeface="微软雅黑" panose="020B0503020204020204" pitchFamily="34" charset="-122"/>
                <a:ea typeface="微软雅黑" panose="020B0503020204020204" pitchFamily="34" charset="-122"/>
              </a:rPr>
              <a:t>设立笔试和面试两部分考试。</a:t>
            </a:r>
            <a:endParaRPr lang="zh-CN" altLang="en-US" sz="1600">
              <a:latin typeface="微软雅黑" panose="020B0503020204020204" pitchFamily="34" charset="-122"/>
              <a:ea typeface="微软雅黑" panose="020B0503020204020204" pitchFamily="34" charset="-122"/>
            </a:endParaRPr>
          </a:p>
        </p:txBody>
      </p:sp>
      <p:pic>
        <p:nvPicPr>
          <p:cNvPr id="20" name="图片 19"/>
          <p:cNvPicPr>
            <a:picLocks noChangeAspect="1"/>
          </p:cNvPicPr>
          <p:nvPr/>
        </p:nvPicPr>
        <p:blipFill>
          <a:blip r:embed="rId1"/>
          <a:stretch>
            <a:fillRect/>
          </a:stretch>
        </p:blipFill>
        <p:spPr>
          <a:xfrm>
            <a:off x="3990023" y="4297045"/>
            <a:ext cx="419100" cy="368300"/>
          </a:xfrm>
          <a:prstGeom prst="rect">
            <a:avLst/>
          </a:prstGeom>
          <a:noFill/>
          <a:ln w="9525">
            <a:noFill/>
          </a:ln>
        </p:spPr>
      </p:pic>
      <p:pic>
        <p:nvPicPr>
          <p:cNvPr id="21" name="图片 20"/>
          <p:cNvPicPr>
            <a:picLocks noChangeAspect="1"/>
          </p:cNvPicPr>
          <p:nvPr/>
        </p:nvPicPr>
        <p:blipFill>
          <a:blip r:embed="rId1"/>
          <a:stretch>
            <a:fillRect/>
          </a:stretch>
        </p:blipFill>
        <p:spPr>
          <a:xfrm>
            <a:off x="3990023" y="5255895"/>
            <a:ext cx="419100" cy="368300"/>
          </a:xfrm>
          <a:prstGeom prst="rect">
            <a:avLst/>
          </a:prstGeom>
          <a:noFill/>
          <a:ln w="9525">
            <a:noFill/>
          </a:ln>
        </p:spPr>
      </p:pic>
      <p:pic>
        <p:nvPicPr>
          <p:cNvPr id="22" name="图片 21"/>
          <p:cNvPicPr>
            <a:picLocks noChangeAspect="1"/>
          </p:cNvPicPr>
          <p:nvPr/>
        </p:nvPicPr>
        <p:blipFill>
          <a:blip r:embed="rId1"/>
          <a:stretch>
            <a:fillRect/>
          </a:stretch>
        </p:blipFill>
        <p:spPr>
          <a:xfrm>
            <a:off x="6255068" y="3889058"/>
            <a:ext cx="325437" cy="287337"/>
          </a:xfrm>
          <a:prstGeom prst="rect">
            <a:avLst/>
          </a:prstGeom>
          <a:noFill/>
          <a:ln w="9525">
            <a:noFill/>
          </a:ln>
        </p:spPr>
      </p:pic>
      <p:pic>
        <p:nvPicPr>
          <p:cNvPr id="23" name="图片 22"/>
          <p:cNvPicPr>
            <a:picLocks noChangeAspect="1"/>
          </p:cNvPicPr>
          <p:nvPr/>
        </p:nvPicPr>
        <p:blipFill>
          <a:blip r:embed="rId1"/>
          <a:stretch>
            <a:fillRect/>
          </a:stretch>
        </p:blipFill>
        <p:spPr>
          <a:xfrm>
            <a:off x="6255068" y="4357370"/>
            <a:ext cx="349250" cy="307975"/>
          </a:xfrm>
          <a:prstGeom prst="rect">
            <a:avLst/>
          </a:prstGeom>
          <a:noFill/>
          <a:ln w="9525">
            <a:noFill/>
          </a:ln>
        </p:spPr>
      </p:pic>
      <p:pic>
        <p:nvPicPr>
          <p:cNvPr id="25" name="图片 24"/>
          <p:cNvPicPr>
            <a:picLocks noChangeAspect="1"/>
          </p:cNvPicPr>
          <p:nvPr/>
        </p:nvPicPr>
        <p:blipFill>
          <a:blip r:embed="rId1"/>
          <a:stretch>
            <a:fillRect/>
          </a:stretch>
        </p:blipFill>
        <p:spPr>
          <a:xfrm>
            <a:off x="6255068" y="5074920"/>
            <a:ext cx="349250" cy="309563"/>
          </a:xfrm>
          <a:prstGeom prst="rect">
            <a:avLst/>
          </a:prstGeom>
          <a:noFill/>
          <a:ln w="9525">
            <a:noFill/>
          </a:ln>
        </p:spPr>
      </p:pic>
      <p:pic>
        <p:nvPicPr>
          <p:cNvPr id="26" name="图片 25"/>
          <p:cNvPicPr>
            <a:picLocks noChangeAspect="1"/>
          </p:cNvPicPr>
          <p:nvPr/>
        </p:nvPicPr>
        <p:blipFill>
          <a:blip r:embed="rId1"/>
          <a:stretch>
            <a:fillRect/>
          </a:stretch>
        </p:blipFill>
        <p:spPr>
          <a:xfrm>
            <a:off x="6255068" y="6046470"/>
            <a:ext cx="349250" cy="309563"/>
          </a:xfrm>
          <a:prstGeom prst="rect">
            <a:avLst/>
          </a:prstGeom>
          <a:noFill/>
          <a:ln w="9525">
            <a:noFill/>
          </a:ln>
        </p:spPr>
      </p:pic>
      <p:pic>
        <p:nvPicPr>
          <p:cNvPr id="27" name="图片 26"/>
          <p:cNvPicPr>
            <a:picLocks noChangeAspect="1"/>
          </p:cNvPicPr>
          <p:nvPr/>
        </p:nvPicPr>
        <p:blipFill>
          <a:blip r:embed="rId1"/>
          <a:stretch>
            <a:fillRect/>
          </a:stretch>
        </p:blipFill>
        <p:spPr>
          <a:xfrm>
            <a:off x="9647555" y="4297045"/>
            <a:ext cx="419100" cy="368300"/>
          </a:xfrm>
          <a:prstGeom prst="rect">
            <a:avLst/>
          </a:prstGeom>
          <a:noFill/>
          <a:ln w="9525">
            <a:noFill/>
          </a:ln>
        </p:spPr>
      </p:pic>
      <p:pic>
        <p:nvPicPr>
          <p:cNvPr id="28" name="图片 27"/>
          <p:cNvPicPr>
            <a:picLocks noChangeAspect="1"/>
          </p:cNvPicPr>
          <p:nvPr/>
        </p:nvPicPr>
        <p:blipFill>
          <a:blip r:embed="rId1"/>
          <a:stretch>
            <a:fillRect/>
          </a:stretch>
        </p:blipFill>
        <p:spPr>
          <a:xfrm>
            <a:off x="9647555" y="5014595"/>
            <a:ext cx="419100" cy="369888"/>
          </a:xfrm>
          <a:prstGeom prst="rect">
            <a:avLst/>
          </a:prstGeom>
          <a:noFill/>
          <a:ln w="9525">
            <a:noFill/>
          </a:ln>
        </p:spPr>
      </p:pic>
      <p:cxnSp>
        <p:nvCxnSpPr>
          <p:cNvPr id="24606" name="直接连接符 28"/>
          <p:cNvCxnSpPr/>
          <p:nvPr/>
        </p:nvCxnSpPr>
        <p:spPr>
          <a:xfrm>
            <a:off x="4385310" y="3662045"/>
            <a:ext cx="34925" cy="2895600"/>
          </a:xfrm>
          <a:prstGeom prst="line">
            <a:avLst/>
          </a:prstGeom>
          <a:ln w="9525">
            <a:noFill/>
          </a:ln>
        </p:spPr>
      </p:cxnSp>
      <p:sp>
        <p:nvSpPr>
          <p:cNvPr id="107660" name="直接连接符 107659"/>
          <p:cNvSpPr/>
          <p:nvPr/>
        </p:nvSpPr>
        <p:spPr>
          <a:xfrm rot="5400000">
            <a:off x="2972435" y="5149533"/>
            <a:ext cx="2879725" cy="0"/>
          </a:xfrm>
          <a:prstGeom prst="line">
            <a:avLst/>
          </a:prstGeom>
          <a:ln w="25400" cap="flat" cmpd="sng">
            <a:solidFill>
              <a:srgbClr val="C00000"/>
            </a:solidFill>
            <a:prstDash val="sysDot"/>
            <a:round/>
            <a:headEnd type="diamond" w="sm" len="sm"/>
            <a:tailEnd type="diamond" w="sm" len="sm"/>
          </a:ln>
        </p:spPr>
        <p:txBody>
          <a:bodyPr anchor="t"/>
          <a:p>
            <a:pPr eaLnBrk="0" hangingPunct="0"/>
            <a:endParaRPr lang="zh-CN" altLang="en-US">
              <a:latin typeface="Times New Roman" panose="02020603050405020304" pitchFamily="18" charset="0"/>
              <a:ea typeface="宋体" panose="02010600030101010101" pitchFamily="2" charset="-122"/>
            </a:endParaRPr>
          </a:p>
        </p:txBody>
      </p:sp>
      <p:sp>
        <p:nvSpPr>
          <p:cNvPr id="31" name="直接连接符 30"/>
          <p:cNvSpPr/>
          <p:nvPr/>
        </p:nvSpPr>
        <p:spPr>
          <a:xfrm rot="5400000">
            <a:off x="6796405" y="5125720"/>
            <a:ext cx="2879725" cy="0"/>
          </a:xfrm>
          <a:prstGeom prst="line">
            <a:avLst/>
          </a:prstGeom>
          <a:ln w="25400" cap="flat" cmpd="sng">
            <a:solidFill>
              <a:srgbClr val="C00000"/>
            </a:solidFill>
            <a:prstDash val="sysDot"/>
            <a:round/>
            <a:headEnd type="diamond" w="sm" len="sm"/>
            <a:tailEnd type="diamond" w="sm" len="sm"/>
          </a:ln>
        </p:spPr>
        <p:txBody>
          <a:bodyPr anchor="t"/>
          <a:p>
            <a:pPr eaLnBrk="0" hangingPunct="0"/>
            <a:endParaRPr lang="zh-CN" altLang="en-US">
              <a:latin typeface="Times New Roman" panose="02020603050405020304" pitchFamily="18" charset="0"/>
              <a:ea typeface="宋体" panose="02010600030101010101" pitchFamily="2" charset="-122"/>
            </a:endParaRPr>
          </a:p>
        </p:txBody>
      </p:sp>
      <p:sp>
        <p:nvSpPr>
          <p:cNvPr id="7" name="AutoShape 138"/>
          <p:cNvSpPr/>
          <p:nvPr/>
        </p:nvSpPr>
        <p:spPr>
          <a:xfrm>
            <a:off x="154305" y="878840"/>
            <a:ext cx="4759960" cy="431800"/>
          </a:xfrm>
          <a:prstGeom prst="roundRect">
            <a:avLst>
              <a:gd name="adj" fmla="val 16667"/>
            </a:avLst>
          </a:prstGeom>
          <a:solidFill>
            <a:srgbClr val="993300"/>
          </a:solidFill>
          <a:ln w="3175" cap="flat" cmpd="sng">
            <a:solidFill>
              <a:srgbClr val="FF6600"/>
            </a:solidFill>
            <a:prstDash val="solid"/>
            <a:round/>
            <a:headEnd type="none" w="med" len="med"/>
            <a:tailEnd type="none" w="med" len="med"/>
          </a:ln>
        </p:spPr>
        <p:txBody>
          <a:bodyPr wrap="none" anchor="ctr"/>
          <a:p>
            <a:pPr eaLnBrk="0" hangingPunct="0"/>
            <a:endParaRPr lang="zh-CN" altLang="en-US" sz="1600" dirty="0">
              <a:latin typeface="Times New Roman" panose="02020603050405020304" pitchFamily="18" charset="0"/>
              <a:ea typeface="宋体" panose="02010600030101010101" pitchFamily="2" charset="-122"/>
            </a:endParaRPr>
          </a:p>
        </p:txBody>
      </p:sp>
      <p:sp>
        <p:nvSpPr>
          <p:cNvPr id="12" name="文本框 11"/>
          <p:cNvSpPr txBox="1"/>
          <p:nvPr/>
        </p:nvSpPr>
        <p:spPr>
          <a:xfrm>
            <a:off x="154305" y="878840"/>
            <a:ext cx="3680460" cy="429895"/>
          </a:xfrm>
          <a:prstGeom prst="rect">
            <a:avLst/>
          </a:prstGeom>
          <a:noFill/>
        </p:spPr>
        <p:txBody>
          <a:bodyPr wrap="none" rtlCol="0" anchor="t">
            <a:spAutoFit/>
          </a:bodyPr>
          <a:p>
            <a:pPr algn="l"/>
            <a:r>
              <a:rPr lang="en-US" altLang="zh-CN" sz="2200" b="1">
                <a:solidFill>
                  <a:srgbClr val="FFFFFF"/>
                </a:solidFill>
                <a:latin typeface="微软雅黑" panose="020B0503020204020204" pitchFamily="34" charset="-122"/>
                <a:ea typeface="微软雅黑" panose="020B0503020204020204" pitchFamily="34" charset="-122"/>
                <a:sym typeface="+mn-ea"/>
              </a:rPr>
              <a:t>2.7</a:t>
            </a:r>
            <a:r>
              <a:rPr lang="zh-CN" altLang="en-US" sz="2200" b="1">
                <a:solidFill>
                  <a:srgbClr val="FFFFFF"/>
                </a:solidFill>
                <a:latin typeface="微软雅黑" panose="020B0503020204020204" pitchFamily="34" charset="-122"/>
                <a:ea typeface="微软雅黑" panose="020B0503020204020204" pitchFamily="34" charset="-122"/>
                <a:sym typeface="+mn-ea"/>
              </a:rPr>
              <a:t>培养流程与实施方案要点</a:t>
            </a:r>
            <a:endParaRPr lang="zh-CN" altLang="en-US" sz="2200" b="1">
              <a:solidFill>
                <a:srgbClr val="FFFFFF"/>
              </a:solidFill>
              <a:latin typeface="微软雅黑" panose="020B0503020204020204" pitchFamily="34" charset="-122"/>
              <a:ea typeface="微软雅黑" panose="020B0503020204020204" pitchFamily="34" charset="-122"/>
            </a:endParaRPr>
          </a:p>
        </p:txBody>
      </p:sp>
      <p:sp>
        <p:nvSpPr>
          <p:cNvPr id="24" name="五边形 23"/>
          <p:cNvSpPr/>
          <p:nvPr/>
        </p:nvSpPr>
        <p:spPr>
          <a:xfrm>
            <a:off x="4185285" y="3288030"/>
            <a:ext cx="620395" cy="306705"/>
          </a:xfrm>
          <a:prstGeom prst="homePlate">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8" name="五边形 7"/>
          <p:cNvSpPr/>
          <p:nvPr/>
        </p:nvSpPr>
        <p:spPr>
          <a:xfrm>
            <a:off x="7941945" y="3288030"/>
            <a:ext cx="620395" cy="306705"/>
          </a:xfrm>
          <a:prstGeom prst="homePlate">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6" name="爆炸形 1 15"/>
          <p:cNvSpPr/>
          <p:nvPr/>
        </p:nvSpPr>
        <p:spPr>
          <a:xfrm>
            <a:off x="-191770" y="2565400"/>
            <a:ext cx="1851025" cy="1493520"/>
          </a:xfrm>
          <a:prstGeom prst="irregularSeal1">
            <a:avLst/>
          </a:prstGeom>
          <a:solidFill>
            <a:srgbClr val="009999"/>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8" name="文本框 17"/>
          <p:cNvSpPr txBox="1"/>
          <p:nvPr/>
        </p:nvSpPr>
        <p:spPr>
          <a:xfrm>
            <a:off x="26035" y="2962910"/>
            <a:ext cx="1352550" cy="645160"/>
          </a:xfrm>
          <a:prstGeom prst="rect">
            <a:avLst/>
          </a:prstGeom>
          <a:noFill/>
        </p:spPr>
        <p:txBody>
          <a:bodyPr wrap="square" rtlCol="0" anchor="t">
            <a:spAutoFit/>
          </a:bodyPr>
          <a:p>
            <a:pPr algn="ctr"/>
            <a:r>
              <a:rPr lang="zh-CN" altLang="en-US" b="1">
                <a:solidFill>
                  <a:srgbClr val="FFFF00"/>
                </a:solidFill>
                <a:latin typeface="微软雅黑" panose="020B0503020204020204" pitchFamily="34" charset="-122"/>
                <a:ea typeface="微软雅黑" panose="020B0503020204020204" pitchFamily="34" charset="-122"/>
                <a:sym typeface="+mn-ea"/>
              </a:rPr>
              <a:t>以计算机类专业为例</a:t>
            </a:r>
            <a:endParaRPr lang="zh-CN" altLang="en-US" b="1">
              <a:solidFill>
                <a:srgbClr val="FFFF00"/>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000" fill="hold">
                                          <p:stCondLst>
                                            <p:cond delay="0"/>
                                          </p:stCondLst>
                                        </p:cTn>
                                        <p:tgtEl>
                                          <p:spTgt spid="24591"/>
                                        </p:tgtEl>
                                        <p:attrNameLst>
                                          <p:attrName>style.visibility</p:attrName>
                                        </p:attrNameLst>
                                      </p:cBhvr>
                                      <p:to>
                                        <p:strVal val="visible"/>
                                      </p:to>
                                    </p:set>
                                    <p:animEffect transition="in" filter="dissolve">
                                      <p:cBhvr>
                                        <p:cTn id="7" dur="1000"/>
                                        <p:tgtEl>
                                          <p:spTgt spid="2459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000" fill="hold">
                                          <p:stCondLst>
                                            <p:cond delay="0"/>
                                          </p:stCondLst>
                                        </p:cTn>
                                        <p:tgtEl>
                                          <p:spTgt spid="24592"/>
                                        </p:tgtEl>
                                        <p:attrNameLst>
                                          <p:attrName>style.visibility</p:attrName>
                                        </p:attrNameLst>
                                      </p:cBhvr>
                                      <p:to>
                                        <p:strVal val="visible"/>
                                      </p:to>
                                    </p:set>
                                    <p:animEffect transition="in" filter="wipe(left)">
                                      <p:cBhvr>
                                        <p:cTn id="12" dur="1000"/>
                                        <p:tgtEl>
                                          <p:spTgt spid="24592"/>
                                        </p:tgtEl>
                                      </p:cBhvr>
                                    </p:animEffect>
                                  </p:childTnLst>
                                </p:cTn>
                              </p:par>
                              <p:par>
                                <p:cTn id="13" presetID="22" presetClass="entr" presetSubtype="8" fill="hold" grpId="0" nodeType="withEffect">
                                  <p:stCondLst>
                                    <p:cond delay="0"/>
                                  </p:stCondLst>
                                  <p:childTnLst>
                                    <p:set>
                                      <p:cBhvr>
                                        <p:cTn id="14" dur="1000" fill="hold">
                                          <p:stCondLst>
                                            <p:cond delay="0"/>
                                          </p:stCondLst>
                                        </p:cTn>
                                        <p:tgtEl>
                                          <p:spTgt spid="24593"/>
                                        </p:tgtEl>
                                        <p:attrNameLst>
                                          <p:attrName>style.visibility</p:attrName>
                                        </p:attrNameLst>
                                      </p:cBhvr>
                                      <p:to>
                                        <p:strVal val="visible"/>
                                      </p:to>
                                    </p:set>
                                    <p:animEffect transition="in" filter="wipe(left)">
                                      <p:cBhvr>
                                        <p:cTn id="15" dur="1000"/>
                                        <p:tgtEl>
                                          <p:spTgt spid="24593"/>
                                        </p:tgtEl>
                                      </p:cBhvr>
                                    </p:animEffect>
                                  </p:childTnLst>
                                </p:cTn>
                              </p:par>
                              <p:par>
                                <p:cTn id="16" presetID="22" presetClass="entr" presetSubtype="8" fill="hold" grpId="0" nodeType="withEffect">
                                  <p:stCondLst>
                                    <p:cond delay="0"/>
                                  </p:stCondLst>
                                  <p:childTnLst>
                                    <p:set>
                                      <p:cBhvr>
                                        <p:cTn id="17" dur="1000" fill="hold">
                                          <p:stCondLst>
                                            <p:cond delay="0"/>
                                          </p:stCondLst>
                                        </p:cTn>
                                        <p:tgtEl>
                                          <p:spTgt spid="24594"/>
                                        </p:tgtEl>
                                        <p:attrNameLst>
                                          <p:attrName>style.visibility</p:attrName>
                                        </p:attrNameLst>
                                      </p:cBhvr>
                                      <p:to>
                                        <p:strVal val="visible"/>
                                      </p:to>
                                    </p:set>
                                    <p:animEffect transition="in" filter="wipe(left)">
                                      <p:cBhvr>
                                        <p:cTn id="18" dur="1000"/>
                                        <p:tgtEl>
                                          <p:spTgt spid="24594"/>
                                        </p:tgtEl>
                                      </p:cBhvr>
                                    </p:animEffect>
                                  </p:childTnLst>
                                </p:cTn>
                              </p:par>
                              <p:par>
                                <p:cTn id="19" presetID="22" presetClass="entr" presetSubtype="8" fill="hold" grpId="0" nodeType="withEffect">
                                  <p:stCondLst>
                                    <p:cond delay="0"/>
                                  </p:stCondLst>
                                  <p:childTnLst>
                                    <p:set>
                                      <p:cBhvr>
                                        <p:cTn id="20" dur="1000" fill="hold">
                                          <p:stCondLst>
                                            <p:cond delay="0"/>
                                          </p:stCondLst>
                                        </p:cTn>
                                        <p:tgtEl>
                                          <p:spTgt spid="24"/>
                                        </p:tgtEl>
                                        <p:attrNameLst>
                                          <p:attrName>style.visibility</p:attrName>
                                        </p:attrNameLst>
                                      </p:cBhvr>
                                      <p:to>
                                        <p:strVal val="visible"/>
                                      </p:to>
                                    </p:set>
                                    <p:animEffect transition="in" filter="wipe(left)">
                                      <p:cBhvr>
                                        <p:cTn id="21" dur="1000"/>
                                        <p:tgtEl>
                                          <p:spTgt spid="24"/>
                                        </p:tgtEl>
                                      </p:cBhvr>
                                    </p:animEffect>
                                  </p:childTnLst>
                                </p:cTn>
                              </p:par>
                              <p:par>
                                <p:cTn id="22" presetID="22" presetClass="entr" presetSubtype="8" fill="hold" grpId="0" nodeType="withEffect">
                                  <p:stCondLst>
                                    <p:cond delay="0"/>
                                  </p:stCondLst>
                                  <p:childTnLst>
                                    <p:set>
                                      <p:cBhvr>
                                        <p:cTn id="23" dur="1000" fill="hold">
                                          <p:stCondLst>
                                            <p:cond delay="0"/>
                                          </p:stCondLst>
                                        </p:cTn>
                                        <p:tgtEl>
                                          <p:spTgt spid="8"/>
                                        </p:tgtEl>
                                        <p:attrNameLst>
                                          <p:attrName>style.visibility</p:attrName>
                                        </p:attrNameLst>
                                      </p:cBhvr>
                                      <p:to>
                                        <p:strVal val="visible"/>
                                      </p:to>
                                    </p:set>
                                    <p:animEffect transition="in" filter="wipe(left)">
                                      <p:cBhvr>
                                        <p:cTn id="24" dur="1000"/>
                                        <p:tgtEl>
                                          <p:spTgt spid="8"/>
                                        </p:tgtEl>
                                      </p:cBhvr>
                                    </p:animEffect>
                                  </p:childTnLst>
                                </p:cTn>
                              </p:par>
                            </p:childTnLst>
                          </p:cTn>
                        </p:par>
                        <p:par>
                          <p:cTn id="25" fill="hold">
                            <p:stCondLst>
                              <p:cond delay="1000"/>
                            </p:stCondLst>
                            <p:childTnLst>
                              <p:par>
                                <p:cTn id="26" presetID="22" presetClass="entr" presetSubtype="1" fill="hold" grpId="0" nodeType="afterEffect">
                                  <p:stCondLst>
                                    <p:cond delay="500"/>
                                  </p:stCondLst>
                                  <p:childTnLst>
                                    <p:set>
                                      <p:cBhvr>
                                        <p:cTn id="27" dur="1000" fill="hold">
                                          <p:stCondLst>
                                            <p:cond delay="0"/>
                                          </p:stCondLst>
                                        </p:cTn>
                                        <p:tgtEl>
                                          <p:spTgt spid="24595"/>
                                        </p:tgtEl>
                                        <p:attrNameLst>
                                          <p:attrName>style.visibility</p:attrName>
                                        </p:attrNameLst>
                                      </p:cBhvr>
                                      <p:to>
                                        <p:strVal val="visible"/>
                                      </p:to>
                                    </p:set>
                                    <p:animEffect transition="in" filter="wipe(up)">
                                      <p:cBhvr>
                                        <p:cTn id="28" dur="1000"/>
                                        <p:tgtEl>
                                          <p:spTgt spid="24595"/>
                                        </p:tgtEl>
                                      </p:cBhvr>
                                    </p:animEffect>
                                  </p:childTnLst>
                                </p:cTn>
                              </p:par>
                              <p:par>
                                <p:cTn id="29" presetID="22" presetClass="entr" presetSubtype="1" fill="hold" nodeType="withEffect">
                                  <p:stCondLst>
                                    <p:cond delay="0"/>
                                  </p:stCondLst>
                                  <p:childTnLst>
                                    <p:set>
                                      <p:cBhvr>
                                        <p:cTn id="30" dur="1000" fill="hold">
                                          <p:stCondLst>
                                            <p:cond delay="0"/>
                                          </p:stCondLst>
                                        </p:cTn>
                                        <p:tgtEl>
                                          <p:spTgt spid="20"/>
                                        </p:tgtEl>
                                        <p:attrNameLst>
                                          <p:attrName>style.visibility</p:attrName>
                                        </p:attrNameLst>
                                      </p:cBhvr>
                                      <p:to>
                                        <p:strVal val="visible"/>
                                      </p:to>
                                    </p:set>
                                    <p:animEffect transition="in" filter="wipe(up)">
                                      <p:cBhvr>
                                        <p:cTn id="31" dur="1000"/>
                                        <p:tgtEl>
                                          <p:spTgt spid="20"/>
                                        </p:tgtEl>
                                      </p:cBhvr>
                                    </p:animEffect>
                                  </p:childTnLst>
                                </p:cTn>
                              </p:par>
                              <p:par>
                                <p:cTn id="32" presetID="22" presetClass="entr" presetSubtype="1" fill="hold" nodeType="withEffect">
                                  <p:stCondLst>
                                    <p:cond delay="0"/>
                                  </p:stCondLst>
                                  <p:childTnLst>
                                    <p:set>
                                      <p:cBhvr>
                                        <p:cTn id="33" dur="1000" fill="hold">
                                          <p:stCondLst>
                                            <p:cond delay="0"/>
                                          </p:stCondLst>
                                        </p:cTn>
                                        <p:tgtEl>
                                          <p:spTgt spid="21"/>
                                        </p:tgtEl>
                                        <p:attrNameLst>
                                          <p:attrName>style.visibility</p:attrName>
                                        </p:attrNameLst>
                                      </p:cBhvr>
                                      <p:to>
                                        <p:strVal val="visible"/>
                                      </p:to>
                                    </p:set>
                                    <p:animEffect transition="in" filter="wipe(up)">
                                      <p:cBhvr>
                                        <p:cTn id="34" dur="1000"/>
                                        <p:tgtEl>
                                          <p:spTgt spid="21"/>
                                        </p:tgtEl>
                                      </p:cBhvr>
                                    </p:animEffect>
                                  </p:childTnLst>
                                </p:cTn>
                              </p:par>
                              <p:par>
                                <p:cTn id="35" presetID="22" presetClass="entr" presetSubtype="1" fill="hold" nodeType="withEffect">
                                  <p:stCondLst>
                                    <p:cond delay="0"/>
                                  </p:stCondLst>
                                  <p:childTnLst>
                                    <p:set>
                                      <p:cBhvr>
                                        <p:cTn id="36" dur="1000" fill="hold">
                                          <p:stCondLst>
                                            <p:cond delay="0"/>
                                          </p:stCondLst>
                                        </p:cTn>
                                        <p:tgtEl>
                                          <p:spTgt spid="24606"/>
                                        </p:tgtEl>
                                        <p:attrNameLst>
                                          <p:attrName>style.visibility</p:attrName>
                                        </p:attrNameLst>
                                      </p:cBhvr>
                                      <p:to>
                                        <p:strVal val="visible"/>
                                      </p:to>
                                    </p:set>
                                    <p:animEffect transition="in" filter="wipe(up)">
                                      <p:cBhvr>
                                        <p:cTn id="37" dur="1000"/>
                                        <p:tgtEl>
                                          <p:spTgt spid="24606"/>
                                        </p:tgtEl>
                                      </p:cBhvr>
                                    </p:animEffect>
                                  </p:childTnLst>
                                </p:cTn>
                              </p:par>
                              <p:par>
                                <p:cTn id="38" presetID="22" presetClass="entr" presetSubtype="1" fill="hold" nodeType="withEffect">
                                  <p:stCondLst>
                                    <p:cond delay="0"/>
                                  </p:stCondLst>
                                  <p:childTnLst>
                                    <p:set>
                                      <p:cBhvr>
                                        <p:cTn id="39" dur="1000" fill="hold">
                                          <p:stCondLst>
                                            <p:cond delay="0"/>
                                          </p:stCondLst>
                                        </p:cTn>
                                        <p:tgtEl>
                                          <p:spTgt spid="107660"/>
                                        </p:tgtEl>
                                        <p:attrNameLst>
                                          <p:attrName>style.visibility</p:attrName>
                                        </p:attrNameLst>
                                      </p:cBhvr>
                                      <p:to>
                                        <p:strVal val="visible"/>
                                      </p:to>
                                    </p:set>
                                    <p:animEffect transition="in" filter="wipe(up)">
                                      <p:cBhvr>
                                        <p:cTn id="40" dur="1000"/>
                                        <p:tgtEl>
                                          <p:spTgt spid="107660"/>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1" fill="hold" grpId="0" nodeType="clickEffect">
                                  <p:stCondLst>
                                    <p:cond delay="0"/>
                                  </p:stCondLst>
                                  <p:childTnLst>
                                    <p:set>
                                      <p:cBhvr>
                                        <p:cTn id="44" dur="1000" fill="hold">
                                          <p:stCondLst>
                                            <p:cond delay="0"/>
                                          </p:stCondLst>
                                        </p:cTn>
                                        <p:tgtEl>
                                          <p:spTgt spid="24596"/>
                                        </p:tgtEl>
                                        <p:attrNameLst>
                                          <p:attrName>style.visibility</p:attrName>
                                        </p:attrNameLst>
                                      </p:cBhvr>
                                      <p:to>
                                        <p:strVal val="visible"/>
                                      </p:to>
                                    </p:set>
                                    <p:animEffect transition="in" filter="wipe(up)">
                                      <p:cBhvr>
                                        <p:cTn id="45" dur="1000"/>
                                        <p:tgtEl>
                                          <p:spTgt spid="24596"/>
                                        </p:tgtEl>
                                      </p:cBhvr>
                                    </p:animEffect>
                                  </p:childTnLst>
                                </p:cTn>
                              </p:par>
                              <p:par>
                                <p:cTn id="46" presetID="22" presetClass="entr" presetSubtype="1" fill="hold" nodeType="withEffect">
                                  <p:stCondLst>
                                    <p:cond delay="0"/>
                                  </p:stCondLst>
                                  <p:childTnLst>
                                    <p:set>
                                      <p:cBhvr>
                                        <p:cTn id="47" dur="1000" fill="hold">
                                          <p:stCondLst>
                                            <p:cond delay="0"/>
                                          </p:stCondLst>
                                        </p:cTn>
                                        <p:tgtEl>
                                          <p:spTgt spid="22"/>
                                        </p:tgtEl>
                                        <p:attrNameLst>
                                          <p:attrName>style.visibility</p:attrName>
                                        </p:attrNameLst>
                                      </p:cBhvr>
                                      <p:to>
                                        <p:strVal val="visible"/>
                                      </p:to>
                                    </p:set>
                                    <p:animEffect transition="in" filter="wipe(up)">
                                      <p:cBhvr>
                                        <p:cTn id="48" dur="1000"/>
                                        <p:tgtEl>
                                          <p:spTgt spid="22"/>
                                        </p:tgtEl>
                                      </p:cBhvr>
                                    </p:animEffect>
                                  </p:childTnLst>
                                </p:cTn>
                              </p:par>
                              <p:par>
                                <p:cTn id="49" presetID="22" presetClass="entr" presetSubtype="1" fill="hold" nodeType="withEffect">
                                  <p:stCondLst>
                                    <p:cond delay="0"/>
                                  </p:stCondLst>
                                  <p:childTnLst>
                                    <p:set>
                                      <p:cBhvr>
                                        <p:cTn id="50" dur="1000" fill="hold">
                                          <p:stCondLst>
                                            <p:cond delay="0"/>
                                          </p:stCondLst>
                                        </p:cTn>
                                        <p:tgtEl>
                                          <p:spTgt spid="23"/>
                                        </p:tgtEl>
                                        <p:attrNameLst>
                                          <p:attrName>style.visibility</p:attrName>
                                        </p:attrNameLst>
                                      </p:cBhvr>
                                      <p:to>
                                        <p:strVal val="visible"/>
                                      </p:to>
                                    </p:set>
                                    <p:animEffect transition="in" filter="wipe(up)">
                                      <p:cBhvr>
                                        <p:cTn id="51" dur="1000"/>
                                        <p:tgtEl>
                                          <p:spTgt spid="23"/>
                                        </p:tgtEl>
                                      </p:cBhvr>
                                    </p:animEffect>
                                  </p:childTnLst>
                                </p:cTn>
                              </p:par>
                              <p:par>
                                <p:cTn id="52" presetID="22" presetClass="entr" presetSubtype="1" fill="hold" nodeType="withEffect">
                                  <p:stCondLst>
                                    <p:cond delay="0"/>
                                  </p:stCondLst>
                                  <p:childTnLst>
                                    <p:set>
                                      <p:cBhvr>
                                        <p:cTn id="53" dur="1000" fill="hold">
                                          <p:stCondLst>
                                            <p:cond delay="0"/>
                                          </p:stCondLst>
                                        </p:cTn>
                                        <p:tgtEl>
                                          <p:spTgt spid="25"/>
                                        </p:tgtEl>
                                        <p:attrNameLst>
                                          <p:attrName>style.visibility</p:attrName>
                                        </p:attrNameLst>
                                      </p:cBhvr>
                                      <p:to>
                                        <p:strVal val="visible"/>
                                      </p:to>
                                    </p:set>
                                    <p:animEffect transition="in" filter="wipe(up)">
                                      <p:cBhvr>
                                        <p:cTn id="54" dur="1000"/>
                                        <p:tgtEl>
                                          <p:spTgt spid="25"/>
                                        </p:tgtEl>
                                      </p:cBhvr>
                                    </p:animEffect>
                                  </p:childTnLst>
                                </p:cTn>
                              </p:par>
                              <p:par>
                                <p:cTn id="55" presetID="22" presetClass="entr" presetSubtype="1" fill="hold" nodeType="withEffect">
                                  <p:stCondLst>
                                    <p:cond delay="0"/>
                                  </p:stCondLst>
                                  <p:childTnLst>
                                    <p:set>
                                      <p:cBhvr>
                                        <p:cTn id="56" dur="1000" fill="hold">
                                          <p:stCondLst>
                                            <p:cond delay="0"/>
                                          </p:stCondLst>
                                        </p:cTn>
                                        <p:tgtEl>
                                          <p:spTgt spid="26"/>
                                        </p:tgtEl>
                                        <p:attrNameLst>
                                          <p:attrName>style.visibility</p:attrName>
                                        </p:attrNameLst>
                                      </p:cBhvr>
                                      <p:to>
                                        <p:strVal val="visible"/>
                                      </p:to>
                                    </p:set>
                                    <p:animEffect transition="in" filter="wipe(up)">
                                      <p:cBhvr>
                                        <p:cTn id="57" dur="1000"/>
                                        <p:tgtEl>
                                          <p:spTgt spid="26"/>
                                        </p:tgtEl>
                                      </p:cBhvr>
                                    </p:animEffect>
                                  </p:childTnLst>
                                </p:cTn>
                              </p:par>
                              <p:par>
                                <p:cTn id="58" presetID="22" presetClass="entr" presetSubtype="1" fill="hold" nodeType="withEffect">
                                  <p:stCondLst>
                                    <p:cond delay="0"/>
                                  </p:stCondLst>
                                  <p:childTnLst>
                                    <p:set>
                                      <p:cBhvr>
                                        <p:cTn id="59" dur="1000" fill="hold">
                                          <p:stCondLst>
                                            <p:cond delay="0"/>
                                          </p:stCondLst>
                                        </p:cTn>
                                        <p:tgtEl>
                                          <p:spTgt spid="31"/>
                                        </p:tgtEl>
                                        <p:attrNameLst>
                                          <p:attrName>style.visibility</p:attrName>
                                        </p:attrNameLst>
                                      </p:cBhvr>
                                      <p:to>
                                        <p:strVal val="visible"/>
                                      </p:to>
                                    </p:set>
                                    <p:animEffect transition="in" filter="wipe(up)">
                                      <p:cBhvr>
                                        <p:cTn id="60" dur="1000"/>
                                        <p:tgtEl>
                                          <p:spTgt spid="31"/>
                                        </p:tgtEl>
                                      </p:cBhvr>
                                    </p:animEffect>
                                  </p:childTnLst>
                                </p:cTn>
                              </p:par>
                            </p:childTnLst>
                          </p:cTn>
                        </p:par>
                        <p:par>
                          <p:cTn id="61" fill="hold">
                            <p:stCondLst>
                              <p:cond delay="1000"/>
                            </p:stCondLst>
                            <p:childTnLst>
                              <p:par>
                                <p:cTn id="62" presetID="22" presetClass="entr" presetSubtype="1" fill="hold" grpId="0" nodeType="afterEffect">
                                  <p:stCondLst>
                                    <p:cond delay="500"/>
                                  </p:stCondLst>
                                  <p:childTnLst>
                                    <p:set>
                                      <p:cBhvr>
                                        <p:cTn id="63" dur="1000" fill="hold">
                                          <p:stCondLst>
                                            <p:cond delay="0"/>
                                          </p:stCondLst>
                                        </p:cTn>
                                        <p:tgtEl>
                                          <p:spTgt spid="24597"/>
                                        </p:tgtEl>
                                        <p:attrNameLst>
                                          <p:attrName>style.visibility</p:attrName>
                                        </p:attrNameLst>
                                      </p:cBhvr>
                                      <p:to>
                                        <p:strVal val="visible"/>
                                      </p:to>
                                    </p:set>
                                    <p:animEffect transition="in" filter="wipe(up)">
                                      <p:cBhvr>
                                        <p:cTn id="64" dur="1000"/>
                                        <p:tgtEl>
                                          <p:spTgt spid="24597"/>
                                        </p:tgtEl>
                                      </p:cBhvr>
                                    </p:animEffect>
                                  </p:childTnLst>
                                </p:cTn>
                              </p:par>
                              <p:par>
                                <p:cTn id="65" presetID="22" presetClass="entr" presetSubtype="1" fill="hold" nodeType="withEffect">
                                  <p:stCondLst>
                                    <p:cond delay="0"/>
                                  </p:stCondLst>
                                  <p:childTnLst>
                                    <p:set>
                                      <p:cBhvr>
                                        <p:cTn id="66" dur="1000" fill="hold">
                                          <p:stCondLst>
                                            <p:cond delay="0"/>
                                          </p:stCondLst>
                                        </p:cTn>
                                        <p:tgtEl>
                                          <p:spTgt spid="27"/>
                                        </p:tgtEl>
                                        <p:attrNameLst>
                                          <p:attrName>style.visibility</p:attrName>
                                        </p:attrNameLst>
                                      </p:cBhvr>
                                      <p:to>
                                        <p:strVal val="visible"/>
                                      </p:to>
                                    </p:set>
                                    <p:animEffect transition="in" filter="wipe(up)">
                                      <p:cBhvr>
                                        <p:cTn id="67" dur="1000"/>
                                        <p:tgtEl>
                                          <p:spTgt spid="27"/>
                                        </p:tgtEl>
                                      </p:cBhvr>
                                    </p:animEffect>
                                  </p:childTnLst>
                                </p:cTn>
                              </p:par>
                              <p:par>
                                <p:cTn id="68" presetID="22" presetClass="entr" presetSubtype="1" fill="hold" nodeType="withEffect">
                                  <p:stCondLst>
                                    <p:cond delay="0"/>
                                  </p:stCondLst>
                                  <p:childTnLst>
                                    <p:set>
                                      <p:cBhvr>
                                        <p:cTn id="69" dur="1000" fill="hold">
                                          <p:stCondLst>
                                            <p:cond delay="0"/>
                                          </p:stCondLst>
                                        </p:cTn>
                                        <p:tgtEl>
                                          <p:spTgt spid="28"/>
                                        </p:tgtEl>
                                        <p:attrNameLst>
                                          <p:attrName>style.visibility</p:attrName>
                                        </p:attrNameLst>
                                      </p:cBhvr>
                                      <p:to>
                                        <p:strVal val="visible"/>
                                      </p:to>
                                    </p:set>
                                    <p:animEffect transition="in" filter="wipe(up)">
                                      <p:cBhvr>
                                        <p:cTn id="70"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91" grpId="0" animBg="1"/>
      <p:bldP spid="24592" grpId="0"/>
      <p:bldP spid="24593" grpId="0"/>
      <p:bldP spid="24594" grpId="0"/>
      <p:bldP spid="24" grpId="0" animBg="1"/>
      <p:bldP spid="8" grpId="0" animBg="1"/>
      <p:bldP spid="24595" grpId="0"/>
      <p:bldP spid="24596" grpId="0"/>
      <p:bldP spid="2459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519303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en-US" sz="3600" b="1">
                <a:solidFill>
                  <a:srgbClr val="FF0000"/>
                </a:solidFill>
                <a:latin typeface="微软雅黑" panose="020B0503020204020204" pitchFamily="34" charset="-122"/>
                <a:ea typeface="微软雅黑" panose="020B0503020204020204" pitchFamily="34" charset="-122"/>
                <a:sym typeface="+mn-ea"/>
              </a:rPr>
              <a:t>II.</a:t>
            </a:r>
            <a:r>
              <a:rPr lang="zh-CN" altLang="en-US" sz="3600" b="1">
                <a:solidFill>
                  <a:srgbClr val="319186"/>
                </a:solidFill>
                <a:latin typeface="微软雅黑" panose="020B0503020204020204" pitchFamily="34" charset="-122"/>
                <a:ea typeface="微软雅黑" panose="020B0503020204020204" pitchFamily="34" charset="-122"/>
                <a:sym typeface="+mn-ea"/>
              </a:rPr>
              <a:t>工程领军人才培养计划</a:t>
            </a:r>
            <a:endParaRPr lang="zh-CN" altLang="en-US" sz="3600" b="1">
              <a:solidFill>
                <a:srgbClr val="319186"/>
              </a:solidFill>
              <a:latin typeface="微软雅黑" panose="020B0503020204020204" pitchFamily="34" charset="-122"/>
              <a:ea typeface="微软雅黑" panose="020B0503020204020204" pitchFamily="34" charset="-122"/>
            </a:endParaRPr>
          </a:p>
        </p:txBody>
      </p:sp>
      <p:sp>
        <p:nvSpPr>
          <p:cNvPr id="7" name="AutoShape 138"/>
          <p:cNvSpPr/>
          <p:nvPr/>
        </p:nvSpPr>
        <p:spPr>
          <a:xfrm>
            <a:off x="154305" y="878840"/>
            <a:ext cx="4759960" cy="431800"/>
          </a:xfrm>
          <a:prstGeom prst="roundRect">
            <a:avLst>
              <a:gd name="adj" fmla="val 16667"/>
            </a:avLst>
          </a:prstGeom>
          <a:solidFill>
            <a:srgbClr val="993300"/>
          </a:solidFill>
          <a:ln w="3175" cap="flat" cmpd="sng">
            <a:solidFill>
              <a:srgbClr val="FF6600"/>
            </a:solidFill>
            <a:prstDash val="solid"/>
            <a:round/>
            <a:headEnd type="none" w="med" len="med"/>
            <a:tailEnd type="none" w="med" len="med"/>
          </a:ln>
        </p:spPr>
        <p:txBody>
          <a:bodyPr wrap="none" anchor="ctr"/>
          <a:p>
            <a:pPr eaLnBrk="0" hangingPunct="0"/>
            <a:endParaRPr lang="zh-CN" altLang="en-US" sz="1600" dirty="0">
              <a:latin typeface="Times New Roman" panose="02020603050405020304" pitchFamily="18" charset="0"/>
              <a:ea typeface="宋体" panose="02010600030101010101" pitchFamily="2" charset="-122"/>
            </a:endParaRPr>
          </a:p>
        </p:txBody>
      </p:sp>
      <p:sp>
        <p:nvSpPr>
          <p:cNvPr id="12" name="文本框 11"/>
          <p:cNvSpPr txBox="1"/>
          <p:nvPr/>
        </p:nvSpPr>
        <p:spPr>
          <a:xfrm>
            <a:off x="154305" y="878840"/>
            <a:ext cx="3680460" cy="429895"/>
          </a:xfrm>
          <a:prstGeom prst="rect">
            <a:avLst/>
          </a:prstGeom>
          <a:noFill/>
        </p:spPr>
        <p:txBody>
          <a:bodyPr wrap="none" rtlCol="0" anchor="t">
            <a:spAutoFit/>
          </a:bodyPr>
          <a:p>
            <a:pPr algn="l"/>
            <a:r>
              <a:rPr lang="en-US" altLang="zh-CN" sz="2200" b="1">
                <a:solidFill>
                  <a:srgbClr val="FFFFFF"/>
                </a:solidFill>
                <a:latin typeface="微软雅黑" panose="020B0503020204020204" pitchFamily="34" charset="-122"/>
                <a:ea typeface="微软雅黑" panose="020B0503020204020204" pitchFamily="34" charset="-122"/>
                <a:sym typeface="+mn-ea"/>
              </a:rPr>
              <a:t>2.7</a:t>
            </a:r>
            <a:r>
              <a:rPr lang="zh-CN" altLang="en-US" sz="2200" b="1">
                <a:solidFill>
                  <a:srgbClr val="FFFFFF"/>
                </a:solidFill>
                <a:latin typeface="微软雅黑" panose="020B0503020204020204" pitchFamily="34" charset="-122"/>
                <a:ea typeface="微软雅黑" panose="020B0503020204020204" pitchFamily="34" charset="-122"/>
                <a:sym typeface="+mn-ea"/>
              </a:rPr>
              <a:t>培养流程与实施方案要点</a:t>
            </a:r>
            <a:endParaRPr lang="zh-CN" altLang="en-US" sz="2200" b="1">
              <a:solidFill>
                <a:srgbClr val="FFFFFF"/>
              </a:solidFill>
              <a:latin typeface="微软雅黑" panose="020B0503020204020204" pitchFamily="34" charset="-122"/>
              <a:ea typeface="微软雅黑" panose="020B0503020204020204" pitchFamily="34" charset="-122"/>
            </a:endParaRPr>
          </a:p>
        </p:txBody>
      </p:sp>
      <p:sp>
        <p:nvSpPr>
          <p:cNvPr id="26639" name="文本框 13"/>
          <p:cNvSpPr txBox="1"/>
          <p:nvPr/>
        </p:nvSpPr>
        <p:spPr>
          <a:xfrm>
            <a:off x="477838" y="1873250"/>
            <a:ext cx="3973512" cy="384175"/>
          </a:xfrm>
          <a:prstGeom prst="rect">
            <a:avLst/>
          </a:prstGeom>
          <a:noFill/>
          <a:ln w="9525">
            <a:noFill/>
          </a:ln>
        </p:spPr>
        <p:txBody>
          <a:bodyPr wrap="none" anchor="t">
            <a:spAutoFit/>
          </a:bodyPr>
          <a:p>
            <a:r>
              <a:rPr lang="zh-CN" altLang="en-US" sz="1800">
                <a:latin typeface="微软雅黑" panose="020B0503020204020204" pitchFamily="34" charset="-122"/>
                <a:ea typeface="微软雅黑" panose="020B0503020204020204" pitchFamily="34" charset="-122"/>
              </a:rPr>
              <a:t>（</a:t>
            </a:r>
            <a:r>
              <a:rPr lang="en-US" altLang="zh-CN" sz="1800">
                <a:latin typeface="微软雅黑" panose="020B0503020204020204" pitchFamily="34" charset="-122"/>
                <a:ea typeface="微软雅黑" panose="020B0503020204020204" pitchFamily="34" charset="-122"/>
              </a:rPr>
              <a:t>1</a:t>
            </a:r>
            <a:r>
              <a:rPr lang="zh-CN" altLang="en-US" sz="1800">
                <a:latin typeface="微软雅黑" panose="020B0503020204020204" pitchFamily="34" charset="-122"/>
                <a:ea typeface="微软雅黑" panose="020B0503020204020204" pitchFamily="34" charset="-122"/>
              </a:rPr>
              <a:t>）</a:t>
            </a:r>
            <a:r>
              <a:rPr lang="zh-CN" altLang="en-US" sz="1800">
                <a:solidFill>
                  <a:srgbClr val="C00000"/>
                </a:solidFill>
                <a:latin typeface="微软雅黑" panose="020B0503020204020204" pitchFamily="34" charset="-122"/>
                <a:ea typeface="微软雅黑" panose="020B0503020204020204" pitchFamily="34" charset="-122"/>
              </a:rPr>
              <a:t>专业教师在企业中参加实际项目</a:t>
            </a:r>
            <a:endParaRPr lang="zh-CN" altLang="en-US" sz="1800">
              <a:solidFill>
                <a:srgbClr val="C00000"/>
              </a:solidFill>
              <a:latin typeface="微软雅黑" panose="020B0503020204020204" pitchFamily="34" charset="-122"/>
              <a:ea typeface="微软雅黑" panose="020B0503020204020204" pitchFamily="34" charset="-122"/>
            </a:endParaRPr>
          </a:p>
        </p:txBody>
      </p:sp>
      <p:sp>
        <p:nvSpPr>
          <p:cNvPr id="26640" name="文本框 23"/>
          <p:cNvSpPr txBox="1"/>
          <p:nvPr/>
        </p:nvSpPr>
        <p:spPr>
          <a:xfrm>
            <a:off x="477838" y="3027363"/>
            <a:ext cx="3287712" cy="384175"/>
          </a:xfrm>
          <a:prstGeom prst="rect">
            <a:avLst/>
          </a:prstGeom>
          <a:noFill/>
          <a:ln w="9525">
            <a:noFill/>
          </a:ln>
        </p:spPr>
        <p:txBody>
          <a:bodyPr wrap="none" anchor="t">
            <a:spAutoFit/>
          </a:bodyPr>
          <a:p>
            <a:r>
              <a:rPr lang="zh-CN" altLang="en-US" sz="1800">
                <a:latin typeface="微软雅黑" panose="020B0503020204020204" pitchFamily="34" charset="-122"/>
                <a:ea typeface="微软雅黑" panose="020B0503020204020204" pitchFamily="34" charset="-122"/>
              </a:rPr>
              <a:t>（</a:t>
            </a:r>
            <a:r>
              <a:rPr lang="en-US" altLang="zh-CN" sz="1800">
                <a:latin typeface="微软雅黑" panose="020B0503020204020204" pitchFamily="34" charset="-122"/>
                <a:ea typeface="微软雅黑" panose="020B0503020204020204" pitchFamily="34" charset="-122"/>
              </a:rPr>
              <a:t>2</a:t>
            </a:r>
            <a:r>
              <a:rPr lang="zh-CN" altLang="en-US" sz="1800">
                <a:latin typeface="微软雅黑" panose="020B0503020204020204" pitchFamily="34" charset="-122"/>
                <a:ea typeface="微软雅黑" panose="020B0503020204020204" pitchFamily="34" charset="-122"/>
              </a:rPr>
              <a:t>）在企业</a:t>
            </a:r>
            <a:r>
              <a:rPr lang="zh-CN" altLang="en-US" sz="1800">
                <a:solidFill>
                  <a:srgbClr val="C00000"/>
                </a:solidFill>
                <a:latin typeface="微软雅黑" panose="020B0503020204020204" pitchFamily="34" charset="-122"/>
                <a:ea typeface="微软雅黑" panose="020B0503020204020204" pitchFamily="34" charset="-122"/>
              </a:rPr>
              <a:t>建立教师培训基地</a:t>
            </a:r>
            <a:endParaRPr lang="zh-CN" altLang="en-US" sz="1800">
              <a:solidFill>
                <a:srgbClr val="C00000"/>
              </a:solidFill>
              <a:latin typeface="微软雅黑" panose="020B0503020204020204" pitchFamily="34" charset="-122"/>
              <a:ea typeface="微软雅黑" panose="020B0503020204020204" pitchFamily="34" charset="-122"/>
            </a:endParaRPr>
          </a:p>
        </p:txBody>
      </p:sp>
      <p:sp>
        <p:nvSpPr>
          <p:cNvPr id="26641" name="文本框 29"/>
          <p:cNvSpPr txBox="1"/>
          <p:nvPr/>
        </p:nvSpPr>
        <p:spPr>
          <a:xfrm>
            <a:off x="477838" y="4110038"/>
            <a:ext cx="6259512" cy="385762"/>
          </a:xfrm>
          <a:prstGeom prst="rect">
            <a:avLst/>
          </a:prstGeom>
          <a:noFill/>
          <a:ln w="9525">
            <a:noFill/>
          </a:ln>
        </p:spPr>
        <p:txBody>
          <a:bodyPr wrap="none" anchor="t">
            <a:spAutoFit/>
          </a:bodyPr>
          <a:p>
            <a:r>
              <a:rPr lang="zh-CN" altLang="en-US" sz="1800">
                <a:latin typeface="微软雅黑" panose="020B0503020204020204" pitchFamily="34" charset="-122"/>
                <a:ea typeface="微软雅黑" panose="020B0503020204020204" pitchFamily="34" charset="-122"/>
              </a:rPr>
              <a:t>（</a:t>
            </a:r>
            <a:r>
              <a:rPr lang="en-US" altLang="zh-CN" sz="1800">
                <a:latin typeface="微软雅黑" panose="020B0503020204020204" pitchFamily="34" charset="-122"/>
                <a:ea typeface="微软雅黑" panose="020B0503020204020204" pitchFamily="34" charset="-122"/>
              </a:rPr>
              <a:t>3</a:t>
            </a:r>
            <a:r>
              <a:rPr lang="zh-CN" altLang="en-US" sz="1800">
                <a:latin typeface="微软雅黑" panose="020B0503020204020204" pitchFamily="34" charset="-122"/>
                <a:ea typeface="微软雅黑" panose="020B0503020204020204" pitchFamily="34" charset="-122"/>
              </a:rPr>
              <a:t>）以生产实习和毕业设计为基础，</a:t>
            </a:r>
            <a:r>
              <a:rPr lang="zh-CN" altLang="en-US" sz="1800">
                <a:solidFill>
                  <a:srgbClr val="C00000"/>
                </a:solidFill>
                <a:latin typeface="微软雅黑" panose="020B0503020204020204" pitchFamily="34" charset="-122"/>
                <a:ea typeface="微软雅黑" panose="020B0503020204020204" pitchFamily="34" charset="-122"/>
              </a:rPr>
              <a:t>培养专业教师领军经历</a:t>
            </a:r>
            <a:endParaRPr lang="zh-CN" altLang="en-US" sz="1800">
              <a:solidFill>
                <a:srgbClr val="C00000"/>
              </a:solidFill>
              <a:latin typeface="微软雅黑" panose="020B0503020204020204" pitchFamily="34" charset="-122"/>
              <a:ea typeface="微软雅黑" panose="020B0503020204020204" pitchFamily="34" charset="-122"/>
            </a:endParaRPr>
          </a:p>
        </p:txBody>
      </p:sp>
      <p:sp>
        <p:nvSpPr>
          <p:cNvPr id="26642" name="文本框 31"/>
          <p:cNvSpPr txBox="1"/>
          <p:nvPr/>
        </p:nvSpPr>
        <p:spPr>
          <a:xfrm>
            <a:off x="477838" y="5173663"/>
            <a:ext cx="3754437" cy="384175"/>
          </a:xfrm>
          <a:prstGeom prst="rect">
            <a:avLst/>
          </a:prstGeom>
          <a:noFill/>
          <a:ln w="9525">
            <a:noFill/>
          </a:ln>
        </p:spPr>
        <p:txBody>
          <a:bodyPr wrap="none" anchor="t">
            <a:spAutoFit/>
          </a:bodyPr>
          <a:p>
            <a:r>
              <a:rPr lang="zh-CN" altLang="en-US" sz="1800">
                <a:latin typeface="微软雅黑" panose="020B0503020204020204" pitchFamily="34" charset="-122"/>
                <a:ea typeface="微软雅黑" panose="020B0503020204020204" pitchFamily="34" charset="-122"/>
              </a:rPr>
              <a:t>（</a:t>
            </a:r>
            <a:r>
              <a:rPr lang="en-US" altLang="zh-CN" sz="1800">
                <a:latin typeface="微软雅黑" panose="020B0503020204020204" pitchFamily="34" charset="-122"/>
                <a:ea typeface="微软雅黑" panose="020B0503020204020204" pitchFamily="34" charset="-122"/>
              </a:rPr>
              <a:t>4</a:t>
            </a:r>
            <a:r>
              <a:rPr lang="zh-CN" altLang="en-US" sz="1800">
                <a:latin typeface="微软雅黑" panose="020B0503020204020204" pitchFamily="34" charset="-122"/>
                <a:ea typeface="微软雅黑" panose="020B0503020204020204" pitchFamily="34" charset="-122"/>
              </a:rPr>
              <a:t>）</a:t>
            </a:r>
            <a:r>
              <a:rPr lang="zh-CN" altLang="en-US" sz="1800" b="1">
                <a:solidFill>
                  <a:srgbClr val="C00000"/>
                </a:solidFill>
                <a:latin typeface="微软雅黑" panose="020B0503020204020204" pitchFamily="34" charset="-122"/>
                <a:ea typeface="微软雅黑" panose="020B0503020204020204" pitchFamily="34" charset="-122"/>
              </a:rPr>
              <a:t>企业高层指导教师或指导团队</a:t>
            </a:r>
            <a:endParaRPr lang="zh-CN" altLang="en-US" sz="1800" b="1">
              <a:solidFill>
                <a:srgbClr val="C00000"/>
              </a:solidFill>
              <a:latin typeface="微软雅黑" panose="020B0503020204020204" pitchFamily="34" charset="-122"/>
              <a:ea typeface="微软雅黑" panose="020B0503020204020204" pitchFamily="34" charset="-122"/>
            </a:endParaRPr>
          </a:p>
        </p:txBody>
      </p:sp>
      <p:sp>
        <p:nvSpPr>
          <p:cNvPr id="26643" name="文本框 32"/>
          <p:cNvSpPr txBox="1"/>
          <p:nvPr/>
        </p:nvSpPr>
        <p:spPr>
          <a:xfrm>
            <a:off x="477838" y="6178550"/>
            <a:ext cx="3065462" cy="385763"/>
          </a:xfrm>
          <a:prstGeom prst="rect">
            <a:avLst/>
          </a:prstGeom>
          <a:noFill/>
          <a:ln w="9525">
            <a:noFill/>
          </a:ln>
        </p:spPr>
        <p:txBody>
          <a:bodyPr wrap="none" anchor="t">
            <a:spAutoFit/>
          </a:bodyPr>
          <a:p>
            <a:r>
              <a:rPr lang="zh-CN" altLang="en-US" sz="1800">
                <a:latin typeface="微软雅黑" panose="020B0503020204020204" pitchFamily="34" charset="-122"/>
                <a:ea typeface="微软雅黑" panose="020B0503020204020204" pitchFamily="34" charset="-122"/>
              </a:rPr>
              <a:t>（5）</a:t>
            </a:r>
            <a:r>
              <a:rPr lang="zh-CN" altLang="en-US" sz="1800" b="1">
                <a:solidFill>
                  <a:srgbClr val="C00000"/>
                </a:solidFill>
                <a:latin typeface="微软雅黑" panose="020B0503020204020204" pitchFamily="34" charset="-122"/>
                <a:ea typeface="微软雅黑" panose="020B0503020204020204" pitchFamily="34" charset="-122"/>
              </a:rPr>
              <a:t>联合指导与柔韧性管理</a:t>
            </a:r>
            <a:endParaRPr lang="zh-CN" altLang="en-US" sz="1800" b="1">
              <a:solidFill>
                <a:srgbClr val="C00000"/>
              </a:solidFill>
              <a:latin typeface="微软雅黑" panose="020B0503020204020204" pitchFamily="34" charset="-122"/>
              <a:ea typeface="微软雅黑" panose="020B0503020204020204" pitchFamily="34" charset="-122"/>
            </a:endParaRPr>
          </a:p>
        </p:txBody>
      </p:sp>
      <p:pic>
        <p:nvPicPr>
          <p:cNvPr id="34" name="图片 33"/>
          <p:cNvPicPr>
            <a:picLocks noChangeAspect="1"/>
          </p:cNvPicPr>
          <p:nvPr/>
        </p:nvPicPr>
        <p:blipFill>
          <a:blip r:embed="rId1"/>
          <a:stretch>
            <a:fillRect/>
          </a:stretch>
        </p:blipFill>
        <p:spPr>
          <a:xfrm>
            <a:off x="1090613" y="2257425"/>
            <a:ext cx="798512" cy="798513"/>
          </a:xfrm>
          <a:prstGeom prst="rect">
            <a:avLst/>
          </a:prstGeom>
          <a:noFill/>
          <a:ln w="9525">
            <a:noFill/>
          </a:ln>
        </p:spPr>
      </p:pic>
      <p:pic>
        <p:nvPicPr>
          <p:cNvPr id="35" name="图片 34"/>
          <p:cNvPicPr>
            <a:picLocks noChangeAspect="1"/>
          </p:cNvPicPr>
          <p:nvPr/>
        </p:nvPicPr>
        <p:blipFill>
          <a:blip r:embed="rId1"/>
          <a:stretch>
            <a:fillRect/>
          </a:stretch>
        </p:blipFill>
        <p:spPr>
          <a:xfrm>
            <a:off x="1671638" y="3367088"/>
            <a:ext cx="798512" cy="798512"/>
          </a:xfrm>
          <a:prstGeom prst="rect">
            <a:avLst/>
          </a:prstGeom>
          <a:noFill/>
          <a:ln w="9525">
            <a:noFill/>
          </a:ln>
        </p:spPr>
      </p:pic>
      <p:pic>
        <p:nvPicPr>
          <p:cNvPr id="36" name="图片 35"/>
          <p:cNvPicPr>
            <a:picLocks noChangeAspect="1"/>
          </p:cNvPicPr>
          <p:nvPr/>
        </p:nvPicPr>
        <p:blipFill>
          <a:blip r:embed="rId1"/>
          <a:stretch>
            <a:fillRect/>
          </a:stretch>
        </p:blipFill>
        <p:spPr>
          <a:xfrm>
            <a:off x="2478088" y="4400550"/>
            <a:ext cx="798512" cy="798513"/>
          </a:xfrm>
          <a:prstGeom prst="rect">
            <a:avLst/>
          </a:prstGeom>
          <a:noFill/>
          <a:ln w="9525">
            <a:noFill/>
          </a:ln>
        </p:spPr>
      </p:pic>
      <p:pic>
        <p:nvPicPr>
          <p:cNvPr id="37" name="图片 36"/>
          <p:cNvPicPr>
            <a:picLocks noChangeAspect="1"/>
          </p:cNvPicPr>
          <p:nvPr/>
        </p:nvPicPr>
        <p:blipFill>
          <a:blip r:embed="rId1"/>
          <a:stretch>
            <a:fillRect/>
          </a:stretch>
        </p:blipFill>
        <p:spPr>
          <a:xfrm>
            <a:off x="3325813" y="5470525"/>
            <a:ext cx="798512" cy="798513"/>
          </a:xfrm>
          <a:prstGeom prst="rect">
            <a:avLst/>
          </a:prstGeom>
          <a:noFill/>
          <a:ln w="9525">
            <a:noFill/>
          </a:ln>
        </p:spPr>
      </p:pic>
      <p:sp>
        <p:nvSpPr>
          <p:cNvPr id="25614" name="文本框 99"/>
          <p:cNvSpPr txBox="1"/>
          <p:nvPr/>
        </p:nvSpPr>
        <p:spPr>
          <a:xfrm>
            <a:off x="153988" y="1377315"/>
            <a:ext cx="8650287" cy="429895"/>
          </a:xfrm>
          <a:prstGeom prst="rect">
            <a:avLst/>
          </a:prstGeom>
          <a:noFill/>
          <a:ln w="9525">
            <a:noFill/>
          </a:ln>
        </p:spPr>
        <p:txBody>
          <a:bodyPr wrap="square" anchor="t">
            <a:spAutoFit/>
          </a:bodyPr>
          <a:p>
            <a:pPr algn="just"/>
            <a:r>
              <a:rPr lang="zh-CN" altLang="en-US" sz="2200" b="1">
                <a:latin typeface="微软雅黑" panose="020B0503020204020204" pitchFamily="34" charset="-122"/>
                <a:ea typeface="微软雅黑" panose="020B0503020204020204" pitchFamily="34" charset="-122"/>
              </a:rPr>
              <a:t>2.师资队伍（校、企）建设</a:t>
            </a:r>
            <a:endParaRPr lang="zh-CN" altLang="en-US" sz="2200" b="1">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a:blip r:embed="rId2"/>
          <a:stretch>
            <a:fillRect/>
          </a:stretch>
        </p:blipFill>
        <p:spPr>
          <a:xfrm>
            <a:off x="6952615" y="3027680"/>
            <a:ext cx="2140585" cy="2024380"/>
          </a:xfrm>
          <a:prstGeom prst="rect">
            <a:avLst/>
          </a:prstGeom>
        </p:spPr>
      </p:pic>
      <p:pic>
        <p:nvPicPr>
          <p:cNvPr id="11" name="图片 10"/>
          <p:cNvPicPr>
            <a:picLocks noChangeAspect="1"/>
          </p:cNvPicPr>
          <p:nvPr/>
        </p:nvPicPr>
        <p:blipFill>
          <a:blip r:embed="rId3"/>
          <a:stretch>
            <a:fillRect/>
          </a:stretch>
        </p:blipFill>
        <p:spPr>
          <a:xfrm>
            <a:off x="9217025" y="3171190"/>
            <a:ext cx="2822575" cy="17373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6639"/>
                                        </p:tgtEl>
                                        <p:attrNameLst>
                                          <p:attrName>style.visibility</p:attrName>
                                        </p:attrNameLst>
                                      </p:cBhvr>
                                      <p:to>
                                        <p:strVal val="visible"/>
                                      </p:to>
                                    </p:set>
                                    <p:animEffect transition="in" filter="wipe(up)">
                                      <p:cBhvr>
                                        <p:cTn id="7" dur="1000"/>
                                        <p:tgtEl>
                                          <p:spTgt spid="26639"/>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26640"/>
                                        </p:tgtEl>
                                        <p:attrNameLst>
                                          <p:attrName>style.visibility</p:attrName>
                                        </p:attrNameLst>
                                      </p:cBhvr>
                                      <p:to>
                                        <p:strVal val="visible"/>
                                      </p:to>
                                    </p:set>
                                    <p:animEffect transition="in" filter="wipe(up)">
                                      <p:cBhvr>
                                        <p:cTn id="10" dur="1000"/>
                                        <p:tgtEl>
                                          <p:spTgt spid="26640"/>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26641"/>
                                        </p:tgtEl>
                                        <p:attrNameLst>
                                          <p:attrName>style.visibility</p:attrName>
                                        </p:attrNameLst>
                                      </p:cBhvr>
                                      <p:to>
                                        <p:strVal val="visible"/>
                                      </p:to>
                                    </p:set>
                                    <p:animEffect transition="in" filter="wipe(up)">
                                      <p:cBhvr>
                                        <p:cTn id="13" dur="1000"/>
                                        <p:tgtEl>
                                          <p:spTgt spid="26641"/>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26642"/>
                                        </p:tgtEl>
                                        <p:attrNameLst>
                                          <p:attrName>style.visibility</p:attrName>
                                        </p:attrNameLst>
                                      </p:cBhvr>
                                      <p:to>
                                        <p:strVal val="visible"/>
                                      </p:to>
                                    </p:set>
                                    <p:animEffect transition="in" filter="wipe(up)">
                                      <p:cBhvr>
                                        <p:cTn id="16" dur="1000"/>
                                        <p:tgtEl>
                                          <p:spTgt spid="26642"/>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26643"/>
                                        </p:tgtEl>
                                        <p:attrNameLst>
                                          <p:attrName>style.visibility</p:attrName>
                                        </p:attrNameLst>
                                      </p:cBhvr>
                                      <p:to>
                                        <p:strVal val="visible"/>
                                      </p:to>
                                    </p:set>
                                    <p:animEffect transition="in" filter="wipe(up)">
                                      <p:cBhvr>
                                        <p:cTn id="19" dur="1000"/>
                                        <p:tgtEl>
                                          <p:spTgt spid="26643"/>
                                        </p:tgtEl>
                                      </p:cBhvr>
                                    </p:animEffect>
                                  </p:childTnLst>
                                </p:cTn>
                              </p:par>
                              <p:par>
                                <p:cTn id="20" presetID="22" presetClass="entr" presetSubtype="1" fill="hold"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up)">
                                      <p:cBhvr>
                                        <p:cTn id="22" dur="1000"/>
                                        <p:tgtEl>
                                          <p:spTgt spid="34"/>
                                        </p:tgtEl>
                                      </p:cBhvr>
                                    </p:animEffect>
                                  </p:childTnLst>
                                </p:cTn>
                              </p:par>
                              <p:par>
                                <p:cTn id="23" presetID="22" presetClass="entr" presetSubtype="1" fill="hold"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up)">
                                      <p:cBhvr>
                                        <p:cTn id="25" dur="1000"/>
                                        <p:tgtEl>
                                          <p:spTgt spid="35"/>
                                        </p:tgtEl>
                                      </p:cBhvr>
                                    </p:animEffect>
                                  </p:childTnLst>
                                </p:cTn>
                              </p:par>
                              <p:par>
                                <p:cTn id="26" presetID="22" presetClass="entr" presetSubtype="1" fill="hold" nodeType="with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wipe(up)">
                                      <p:cBhvr>
                                        <p:cTn id="28" dur="1000"/>
                                        <p:tgtEl>
                                          <p:spTgt spid="36"/>
                                        </p:tgtEl>
                                      </p:cBhvr>
                                    </p:animEffect>
                                  </p:childTnLst>
                                </p:cTn>
                              </p:par>
                              <p:par>
                                <p:cTn id="29" presetID="22" presetClass="entr" presetSubtype="1"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up)">
                                      <p:cBhvr>
                                        <p:cTn id="31"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39" grpId="0"/>
      <p:bldP spid="26640" grpId="0"/>
      <p:bldP spid="26641" grpId="0"/>
      <p:bldP spid="26642" grpId="0"/>
      <p:bldP spid="266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519303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en-US" sz="3600" b="1">
                <a:solidFill>
                  <a:srgbClr val="FF0000"/>
                </a:solidFill>
                <a:latin typeface="微软雅黑" panose="020B0503020204020204" pitchFamily="34" charset="-122"/>
                <a:ea typeface="微软雅黑" panose="020B0503020204020204" pitchFamily="34" charset="-122"/>
                <a:sym typeface="+mn-ea"/>
              </a:rPr>
              <a:t>II.</a:t>
            </a:r>
            <a:r>
              <a:rPr lang="zh-CN" altLang="en-US" sz="3600" b="1">
                <a:solidFill>
                  <a:srgbClr val="319186"/>
                </a:solidFill>
                <a:latin typeface="微软雅黑" panose="020B0503020204020204" pitchFamily="34" charset="-122"/>
                <a:ea typeface="微软雅黑" panose="020B0503020204020204" pitchFamily="34" charset="-122"/>
                <a:sym typeface="+mn-ea"/>
              </a:rPr>
              <a:t>工程领军人才培养计划</a:t>
            </a:r>
            <a:endParaRPr lang="zh-CN" altLang="en-US" sz="3600" b="1">
              <a:solidFill>
                <a:srgbClr val="319186"/>
              </a:solidFill>
              <a:latin typeface="微软雅黑" panose="020B0503020204020204" pitchFamily="34" charset="-122"/>
              <a:ea typeface="微软雅黑" panose="020B0503020204020204" pitchFamily="34" charset="-122"/>
            </a:endParaRPr>
          </a:p>
        </p:txBody>
      </p:sp>
      <p:sp>
        <p:nvSpPr>
          <p:cNvPr id="27662" name="文本框 99"/>
          <p:cNvSpPr txBox="1"/>
          <p:nvPr/>
        </p:nvSpPr>
        <p:spPr>
          <a:xfrm>
            <a:off x="162560" y="1485900"/>
            <a:ext cx="4812030" cy="429895"/>
          </a:xfrm>
          <a:prstGeom prst="rect">
            <a:avLst/>
          </a:prstGeom>
          <a:noFill/>
          <a:ln w="9525">
            <a:noFill/>
          </a:ln>
        </p:spPr>
        <p:txBody>
          <a:bodyPr wrap="square" anchor="t">
            <a:spAutoFit/>
          </a:bodyPr>
          <a:p>
            <a:pPr algn="just"/>
            <a:r>
              <a:rPr lang="en-US" altLang="zh-CN" sz="2200" b="1">
                <a:latin typeface="微软雅黑" panose="020B0503020204020204" pitchFamily="34" charset="-122"/>
                <a:ea typeface="微软雅黑" panose="020B0503020204020204" pitchFamily="34" charset="-122"/>
              </a:rPr>
              <a:t>3</a:t>
            </a:r>
            <a:r>
              <a:rPr lang="zh-CN" altLang="en-US" sz="2200" b="1">
                <a:latin typeface="微软雅黑" panose="020B0503020204020204" pitchFamily="34" charset="-122"/>
                <a:ea typeface="微软雅黑" panose="020B0503020204020204" pitchFamily="34" charset="-122"/>
              </a:rPr>
              <a:t>. 工程领军人才专业课程体系建设</a:t>
            </a:r>
            <a:endParaRPr lang="zh-CN" altLang="en-US" sz="2200" b="1">
              <a:latin typeface="微软雅黑" panose="020B0503020204020204" pitchFamily="34" charset="-122"/>
              <a:ea typeface="微软雅黑" panose="020B0503020204020204" pitchFamily="34" charset="-122"/>
            </a:endParaRPr>
          </a:p>
        </p:txBody>
      </p:sp>
      <p:graphicFrame>
        <p:nvGraphicFramePr>
          <p:cNvPr id="32783" name="对象 4"/>
          <p:cNvGraphicFramePr/>
          <p:nvPr/>
        </p:nvGraphicFramePr>
        <p:xfrm>
          <a:off x="6661785" y="904240"/>
          <a:ext cx="4835525" cy="5852160"/>
        </p:xfrm>
        <a:graphic>
          <a:graphicData uri="http://schemas.openxmlformats.org/presentationml/2006/ole">
            <mc:AlternateContent xmlns:mc="http://schemas.openxmlformats.org/markup-compatibility/2006">
              <mc:Choice xmlns:v="urn:schemas-microsoft-com:vml" Requires="v">
                <p:oleObj spid="_x0000_s3078" name="" r:id="rId1" imgW="5200650" imgH="5762625" progId="Paint.Picture">
                  <p:embed/>
                </p:oleObj>
              </mc:Choice>
              <mc:Fallback>
                <p:oleObj name="" r:id="rId1" imgW="5200650" imgH="5762625" progId="Paint.Picture">
                  <p:embed/>
                  <p:pic>
                    <p:nvPicPr>
                      <p:cNvPr id="0" name="图片 3077"/>
                      <p:cNvPicPr/>
                      <p:nvPr/>
                    </p:nvPicPr>
                    <p:blipFill>
                      <a:blip r:embed="rId2"/>
                      <a:stretch>
                        <a:fillRect/>
                      </a:stretch>
                    </p:blipFill>
                    <p:spPr>
                      <a:xfrm>
                        <a:off x="6661785" y="904240"/>
                        <a:ext cx="4835525" cy="5852160"/>
                      </a:xfrm>
                      <a:prstGeom prst="rect">
                        <a:avLst/>
                      </a:prstGeom>
                      <a:noFill/>
                      <a:ln w="9525" cap="flat" cmpd="sng">
                        <a:solidFill>
                          <a:schemeClr val="accent2"/>
                        </a:solidFill>
                        <a:prstDash val="solid"/>
                        <a:round/>
                        <a:headEnd type="none" w="med" len="med"/>
                        <a:tailEnd type="none" w="med" len="med"/>
                      </a:ln>
                    </p:spPr>
                  </p:pic>
                </p:oleObj>
              </mc:Fallback>
            </mc:AlternateContent>
          </a:graphicData>
        </a:graphic>
      </p:graphicFrame>
      <p:sp>
        <p:nvSpPr>
          <p:cNvPr id="32784" name="文本框 16"/>
          <p:cNvSpPr txBox="1"/>
          <p:nvPr/>
        </p:nvSpPr>
        <p:spPr>
          <a:xfrm>
            <a:off x="376238" y="2129155"/>
            <a:ext cx="3634105" cy="398780"/>
          </a:xfrm>
          <a:prstGeom prst="rect">
            <a:avLst/>
          </a:prstGeom>
          <a:noFill/>
          <a:ln w="9525">
            <a:noFill/>
          </a:ln>
        </p:spPr>
        <p:txBody>
          <a:bodyPr wrap="none" anchor="t">
            <a:spAutoFit/>
          </a:bodyPr>
          <a:p>
            <a:r>
              <a:rPr lang="zh-CN" altLang="en-US" sz="2000">
                <a:latin typeface="微软雅黑" panose="020B0503020204020204" pitchFamily="34" charset="-122"/>
                <a:ea typeface="微软雅黑" panose="020B0503020204020204" pitchFamily="34" charset="-122"/>
              </a:rPr>
              <a:t>（</a:t>
            </a:r>
            <a:r>
              <a:rPr lang="en-US" altLang="zh-CN" sz="2000">
                <a:latin typeface="微软雅黑" panose="020B0503020204020204" pitchFamily="34" charset="-122"/>
                <a:ea typeface="微软雅黑" panose="020B0503020204020204" pitchFamily="34" charset="-122"/>
              </a:rPr>
              <a:t>1</a:t>
            </a:r>
            <a:r>
              <a:rPr lang="zh-CN" altLang="en-US" sz="2000">
                <a:latin typeface="微软雅黑" panose="020B0503020204020204" pitchFamily="34" charset="-122"/>
                <a:ea typeface="微软雅黑" panose="020B0503020204020204" pitchFamily="34" charset="-122"/>
              </a:rPr>
              <a:t>）工程领军人才</a:t>
            </a:r>
            <a:r>
              <a:rPr lang="zh-CN" altLang="en-US" sz="2000">
                <a:solidFill>
                  <a:srgbClr val="C00000"/>
                </a:solidFill>
                <a:latin typeface="微软雅黑" panose="020B0503020204020204" pitchFamily="34" charset="-122"/>
                <a:ea typeface="微软雅黑" panose="020B0503020204020204" pitchFamily="34" charset="-122"/>
              </a:rPr>
              <a:t>基础类课程</a:t>
            </a:r>
            <a:endParaRPr lang="zh-CN" altLang="en-US" sz="2000">
              <a:solidFill>
                <a:srgbClr val="C00000"/>
              </a:solidFill>
              <a:latin typeface="微软雅黑" panose="020B0503020204020204" pitchFamily="34" charset="-122"/>
              <a:ea typeface="微软雅黑" panose="020B0503020204020204" pitchFamily="34" charset="-122"/>
            </a:endParaRPr>
          </a:p>
        </p:txBody>
      </p:sp>
      <p:sp>
        <p:nvSpPr>
          <p:cNvPr id="7" name="AutoShape 138"/>
          <p:cNvSpPr/>
          <p:nvPr/>
        </p:nvSpPr>
        <p:spPr>
          <a:xfrm>
            <a:off x="154305" y="878840"/>
            <a:ext cx="4759960" cy="431800"/>
          </a:xfrm>
          <a:prstGeom prst="roundRect">
            <a:avLst>
              <a:gd name="adj" fmla="val 16667"/>
            </a:avLst>
          </a:prstGeom>
          <a:solidFill>
            <a:srgbClr val="993300"/>
          </a:solidFill>
          <a:ln w="3175" cap="flat" cmpd="sng">
            <a:solidFill>
              <a:srgbClr val="FF6600"/>
            </a:solidFill>
            <a:prstDash val="solid"/>
            <a:round/>
            <a:headEnd type="none" w="med" len="med"/>
            <a:tailEnd type="none" w="med" len="med"/>
          </a:ln>
        </p:spPr>
        <p:txBody>
          <a:bodyPr wrap="none" anchor="ctr"/>
          <a:p>
            <a:pPr eaLnBrk="0" hangingPunct="0"/>
            <a:endParaRPr lang="zh-CN" altLang="en-US" sz="1600" dirty="0">
              <a:latin typeface="Times New Roman" panose="02020603050405020304" pitchFamily="18" charset="0"/>
              <a:ea typeface="宋体" panose="02010600030101010101" pitchFamily="2" charset="-122"/>
            </a:endParaRPr>
          </a:p>
        </p:txBody>
      </p:sp>
      <p:sp>
        <p:nvSpPr>
          <p:cNvPr id="12" name="文本框 11"/>
          <p:cNvSpPr txBox="1"/>
          <p:nvPr/>
        </p:nvSpPr>
        <p:spPr>
          <a:xfrm>
            <a:off x="154305" y="878840"/>
            <a:ext cx="3680460" cy="429895"/>
          </a:xfrm>
          <a:prstGeom prst="rect">
            <a:avLst/>
          </a:prstGeom>
          <a:noFill/>
        </p:spPr>
        <p:txBody>
          <a:bodyPr wrap="none" rtlCol="0" anchor="t">
            <a:spAutoFit/>
          </a:bodyPr>
          <a:p>
            <a:pPr algn="l"/>
            <a:r>
              <a:rPr lang="en-US" altLang="zh-CN" sz="2200" b="1">
                <a:solidFill>
                  <a:srgbClr val="FFFFFF"/>
                </a:solidFill>
                <a:latin typeface="微软雅黑" panose="020B0503020204020204" pitchFamily="34" charset="-122"/>
                <a:ea typeface="微软雅黑" panose="020B0503020204020204" pitchFamily="34" charset="-122"/>
                <a:sym typeface="+mn-ea"/>
              </a:rPr>
              <a:t>2.7</a:t>
            </a:r>
            <a:r>
              <a:rPr lang="zh-CN" altLang="en-US" sz="2200" b="1">
                <a:solidFill>
                  <a:srgbClr val="FFFFFF"/>
                </a:solidFill>
                <a:latin typeface="微软雅黑" panose="020B0503020204020204" pitchFamily="34" charset="-122"/>
                <a:ea typeface="微软雅黑" panose="020B0503020204020204" pitchFamily="34" charset="-122"/>
                <a:sym typeface="+mn-ea"/>
              </a:rPr>
              <a:t>培养流程与实施方案要点</a:t>
            </a:r>
            <a:endParaRPr lang="zh-CN" altLang="en-US" sz="2200" b="1">
              <a:solidFill>
                <a:srgbClr val="FFFFFF"/>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3"/>
          <a:stretch>
            <a:fillRect/>
          </a:stretch>
        </p:blipFill>
        <p:spPr>
          <a:xfrm>
            <a:off x="520065" y="2679065"/>
            <a:ext cx="5516880" cy="3426460"/>
          </a:xfrm>
          <a:prstGeom prst="rect">
            <a:avLst/>
          </a:prstGeom>
          <a:ln>
            <a:solidFill>
              <a:srgbClr val="C00000"/>
            </a:solidFill>
          </a:ln>
        </p:spPr>
      </p:pic>
      <p:sp>
        <p:nvSpPr>
          <p:cNvPr id="5" name="文本框 4"/>
          <p:cNvSpPr txBox="1"/>
          <p:nvPr/>
        </p:nvSpPr>
        <p:spPr>
          <a:xfrm>
            <a:off x="510540" y="6111240"/>
            <a:ext cx="5526405" cy="368300"/>
          </a:xfrm>
          <a:prstGeom prst="rect">
            <a:avLst/>
          </a:prstGeom>
          <a:solidFill>
            <a:srgbClr val="319186"/>
          </a:solidFill>
        </p:spPr>
        <p:txBody>
          <a:bodyPr wrap="square" rtlCol="0" anchor="t">
            <a:spAutoFit/>
          </a:bodyPr>
          <a:p>
            <a:pPr algn="ctr"/>
            <a:r>
              <a:rPr lang="zh-CN" altLang="en-US">
                <a:solidFill>
                  <a:srgbClr val="FFFFFF"/>
                </a:solidFill>
                <a:latin typeface="微软雅黑" panose="020B0503020204020204" pitchFamily="34" charset="-122"/>
                <a:ea typeface="微软雅黑" panose="020B0503020204020204" pitchFamily="34" charset="-122"/>
              </a:rPr>
              <a:t>工程领军人才培养计划体系框架</a:t>
            </a: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16" name="爆炸形 1 15"/>
          <p:cNvSpPr/>
          <p:nvPr/>
        </p:nvSpPr>
        <p:spPr>
          <a:xfrm>
            <a:off x="10333355" y="245110"/>
            <a:ext cx="1851025" cy="1493520"/>
          </a:xfrm>
          <a:prstGeom prst="irregularSeal1">
            <a:avLst/>
          </a:prstGeom>
          <a:solidFill>
            <a:srgbClr val="009999"/>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8" name="文本框 17"/>
          <p:cNvSpPr txBox="1"/>
          <p:nvPr/>
        </p:nvSpPr>
        <p:spPr>
          <a:xfrm>
            <a:off x="10551160" y="642620"/>
            <a:ext cx="1352550" cy="645160"/>
          </a:xfrm>
          <a:prstGeom prst="rect">
            <a:avLst/>
          </a:prstGeom>
          <a:noFill/>
        </p:spPr>
        <p:txBody>
          <a:bodyPr wrap="square" rtlCol="0" anchor="t">
            <a:spAutoFit/>
          </a:bodyPr>
          <a:p>
            <a:pPr algn="ctr"/>
            <a:r>
              <a:rPr lang="zh-CN" altLang="en-US" b="1">
                <a:solidFill>
                  <a:srgbClr val="FFFF00"/>
                </a:solidFill>
                <a:latin typeface="微软雅黑" panose="020B0503020204020204" pitchFamily="34" charset="-122"/>
                <a:ea typeface="微软雅黑" panose="020B0503020204020204" pitchFamily="34" charset="-122"/>
                <a:sym typeface="+mn-ea"/>
              </a:rPr>
              <a:t>以计算机类专业为例</a:t>
            </a:r>
            <a:endParaRPr lang="zh-CN" altLang="en-US" b="1">
              <a:solidFill>
                <a:srgbClr val="FFFF00"/>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2784"/>
                                        </p:tgtEl>
                                        <p:attrNameLst>
                                          <p:attrName>style.visibility</p:attrName>
                                        </p:attrNameLst>
                                      </p:cBhvr>
                                      <p:to>
                                        <p:strVal val="visible"/>
                                      </p:to>
                                    </p:set>
                                    <p:animEffect transition="in" filter="wipe(left)">
                                      <p:cBhvr>
                                        <p:cTn id="7" dur="1000"/>
                                        <p:tgtEl>
                                          <p:spTgt spid="32784"/>
                                        </p:tgtEl>
                                      </p:cBhvr>
                                    </p:animEffect>
                                  </p:childTnLst>
                                </p:cTn>
                              </p:par>
                              <p:par>
                                <p:cTn id="8" presetID="22" presetClass="entr" presetSubtype="8" fill="hold" nodeType="withEffect">
                                  <p:stCondLst>
                                    <p:cond delay="0"/>
                                  </p:stCondLst>
                                  <p:childTnLst>
                                    <p:set>
                                      <p:cBhvr>
                                        <p:cTn id="9" dur="1" fill="hold">
                                          <p:stCondLst>
                                            <p:cond delay="0"/>
                                          </p:stCondLst>
                                        </p:cTn>
                                        <p:tgtEl>
                                          <p:spTgt spid="32783"/>
                                        </p:tgtEl>
                                        <p:attrNameLst>
                                          <p:attrName>style.visibility</p:attrName>
                                        </p:attrNameLst>
                                      </p:cBhvr>
                                      <p:to>
                                        <p:strVal val="visible"/>
                                      </p:to>
                                    </p:set>
                                    <p:animEffect transition="in" filter="wipe(left)">
                                      <p:cBhvr>
                                        <p:cTn id="10" dur="1000"/>
                                        <p:tgtEl>
                                          <p:spTgt spid="32783"/>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000" fill="hold">
                                          <p:stCondLst>
                                            <p:cond delay="0"/>
                                          </p:stCondLst>
                                        </p:cTn>
                                        <p:tgtEl>
                                          <p:spTgt spid="3"/>
                                        </p:tgtEl>
                                        <p:attrNameLst>
                                          <p:attrName>style.visibility</p:attrName>
                                        </p:attrNameLst>
                                      </p:cBhvr>
                                      <p:to>
                                        <p:strVal val="visible"/>
                                      </p:to>
                                    </p:set>
                                    <p:animEffect transition="in" filter="wipe(left)">
                                      <p:cBhvr>
                                        <p:cTn id="15" dur="1000"/>
                                        <p:tgtEl>
                                          <p:spTgt spid="3"/>
                                        </p:tgtEl>
                                      </p:cBhvr>
                                    </p:animEffect>
                                  </p:childTnLst>
                                </p:cTn>
                              </p:par>
                              <p:par>
                                <p:cTn id="16" presetID="22" presetClass="entr" presetSubtype="8" fill="hold" grpId="0" nodeType="withEffect">
                                  <p:stCondLst>
                                    <p:cond delay="0"/>
                                  </p:stCondLst>
                                  <p:childTnLst>
                                    <p:set>
                                      <p:cBhvr>
                                        <p:cTn id="17" dur="1000" fill="hold">
                                          <p:stCondLst>
                                            <p:cond delay="0"/>
                                          </p:stCondLst>
                                        </p:cTn>
                                        <p:tgtEl>
                                          <p:spTgt spid="5"/>
                                        </p:tgtEl>
                                        <p:attrNameLst>
                                          <p:attrName>style.visibility</p:attrName>
                                        </p:attrNameLst>
                                      </p:cBhvr>
                                      <p:to>
                                        <p:strVal val="visible"/>
                                      </p:to>
                                    </p:set>
                                    <p:animEffect transition="in" filter="wipe(left)">
                                      <p:cBhvr>
                                        <p:cTn id="18"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84" grpId="0"/>
      <p:bldP spid="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519303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en-US" sz="3600" b="1">
                <a:solidFill>
                  <a:srgbClr val="FF0000"/>
                </a:solidFill>
                <a:latin typeface="微软雅黑" panose="020B0503020204020204" pitchFamily="34" charset="-122"/>
                <a:ea typeface="微软雅黑" panose="020B0503020204020204" pitchFamily="34" charset="-122"/>
                <a:sym typeface="+mn-ea"/>
              </a:rPr>
              <a:t>II.</a:t>
            </a:r>
            <a:r>
              <a:rPr lang="zh-CN" altLang="en-US" sz="3600" b="1">
                <a:solidFill>
                  <a:srgbClr val="319186"/>
                </a:solidFill>
                <a:latin typeface="微软雅黑" panose="020B0503020204020204" pitchFamily="34" charset="-122"/>
                <a:ea typeface="微软雅黑" panose="020B0503020204020204" pitchFamily="34" charset="-122"/>
                <a:sym typeface="+mn-ea"/>
              </a:rPr>
              <a:t>工程领军人才培养计划</a:t>
            </a:r>
            <a:endParaRPr lang="zh-CN" altLang="en-US" sz="3600" b="1">
              <a:solidFill>
                <a:srgbClr val="319186"/>
              </a:solidFill>
              <a:latin typeface="微软雅黑" panose="020B0503020204020204" pitchFamily="34" charset="-122"/>
              <a:ea typeface="微软雅黑" panose="020B0503020204020204" pitchFamily="34" charset="-122"/>
            </a:endParaRPr>
          </a:p>
        </p:txBody>
      </p:sp>
      <p:sp>
        <p:nvSpPr>
          <p:cNvPr id="29710" name="文本框 99"/>
          <p:cNvSpPr txBox="1"/>
          <p:nvPr/>
        </p:nvSpPr>
        <p:spPr>
          <a:xfrm>
            <a:off x="453708" y="1378903"/>
            <a:ext cx="8650287" cy="429895"/>
          </a:xfrm>
          <a:prstGeom prst="rect">
            <a:avLst/>
          </a:prstGeom>
          <a:noFill/>
          <a:ln w="9525">
            <a:noFill/>
          </a:ln>
        </p:spPr>
        <p:txBody>
          <a:bodyPr wrap="square" anchor="t">
            <a:spAutoFit/>
          </a:bodyPr>
          <a:p>
            <a:pPr algn="just"/>
            <a:r>
              <a:rPr lang="en-US" altLang="zh-CN" sz="2200" b="1">
                <a:latin typeface="微软雅黑" panose="020B0503020204020204" pitchFamily="34" charset="-122"/>
                <a:ea typeface="微软雅黑" panose="020B0503020204020204" pitchFamily="34" charset="-122"/>
              </a:rPr>
              <a:t>3</a:t>
            </a:r>
            <a:r>
              <a:rPr lang="zh-CN" altLang="en-US" sz="2200" b="1">
                <a:latin typeface="微软雅黑" panose="020B0503020204020204" pitchFamily="34" charset="-122"/>
                <a:ea typeface="微软雅黑" panose="020B0503020204020204" pitchFamily="34" charset="-122"/>
              </a:rPr>
              <a:t>. 工程领军人才专业课程体系建设</a:t>
            </a:r>
            <a:endParaRPr lang="zh-CN" altLang="en-US" sz="2200" b="1">
              <a:latin typeface="微软雅黑" panose="020B0503020204020204" pitchFamily="34" charset="-122"/>
              <a:ea typeface="微软雅黑" panose="020B0503020204020204" pitchFamily="34" charset="-122"/>
            </a:endParaRPr>
          </a:p>
        </p:txBody>
      </p:sp>
      <p:sp>
        <p:nvSpPr>
          <p:cNvPr id="29711" name="文本框 16"/>
          <p:cNvSpPr txBox="1"/>
          <p:nvPr/>
        </p:nvSpPr>
        <p:spPr>
          <a:xfrm>
            <a:off x="377508" y="1785303"/>
            <a:ext cx="5412105" cy="398780"/>
          </a:xfrm>
          <a:prstGeom prst="rect">
            <a:avLst/>
          </a:prstGeom>
          <a:noFill/>
          <a:ln w="9525">
            <a:noFill/>
          </a:ln>
        </p:spPr>
        <p:txBody>
          <a:bodyPr wrap="none" anchor="t">
            <a:spAutoFit/>
          </a:bodyPr>
          <a:p>
            <a:r>
              <a:rPr lang="zh-CN" altLang="en-US" sz="2000">
                <a:latin typeface="微软雅黑" panose="020B0503020204020204" pitchFamily="34" charset="-122"/>
                <a:ea typeface="微软雅黑" panose="020B0503020204020204" pitchFamily="34" charset="-122"/>
                <a:sym typeface="宋体" panose="02010600030101010101" pitchFamily="2" charset="-122"/>
              </a:rPr>
              <a:t>（</a:t>
            </a:r>
            <a:r>
              <a:rPr lang="en-US" altLang="zh-CN" sz="2000">
                <a:latin typeface="微软雅黑" panose="020B0503020204020204" pitchFamily="34" charset="-122"/>
                <a:ea typeface="微软雅黑" panose="020B0503020204020204" pitchFamily="34" charset="-122"/>
                <a:sym typeface="宋体" panose="02010600030101010101" pitchFamily="2" charset="-122"/>
              </a:rPr>
              <a:t>2</a:t>
            </a:r>
            <a:r>
              <a:rPr lang="zh-CN" altLang="en-US" sz="2000">
                <a:latin typeface="微软雅黑" panose="020B0503020204020204" pitchFamily="34" charset="-122"/>
                <a:ea typeface="微软雅黑" panose="020B0503020204020204" pitchFamily="34" charset="-122"/>
                <a:sym typeface="宋体" panose="02010600030101010101" pitchFamily="2" charset="-122"/>
              </a:rPr>
              <a:t>）</a:t>
            </a:r>
            <a:r>
              <a:rPr lang="zh-CN" altLang="en-US" sz="2000">
                <a:latin typeface="微软雅黑" panose="020B0503020204020204" pitchFamily="34" charset="-122"/>
                <a:ea typeface="微软雅黑" panose="020B0503020204020204" pitchFamily="34" charset="-122"/>
              </a:rPr>
              <a:t>工程领军人才管理类课程和企业共建课程</a:t>
            </a:r>
            <a:endParaRPr lang="zh-CN" altLang="en-US" sz="2000">
              <a:latin typeface="微软雅黑" panose="020B0503020204020204" pitchFamily="34" charset="-122"/>
              <a:ea typeface="微软雅黑" panose="020B0503020204020204" pitchFamily="34" charset="-122"/>
            </a:endParaRPr>
          </a:p>
        </p:txBody>
      </p:sp>
      <p:sp>
        <p:nvSpPr>
          <p:cNvPr id="34832" name="文本框 5"/>
          <p:cNvSpPr txBox="1"/>
          <p:nvPr/>
        </p:nvSpPr>
        <p:spPr>
          <a:xfrm>
            <a:off x="560070" y="2169795"/>
            <a:ext cx="11008360" cy="706755"/>
          </a:xfrm>
          <a:prstGeom prst="rect">
            <a:avLst/>
          </a:prstGeom>
          <a:noFill/>
          <a:ln w="9525">
            <a:noFill/>
          </a:ln>
        </p:spPr>
        <p:txBody>
          <a:bodyPr wrap="square" anchor="t">
            <a:spAutoFit/>
          </a:bodyPr>
          <a:p>
            <a:pPr algn="just"/>
            <a:r>
              <a:rPr lang="zh-CN" altLang="en-US" sz="20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000">
                <a:latin typeface="微软雅黑" panose="020B0503020204020204" pitchFamily="34" charset="-122"/>
                <a:ea typeface="微软雅黑" panose="020B0503020204020204" pitchFamily="34" charset="-122"/>
              </a:rPr>
              <a:t>“</a:t>
            </a:r>
            <a:r>
              <a:rPr lang="zh-CN" altLang="en-US" sz="2000">
                <a:solidFill>
                  <a:srgbClr val="C00000"/>
                </a:solidFill>
                <a:latin typeface="微软雅黑" panose="020B0503020204020204" pitchFamily="34" charset="-122"/>
                <a:ea typeface="微软雅黑" panose="020B0503020204020204" pitchFamily="34" charset="-122"/>
              </a:rPr>
              <a:t>工程领导力”系列课程</a:t>
            </a:r>
            <a:r>
              <a:rPr lang="zh-CN" altLang="en-US" sz="2000">
                <a:latin typeface="微软雅黑" panose="020B0503020204020204" pitchFamily="34" charset="-122"/>
                <a:ea typeface="微软雅黑" panose="020B0503020204020204" pitchFamily="34" charset="-122"/>
              </a:rPr>
              <a:t>：</a:t>
            </a:r>
            <a:r>
              <a:rPr lang="en-US" altLang="zh-CN" sz="2000" b="1">
                <a:solidFill>
                  <a:srgbClr val="00B050"/>
                </a:solidFill>
                <a:latin typeface="微软雅黑" panose="020B0503020204020204" pitchFamily="34" charset="-122"/>
                <a:ea typeface="微软雅黑" panose="020B0503020204020204" pitchFamily="34" charset="-122"/>
              </a:rPr>
              <a:t>《</a:t>
            </a:r>
            <a:r>
              <a:rPr lang="zh-CN" altLang="en-US" sz="2000" b="1">
                <a:solidFill>
                  <a:srgbClr val="00B050"/>
                </a:solidFill>
                <a:latin typeface="微软雅黑" panose="020B0503020204020204" pitchFamily="34" charset="-122"/>
                <a:ea typeface="微软雅黑" panose="020B0503020204020204" pitchFamily="34" charset="-122"/>
              </a:rPr>
              <a:t>领导力理论与实务</a:t>
            </a:r>
            <a:r>
              <a:rPr lang="en-US" altLang="zh-CN" sz="2000" b="1">
                <a:solidFill>
                  <a:srgbClr val="00B050"/>
                </a:solidFill>
                <a:latin typeface="微软雅黑" panose="020B0503020204020204" pitchFamily="34" charset="-122"/>
                <a:ea typeface="微软雅黑" panose="020B0503020204020204" pitchFamily="34" charset="-122"/>
              </a:rPr>
              <a:t>》</a:t>
            </a:r>
            <a:r>
              <a:rPr lang="zh-CN" altLang="en-US" sz="2000">
                <a:latin typeface="微软雅黑" panose="020B0503020204020204" pitchFamily="34" charset="-122"/>
                <a:ea typeface="微软雅黑" panose="020B0503020204020204" pitchFamily="34" charset="-122"/>
              </a:rPr>
              <a:t>、</a:t>
            </a:r>
            <a:r>
              <a:rPr lang="en-US" altLang="zh-CN" sz="2000" b="1">
                <a:solidFill>
                  <a:srgbClr val="00B050"/>
                </a:solidFill>
                <a:latin typeface="微软雅黑" panose="020B0503020204020204" pitchFamily="34" charset="-122"/>
                <a:ea typeface="微软雅黑" panose="020B0503020204020204" pitchFamily="34" charset="-122"/>
              </a:rPr>
              <a:t>《</a:t>
            </a:r>
            <a:r>
              <a:rPr lang="zh-CN" altLang="en-US" sz="2000" b="1">
                <a:solidFill>
                  <a:srgbClr val="00B050"/>
                </a:solidFill>
                <a:latin typeface="微软雅黑" panose="020B0503020204020204" pitchFamily="34" charset="-122"/>
                <a:ea typeface="微软雅黑" panose="020B0503020204020204" pitchFamily="34" charset="-122"/>
              </a:rPr>
              <a:t>领导力与沟通</a:t>
            </a:r>
            <a:r>
              <a:rPr lang="en-US" altLang="zh-CN" sz="2000" b="1">
                <a:solidFill>
                  <a:srgbClr val="00B050"/>
                </a:solidFill>
                <a:latin typeface="微软雅黑" panose="020B0503020204020204" pitchFamily="34" charset="-122"/>
                <a:ea typeface="微软雅黑" panose="020B0503020204020204" pitchFamily="34" charset="-122"/>
              </a:rPr>
              <a:t>》</a:t>
            </a:r>
            <a:r>
              <a:rPr lang="zh-CN" altLang="en-US" sz="2000">
                <a:latin typeface="微软雅黑" panose="020B0503020204020204" pitchFamily="34" charset="-122"/>
                <a:ea typeface="微软雅黑" panose="020B0503020204020204" pitchFamily="34" charset="-122"/>
              </a:rPr>
              <a:t>、</a:t>
            </a:r>
            <a:r>
              <a:rPr lang="en-US" altLang="zh-CN" sz="2000" b="1">
                <a:solidFill>
                  <a:srgbClr val="00B050"/>
                </a:solidFill>
                <a:latin typeface="微软雅黑" panose="020B0503020204020204" pitchFamily="34" charset="-122"/>
                <a:ea typeface="微软雅黑" panose="020B0503020204020204" pitchFamily="34" charset="-122"/>
              </a:rPr>
              <a:t>《</a:t>
            </a:r>
            <a:r>
              <a:rPr lang="zh-CN" altLang="en-US" sz="2000" b="1">
                <a:solidFill>
                  <a:srgbClr val="00B050"/>
                </a:solidFill>
                <a:latin typeface="微软雅黑" panose="020B0503020204020204" pitchFamily="34" charset="-122"/>
                <a:ea typeface="微软雅黑" panose="020B0503020204020204" pitchFamily="34" charset="-122"/>
              </a:rPr>
              <a:t>项目管理</a:t>
            </a:r>
            <a:r>
              <a:rPr lang="en-US" altLang="zh-CN" sz="2000" b="1">
                <a:solidFill>
                  <a:srgbClr val="00B050"/>
                </a:solidFill>
                <a:latin typeface="微软雅黑" panose="020B0503020204020204" pitchFamily="34" charset="-122"/>
                <a:ea typeface="微软雅黑" panose="020B0503020204020204" pitchFamily="34" charset="-122"/>
              </a:rPr>
              <a:t>》</a:t>
            </a:r>
            <a:r>
              <a:rPr lang="zh-CN" altLang="en-US" sz="2000">
                <a:latin typeface="微软雅黑" panose="020B0503020204020204" pitchFamily="34" charset="-122"/>
                <a:ea typeface="微软雅黑" panose="020B0503020204020204" pitchFamily="34" charset="-122"/>
              </a:rPr>
              <a:t>、    </a:t>
            </a:r>
            <a:r>
              <a:rPr lang="en-US" altLang="zh-CN" sz="2000" b="1">
                <a:solidFill>
                  <a:srgbClr val="00B050"/>
                </a:solidFill>
                <a:latin typeface="微软雅黑" panose="020B0503020204020204" pitchFamily="34" charset="-122"/>
                <a:ea typeface="微软雅黑" panose="020B0503020204020204" pitchFamily="34" charset="-122"/>
              </a:rPr>
              <a:t>《</a:t>
            </a:r>
            <a:r>
              <a:rPr lang="zh-CN" altLang="en-US" sz="2000" b="1">
                <a:solidFill>
                  <a:srgbClr val="00B050"/>
                </a:solidFill>
                <a:latin typeface="微软雅黑" panose="020B0503020204020204" pitchFamily="34" charset="-122"/>
                <a:ea typeface="微软雅黑" panose="020B0503020204020204" pitchFamily="34" charset="-122"/>
              </a:rPr>
              <a:t>组织行为与团队建设</a:t>
            </a:r>
            <a:r>
              <a:rPr lang="en-US" altLang="zh-CN" sz="2000" b="1">
                <a:solidFill>
                  <a:srgbClr val="00B050"/>
                </a:solidFill>
                <a:latin typeface="微软雅黑" panose="020B0503020204020204" pitchFamily="34" charset="-122"/>
                <a:ea typeface="微软雅黑" panose="020B0503020204020204" pitchFamily="34" charset="-122"/>
              </a:rPr>
              <a:t>》</a:t>
            </a:r>
            <a:r>
              <a:rPr lang="zh-CN" altLang="en-US" sz="2000">
                <a:latin typeface="微软雅黑" panose="020B0503020204020204" pitchFamily="34" charset="-122"/>
                <a:ea typeface="微软雅黑" panose="020B0503020204020204" pitchFamily="34" charset="-122"/>
              </a:rPr>
              <a:t>四门课程</a:t>
            </a:r>
            <a:endParaRPr lang="zh-CN" altLang="en-US" sz="2000">
              <a:latin typeface="微软雅黑" panose="020B0503020204020204" pitchFamily="34" charset="-122"/>
              <a:ea typeface="微软雅黑" panose="020B0503020204020204" pitchFamily="34" charset="-122"/>
            </a:endParaRPr>
          </a:p>
        </p:txBody>
      </p:sp>
      <p:sp>
        <p:nvSpPr>
          <p:cNvPr id="34833" name="文本框 9"/>
          <p:cNvSpPr txBox="1"/>
          <p:nvPr/>
        </p:nvSpPr>
        <p:spPr>
          <a:xfrm>
            <a:off x="560070" y="2872740"/>
            <a:ext cx="10928350" cy="398780"/>
          </a:xfrm>
          <a:prstGeom prst="rect">
            <a:avLst/>
          </a:prstGeom>
          <a:noFill/>
          <a:ln w="9525">
            <a:noFill/>
          </a:ln>
        </p:spPr>
        <p:txBody>
          <a:bodyPr wrap="square" anchor="t">
            <a:spAutoFit/>
          </a:bodyPr>
          <a:p>
            <a:r>
              <a:rPr lang="zh-CN" altLang="en-US" sz="20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000">
                <a:latin typeface="微软雅黑" panose="020B0503020204020204" pitchFamily="34" charset="-122"/>
                <a:ea typeface="微软雅黑" panose="020B0503020204020204" pitchFamily="34" charset="-122"/>
              </a:rPr>
              <a:t>课程结束后，将组建团队，</a:t>
            </a:r>
            <a:r>
              <a:rPr lang="zh-CN" altLang="en-US" sz="2000">
                <a:solidFill>
                  <a:srgbClr val="C00000"/>
                </a:solidFill>
                <a:latin typeface="微软雅黑" panose="020B0503020204020204" pitchFamily="34" charset="-122"/>
                <a:ea typeface="微软雅黑" panose="020B0503020204020204" pitchFamily="34" charset="-122"/>
              </a:rPr>
              <a:t>结合各自专业和学科开展创新创业训练</a:t>
            </a:r>
            <a:r>
              <a:rPr lang="zh-CN" altLang="en-US" sz="2000">
                <a:latin typeface="微软雅黑" panose="020B0503020204020204" pitchFamily="34" charset="-122"/>
                <a:ea typeface="微软雅黑" panose="020B0503020204020204" pitchFamily="34" charset="-122"/>
              </a:rPr>
              <a:t>，加强工程领导力训练</a:t>
            </a:r>
            <a:endParaRPr lang="zh-CN" altLang="en-US" sz="2000">
              <a:latin typeface="微软雅黑" panose="020B0503020204020204" pitchFamily="34" charset="-122"/>
              <a:ea typeface="微软雅黑" panose="020B0503020204020204" pitchFamily="34" charset="-122"/>
            </a:endParaRPr>
          </a:p>
        </p:txBody>
      </p:sp>
      <p:sp>
        <p:nvSpPr>
          <p:cNvPr id="34834" name="文本框 10"/>
          <p:cNvSpPr txBox="1"/>
          <p:nvPr/>
        </p:nvSpPr>
        <p:spPr>
          <a:xfrm>
            <a:off x="2460625" y="3247390"/>
            <a:ext cx="6038850" cy="2584450"/>
          </a:xfrm>
          <a:prstGeom prst="rect">
            <a:avLst/>
          </a:prstGeom>
          <a:noFill/>
          <a:ln w="9525">
            <a:solidFill>
              <a:srgbClr val="C00000"/>
            </a:solidFill>
            <a:prstDash val="dashDot"/>
          </a:ln>
        </p:spPr>
        <p:txBody>
          <a:bodyPr wrap="square" anchor="t">
            <a:spAutoFit/>
          </a:bodyPr>
          <a:p>
            <a:pPr marL="285750" indent="-285750" algn="just">
              <a:buClr>
                <a:srgbClr val="00B050"/>
              </a:buClr>
              <a:buFont typeface="Wingdings" panose="05000000000000000000" charset="0"/>
              <a:buChar char="þ"/>
            </a:pPr>
            <a:r>
              <a:rPr lang="zh-CN" altLang="en-US" sz="1800">
                <a:latin typeface="微软雅黑" panose="020B0503020204020204" pitchFamily="34" charset="-122"/>
                <a:ea typeface="微软雅黑" panose="020B0503020204020204" pitchFamily="34" charset="-122"/>
              </a:rPr>
              <a:t>面向企业与服务智能计算的领军人才工程实践</a:t>
            </a:r>
            <a:endParaRPr lang="zh-CN" altLang="en-US" sz="1800">
              <a:latin typeface="微软雅黑" panose="020B0503020204020204" pitchFamily="34" charset="-122"/>
              <a:ea typeface="微软雅黑" panose="020B0503020204020204" pitchFamily="34" charset="-122"/>
            </a:endParaRPr>
          </a:p>
          <a:p>
            <a:pPr marL="285750" indent="-285750" algn="just">
              <a:buClr>
                <a:srgbClr val="00B050"/>
              </a:buClr>
              <a:buFont typeface="Wingdings" panose="05000000000000000000" charset="0"/>
              <a:buChar char="þ"/>
            </a:pPr>
            <a:r>
              <a:rPr lang="zh-CN" altLang="en-US" sz="1800">
                <a:latin typeface="微软雅黑" panose="020B0503020204020204" pitchFamily="34" charset="-122"/>
                <a:ea typeface="微软雅黑" panose="020B0503020204020204" pitchFamily="34" charset="-122"/>
              </a:rPr>
              <a:t>面向信息安全的领军人才工程实践</a:t>
            </a:r>
            <a:endParaRPr lang="zh-CN" altLang="en-US" sz="1800">
              <a:latin typeface="微软雅黑" panose="020B0503020204020204" pitchFamily="34" charset="-122"/>
              <a:ea typeface="微软雅黑" panose="020B0503020204020204" pitchFamily="34" charset="-122"/>
            </a:endParaRPr>
          </a:p>
          <a:p>
            <a:pPr marL="285750" indent="-285750" algn="just">
              <a:buClr>
                <a:srgbClr val="00B050"/>
              </a:buClr>
              <a:buFont typeface="Wingdings" panose="05000000000000000000" charset="0"/>
              <a:buChar char="þ"/>
            </a:pPr>
            <a:r>
              <a:rPr lang="zh-CN" altLang="en-US" sz="1800">
                <a:latin typeface="微软雅黑" panose="020B0503020204020204" pitchFamily="34" charset="-122"/>
                <a:ea typeface="微软雅黑" panose="020B0503020204020204" pitchFamily="34" charset="-122"/>
              </a:rPr>
              <a:t>面向物联网与嵌入式系统的领军人才工程实践</a:t>
            </a:r>
            <a:endParaRPr lang="zh-CN" altLang="en-US" sz="1800">
              <a:latin typeface="微软雅黑" panose="020B0503020204020204" pitchFamily="34" charset="-122"/>
              <a:ea typeface="微软雅黑" panose="020B0503020204020204" pitchFamily="34" charset="-122"/>
            </a:endParaRPr>
          </a:p>
          <a:p>
            <a:pPr marL="285750" indent="-285750" algn="just">
              <a:buClr>
                <a:srgbClr val="00B050"/>
              </a:buClr>
              <a:buFont typeface="Wingdings" panose="05000000000000000000" charset="0"/>
              <a:buChar char="þ"/>
            </a:pPr>
            <a:r>
              <a:rPr lang="zh-CN" altLang="en-US" sz="1800">
                <a:latin typeface="微软雅黑" panose="020B0503020204020204" pitchFamily="34" charset="-122"/>
                <a:ea typeface="微软雅黑" panose="020B0503020204020204" pitchFamily="34" charset="-122"/>
              </a:rPr>
              <a:t>面向生物信息技术的领军人才工程实践</a:t>
            </a:r>
            <a:endParaRPr lang="zh-CN" altLang="en-US" sz="1800">
              <a:latin typeface="微软雅黑" panose="020B0503020204020204" pitchFamily="34" charset="-122"/>
              <a:ea typeface="微软雅黑" panose="020B0503020204020204" pitchFamily="34" charset="-122"/>
            </a:endParaRPr>
          </a:p>
          <a:p>
            <a:pPr marL="285750" indent="-285750" algn="just">
              <a:buClr>
                <a:srgbClr val="00B050"/>
              </a:buClr>
              <a:buFont typeface="Wingdings" panose="05000000000000000000" charset="0"/>
              <a:buChar char="þ"/>
            </a:pPr>
            <a:r>
              <a:rPr lang="zh-CN" altLang="en-US" sz="1800">
                <a:latin typeface="微软雅黑" panose="020B0503020204020204" pitchFamily="34" charset="-122"/>
                <a:ea typeface="微软雅黑" panose="020B0503020204020204" pitchFamily="34" charset="-122"/>
              </a:rPr>
              <a:t>面向网络分析技术的领军人才工程实践</a:t>
            </a:r>
            <a:endParaRPr lang="zh-CN" altLang="en-US" sz="1800">
              <a:latin typeface="微软雅黑" panose="020B0503020204020204" pitchFamily="34" charset="-122"/>
              <a:ea typeface="微软雅黑" panose="020B0503020204020204" pitchFamily="34" charset="-122"/>
            </a:endParaRPr>
          </a:p>
          <a:p>
            <a:pPr marL="285750" indent="-285750" algn="just">
              <a:buClr>
                <a:srgbClr val="00B050"/>
              </a:buClr>
              <a:buFont typeface="Wingdings" panose="05000000000000000000" charset="0"/>
              <a:buChar char="þ"/>
            </a:pPr>
            <a:r>
              <a:rPr lang="zh-CN" altLang="en-US" sz="1800">
                <a:latin typeface="微软雅黑" panose="020B0503020204020204" pitchFamily="34" charset="-122"/>
                <a:ea typeface="微软雅黑" panose="020B0503020204020204" pitchFamily="34" charset="-122"/>
              </a:rPr>
              <a:t>面向视觉计算与机器智能的领军人才工程实践</a:t>
            </a:r>
            <a:endParaRPr lang="zh-CN" altLang="en-US" sz="1800">
              <a:latin typeface="微软雅黑" panose="020B0503020204020204" pitchFamily="34" charset="-122"/>
              <a:ea typeface="微软雅黑" panose="020B0503020204020204" pitchFamily="34" charset="-122"/>
            </a:endParaRPr>
          </a:p>
          <a:p>
            <a:pPr marL="285750" indent="-285750" algn="just">
              <a:buClr>
                <a:srgbClr val="00B050"/>
              </a:buClr>
              <a:buFont typeface="Wingdings" panose="05000000000000000000" charset="0"/>
              <a:buChar char="þ"/>
            </a:pPr>
            <a:r>
              <a:rPr lang="zh-CN" altLang="en-US" sz="1800">
                <a:latin typeface="微软雅黑" panose="020B0503020204020204" pitchFamily="34" charset="-122"/>
                <a:ea typeface="微软雅黑" panose="020B0503020204020204" pitchFamily="34" charset="-122"/>
              </a:rPr>
              <a:t>面向并行计算的领军人才工程实践</a:t>
            </a:r>
            <a:endParaRPr lang="zh-CN" altLang="en-US" sz="1800">
              <a:latin typeface="微软雅黑" panose="020B0503020204020204" pitchFamily="34" charset="-122"/>
              <a:ea typeface="微软雅黑" panose="020B0503020204020204" pitchFamily="34" charset="-122"/>
            </a:endParaRPr>
          </a:p>
          <a:p>
            <a:pPr marL="285750" indent="-285750" algn="just">
              <a:buClr>
                <a:srgbClr val="00B050"/>
              </a:buClr>
              <a:buFont typeface="Wingdings" panose="05000000000000000000" charset="0"/>
              <a:buChar char="þ"/>
            </a:pPr>
            <a:r>
              <a:rPr lang="zh-CN" altLang="en-US" sz="1800">
                <a:latin typeface="微软雅黑" panose="020B0503020204020204" pitchFamily="34" charset="-122"/>
                <a:ea typeface="微软雅黑" panose="020B0503020204020204" pitchFamily="34" charset="-122"/>
              </a:rPr>
              <a:t>面向大数据管理技术的领军人才工程实践</a:t>
            </a:r>
            <a:endParaRPr lang="zh-CN" altLang="en-US" sz="1800">
              <a:latin typeface="微软雅黑" panose="020B0503020204020204" pitchFamily="34" charset="-122"/>
              <a:ea typeface="微软雅黑" panose="020B0503020204020204" pitchFamily="34" charset="-122"/>
            </a:endParaRPr>
          </a:p>
          <a:p>
            <a:pPr marL="285750" indent="-285750" algn="just">
              <a:buClr>
                <a:srgbClr val="00B050"/>
              </a:buClr>
              <a:buFont typeface="Wingdings" panose="05000000000000000000" charset="0"/>
              <a:buChar char="þ"/>
            </a:pPr>
            <a:r>
              <a:rPr lang="zh-CN" altLang="en-US" sz="1800">
                <a:latin typeface="微软雅黑" panose="020B0503020204020204" pitchFamily="34" charset="-122"/>
                <a:ea typeface="微软雅黑" panose="020B0503020204020204" pitchFamily="34" charset="-122"/>
              </a:rPr>
              <a:t>面向智能多媒体技术的领军人才工程实践。</a:t>
            </a:r>
            <a:endParaRPr lang="zh-CN" altLang="en-US" sz="1800">
              <a:latin typeface="微软雅黑" panose="020B0503020204020204" pitchFamily="34" charset="-122"/>
              <a:ea typeface="微软雅黑" panose="020B0503020204020204" pitchFamily="34" charset="-122"/>
            </a:endParaRPr>
          </a:p>
        </p:txBody>
      </p:sp>
      <p:sp>
        <p:nvSpPr>
          <p:cNvPr id="34835" name="文本框 14"/>
          <p:cNvSpPr txBox="1"/>
          <p:nvPr/>
        </p:nvSpPr>
        <p:spPr>
          <a:xfrm>
            <a:off x="560070" y="5814060"/>
            <a:ext cx="11070590" cy="398780"/>
          </a:xfrm>
          <a:prstGeom prst="rect">
            <a:avLst/>
          </a:prstGeom>
          <a:noFill/>
          <a:ln w="9525">
            <a:noFill/>
          </a:ln>
        </p:spPr>
        <p:txBody>
          <a:bodyPr wrap="square" anchor="t">
            <a:spAutoFit/>
          </a:bodyPr>
          <a:p>
            <a:r>
              <a:rPr lang="zh-CN" altLang="en-US" sz="20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000">
                <a:latin typeface="微软雅黑" panose="020B0503020204020204" pitchFamily="34" charset="-122"/>
                <a:ea typeface="微软雅黑" panose="020B0503020204020204" pitchFamily="34" charset="-122"/>
              </a:rPr>
              <a:t>面向学科专业领域或行业的</a:t>
            </a:r>
            <a:r>
              <a:rPr lang="zh-CN" altLang="en-US" sz="2000">
                <a:solidFill>
                  <a:srgbClr val="C00000"/>
                </a:solidFill>
                <a:latin typeface="微软雅黑" panose="020B0503020204020204" pitchFamily="34" charset="-122"/>
                <a:ea typeface="微软雅黑" panose="020B0503020204020204" pitchFamily="34" charset="-122"/>
              </a:rPr>
              <a:t>综合创新训练课</a:t>
            </a:r>
            <a:r>
              <a:rPr lang="zh-CN" altLang="en-US" sz="2000">
                <a:latin typeface="微软雅黑" panose="020B0503020204020204" pitchFamily="34" charset="-122"/>
                <a:ea typeface="微软雅黑" panose="020B0503020204020204" pitchFamily="34" charset="-122"/>
              </a:rPr>
              <a:t>，</a:t>
            </a:r>
            <a:r>
              <a:rPr lang="zh-CN" altLang="en-US" sz="2000">
                <a:solidFill>
                  <a:srgbClr val="C00000"/>
                </a:solidFill>
                <a:latin typeface="微软雅黑" panose="020B0503020204020204" pitchFamily="34" charset="-122"/>
                <a:ea typeface="微软雅黑" panose="020B0503020204020204" pitchFamily="34" charset="-122"/>
              </a:rPr>
              <a:t>由学院与企业合作</a:t>
            </a:r>
            <a:r>
              <a:rPr lang="zh-CN" altLang="en-US" sz="2000">
                <a:latin typeface="微软雅黑" panose="020B0503020204020204" pitchFamily="34" charset="-122"/>
                <a:ea typeface="微软雅黑" panose="020B0503020204020204" pitchFamily="34" charset="-122"/>
              </a:rPr>
              <a:t>，共同开设</a:t>
            </a:r>
            <a:endParaRPr lang="zh-CN" altLang="en-US" sz="2000">
              <a:latin typeface="微软雅黑" panose="020B0503020204020204" pitchFamily="34" charset="-122"/>
              <a:ea typeface="微软雅黑" panose="020B0503020204020204" pitchFamily="34" charset="-122"/>
            </a:endParaRPr>
          </a:p>
        </p:txBody>
      </p:sp>
      <p:sp>
        <p:nvSpPr>
          <p:cNvPr id="34836" name="文本框 17"/>
          <p:cNvSpPr txBox="1"/>
          <p:nvPr/>
        </p:nvSpPr>
        <p:spPr>
          <a:xfrm>
            <a:off x="558483" y="6304280"/>
            <a:ext cx="6997065" cy="398780"/>
          </a:xfrm>
          <a:prstGeom prst="rect">
            <a:avLst/>
          </a:prstGeom>
          <a:noFill/>
          <a:ln w="9525">
            <a:noFill/>
          </a:ln>
        </p:spPr>
        <p:txBody>
          <a:bodyPr wrap="none" anchor="t">
            <a:spAutoFit/>
          </a:bodyPr>
          <a:p>
            <a:pPr algn="just"/>
            <a:r>
              <a:rPr lang="zh-CN" altLang="en-US" sz="20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000">
                <a:solidFill>
                  <a:srgbClr val="C00000"/>
                </a:solidFill>
                <a:latin typeface="微软雅黑" panose="020B0503020204020204" pitchFamily="34" charset="-122"/>
                <a:ea typeface="微软雅黑" panose="020B0503020204020204" pitchFamily="34" charset="-122"/>
              </a:rPr>
              <a:t>面向专业领域</a:t>
            </a:r>
            <a:r>
              <a:rPr lang="en-US" altLang="zh-CN" sz="1600">
                <a:solidFill>
                  <a:schemeClr val="tx1"/>
                </a:solidFill>
                <a:latin typeface="微软雅黑" panose="020B0503020204020204" pitchFamily="34" charset="-122"/>
                <a:ea typeface="微软雅黑" panose="020B0503020204020204" pitchFamily="34" charset="-122"/>
              </a:rPr>
              <a:t>(</a:t>
            </a:r>
            <a:r>
              <a:rPr lang="zh-CN" altLang="en-US" sz="1600">
                <a:solidFill>
                  <a:schemeClr val="tx1"/>
                </a:solidFill>
                <a:latin typeface="微软雅黑" panose="020B0503020204020204" pitchFamily="34" charset="-122"/>
                <a:ea typeface="微软雅黑" panose="020B0503020204020204" pitchFamily="34" charset="-122"/>
              </a:rPr>
              <a:t>例如计算机类专业</a:t>
            </a:r>
            <a:r>
              <a:rPr lang="en-US" altLang="zh-CN" sz="1600">
                <a:solidFill>
                  <a:schemeClr val="tx1"/>
                </a:solidFill>
                <a:latin typeface="微软雅黑" panose="020B0503020204020204" pitchFamily="34" charset="-122"/>
                <a:ea typeface="微软雅黑" panose="020B0503020204020204" pitchFamily="34" charset="-122"/>
              </a:rPr>
              <a:t>)</a:t>
            </a:r>
            <a:r>
              <a:rPr lang="zh-CN" altLang="en-US" sz="2000">
                <a:solidFill>
                  <a:srgbClr val="C00000"/>
                </a:solidFill>
                <a:latin typeface="微软雅黑" panose="020B0503020204020204" pitchFamily="34" charset="-122"/>
                <a:ea typeface="微软雅黑" panose="020B0503020204020204" pitchFamily="34" charset="-122"/>
              </a:rPr>
              <a:t>的工程领导力培养方面的课程</a:t>
            </a:r>
            <a:endParaRPr lang="zh-CN" altLang="en-US" sz="2000">
              <a:solidFill>
                <a:srgbClr val="C00000"/>
              </a:solidFill>
              <a:latin typeface="微软雅黑" panose="020B0503020204020204" pitchFamily="34" charset="-122"/>
              <a:ea typeface="微软雅黑" panose="020B0503020204020204" pitchFamily="34" charset="-122"/>
            </a:endParaRPr>
          </a:p>
        </p:txBody>
      </p:sp>
      <p:sp>
        <p:nvSpPr>
          <p:cNvPr id="8" name="AutoShape 138"/>
          <p:cNvSpPr/>
          <p:nvPr/>
        </p:nvSpPr>
        <p:spPr>
          <a:xfrm>
            <a:off x="154305" y="916940"/>
            <a:ext cx="4759960" cy="431800"/>
          </a:xfrm>
          <a:prstGeom prst="roundRect">
            <a:avLst>
              <a:gd name="adj" fmla="val 16667"/>
            </a:avLst>
          </a:prstGeom>
          <a:solidFill>
            <a:srgbClr val="993300"/>
          </a:solidFill>
          <a:ln w="3175" cap="flat" cmpd="sng">
            <a:solidFill>
              <a:srgbClr val="FF6600"/>
            </a:solidFill>
            <a:prstDash val="solid"/>
            <a:round/>
            <a:headEnd type="none" w="med" len="med"/>
            <a:tailEnd type="none" w="med" len="med"/>
          </a:ln>
        </p:spPr>
        <p:txBody>
          <a:bodyPr wrap="none" anchor="ctr"/>
          <a:p>
            <a:pPr eaLnBrk="0" hangingPunct="0"/>
            <a:endParaRPr lang="zh-CN" altLang="en-US" sz="1600" dirty="0">
              <a:latin typeface="Times New Roman" panose="02020603050405020304" pitchFamily="18" charset="0"/>
              <a:ea typeface="宋体" panose="02010600030101010101" pitchFamily="2" charset="-122"/>
            </a:endParaRPr>
          </a:p>
        </p:txBody>
      </p:sp>
      <p:sp>
        <p:nvSpPr>
          <p:cNvPr id="12" name="文本框 11"/>
          <p:cNvSpPr txBox="1"/>
          <p:nvPr/>
        </p:nvSpPr>
        <p:spPr>
          <a:xfrm>
            <a:off x="154305" y="916940"/>
            <a:ext cx="3680460" cy="429895"/>
          </a:xfrm>
          <a:prstGeom prst="rect">
            <a:avLst/>
          </a:prstGeom>
          <a:noFill/>
        </p:spPr>
        <p:txBody>
          <a:bodyPr wrap="none" rtlCol="0" anchor="t">
            <a:spAutoFit/>
          </a:bodyPr>
          <a:p>
            <a:pPr algn="l"/>
            <a:r>
              <a:rPr lang="en-US" altLang="zh-CN" sz="2200" b="1">
                <a:solidFill>
                  <a:srgbClr val="FFFFFF"/>
                </a:solidFill>
                <a:latin typeface="微软雅黑" panose="020B0503020204020204" pitchFamily="34" charset="-122"/>
                <a:ea typeface="微软雅黑" panose="020B0503020204020204" pitchFamily="34" charset="-122"/>
                <a:sym typeface="+mn-ea"/>
              </a:rPr>
              <a:t>2.7</a:t>
            </a:r>
            <a:r>
              <a:rPr lang="zh-CN" altLang="en-US" sz="2200" b="1">
                <a:solidFill>
                  <a:srgbClr val="FFFFFF"/>
                </a:solidFill>
                <a:latin typeface="微软雅黑" panose="020B0503020204020204" pitchFamily="34" charset="-122"/>
                <a:ea typeface="微软雅黑" panose="020B0503020204020204" pitchFamily="34" charset="-122"/>
                <a:sym typeface="+mn-ea"/>
              </a:rPr>
              <a:t>培养流程与实施方案要点</a:t>
            </a:r>
            <a:endParaRPr lang="zh-CN" altLang="en-US" sz="2200" b="1">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4832"/>
                                        </p:tgtEl>
                                        <p:attrNameLst>
                                          <p:attrName>style.visibility</p:attrName>
                                        </p:attrNameLst>
                                      </p:cBhvr>
                                      <p:to>
                                        <p:strVal val="visible"/>
                                      </p:to>
                                    </p:set>
                                    <p:animEffect transition="in" filter="dissolve">
                                      <p:cBhvr>
                                        <p:cTn id="7" dur="500"/>
                                        <p:tgtEl>
                                          <p:spTgt spid="34832"/>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4834"/>
                                        </p:tgtEl>
                                        <p:attrNameLst>
                                          <p:attrName>style.visibility</p:attrName>
                                        </p:attrNameLst>
                                      </p:cBhvr>
                                      <p:to>
                                        <p:strVal val="visible"/>
                                      </p:to>
                                    </p:set>
                                    <p:animEffect transition="in" filter="dissolve">
                                      <p:cBhvr>
                                        <p:cTn id="11" dur="500"/>
                                        <p:tgtEl>
                                          <p:spTgt spid="34834"/>
                                        </p:tgtEl>
                                      </p:cBhvr>
                                    </p:animEffect>
                                  </p:childTnLst>
                                </p:cTn>
                              </p:par>
                              <p:par>
                                <p:cTn id="12" presetID="9" presetClass="entr" presetSubtype="0" fill="hold" grpId="0" nodeType="withEffect">
                                  <p:stCondLst>
                                    <p:cond delay="0"/>
                                  </p:stCondLst>
                                  <p:childTnLst>
                                    <p:set>
                                      <p:cBhvr>
                                        <p:cTn id="13" dur="1" fill="hold">
                                          <p:stCondLst>
                                            <p:cond delay="0"/>
                                          </p:stCondLst>
                                        </p:cTn>
                                        <p:tgtEl>
                                          <p:spTgt spid="34833"/>
                                        </p:tgtEl>
                                        <p:attrNameLst>
                                          <p:attrName>style.visibility</p:attrName>
                                        </p:attrNameLst>
                                      </p:cBhvr>
                                      <p:to>
                                        <p:strVal val="visible"/>
                                      </p:to>
                                    </p:set>
                                    <p:animEffect transition="in" filter="dissolve">
                                      <p:cBhvr>
                                        <p:cTn id="14" dur="500"/>
                                        <p:tgtEl>
                                          <p:spTgt spid="34833"/>
                                        </p:tgtEl>
                                      </p:cBhvr>
                                    </p:animEffect>
                                  </p:childTnLst>
                                </p:cTn>
                              </p:par>
                            </p:childTnLst>
                          </p:cTn>
                        </p:par>
                        <p:par>
                          <p:cTn id="15" fill="hold">
                            <p:stCondLst>
                              <p:cond delay="1000"/>
                            </p:stCondLst>
                            <p:childTnLst>
                              <p:par>
                                <p:cTn id="16" presetID="9" presetClass="entr" presetSubtype="0" fill="hold" grpId="0" nodeType="afterEffect">
                                  <p:stCondLst>
                                    <p:cond delay="0"/>
                                  </p:stCondLst>
                                  <p:childTnLst>
                                    <p:set>
                                      <p:cBhvr>
                                        <p:cTn id="17" dur="1" fill="hold">
                                          <p:stCondLst>
                                            <p:cond delay="0"/>
                                          </p:stCondLst>
                                        </p:cTn>
                                        <p:tgtEl>
                                          <p:spTgt spid="34835"/>
                                        </p:tgtEl>
                                        <p:attrNameLst>
                                          <p:attrName>style.visibility</p:attrName>
                                        </p:attrNameLst>
                                      </p:cBhvr>
                                      <p:to>
                                        <p:strVal val="visible"/>
                                      </p:to>
                                    </p:set>
                                    <p:animEffect transition="in" filter="dissolve">
                                      <p:cBhvr>
                                        <p:cTn id="18" dur="500"/>
                                        <p:tgtEl>
                                          <p:spTgt spid="34835"/>
                                        </p:tgtEl>
                                      </p:cBhvr>
                                    </p:animEffect>
                                  </p:childTnLst>
                                </p:cTn>
                              </p:par>
                            </p:childTnLst>
                          </p:cTn>
                        </p:par>
                        <p:par>
                          <p:cTn id="19" fill="hold">
                            <p:stCondLst>
                              <p:cond delay="1500"/>
                            </p:stCondLst>
                            <p:childTnLst>
                              <p:par>
                                <p:cTn id="20" presetID="9" presetClass="entr" presetSubtype="0" fill="hold" grpId="0" nodeType="afterEffect">
                                  <p:stCondLst>
                                    <p:cond delay="0"/>
                                  </p:stCondLst>
                                  <p:childTnLst>
                                    <p:set>
                                      <p:cBhvr>
                                        <p:cTn id="21" dur="1" fill="hold">
                                          <p:stCondLst>
                                            <p:cond delay="0"/>
                                          </p:stCondLst>
                                        </p:cTn>
                                        <p:tgtEl>
                                          <p:spTgt spid="34836"/>
                                        </p:tgtEl>
                                        <p:attrNameLst>
                                          <p:attrName>style.visibility</p:attrName>
                                        </p:attrNameLst>
                                      </p:cBhvr>
                                      <p:to>
                                        <p:strVal val="visible"/>
                                      </p:to>
                                    </p:set>
                                    <p:animEffect transition="in" filter="dissolve">
                                      <p:cBhvr>
                                        <p:cTn id="22" dur="1000"/>
                                        <p:tgtEl>
                                          <p:spTgt spid="348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32" grpId="0"/>
      <p:bldP spid="34834" grpId="0" bldLvl="0" animBg="1"/>
      <p:bldP spid="34833" grpId="0"/>
      <p:bldP spid="34835" grpId="0"/>
      <p:bldP spid="3483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519303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en-US" sz="3600" b="1">
                <a:solidFill>
                  <a:srgbClr val="FF0000"/>
                </a:solidFill>
                <a:latin typeface="微软雅黑" panose="020B0503020204020204" pitchFamily="34" charset="-122"/>
                <a:ea typeface="微软雅黑" panose="020B0503020204020204" pitchFamily="34" charset="-122"/>
                <a:sym typeface="+mn-ea"/>
              </a:rPr>
              <a:t>II.</a:t>
            </a:r>
            <a:r>
              <a:rPr lang="zh-CN" altLang="en-US" sz="3600" b="1">
                <a:solidFill>
                  <a:srgbClr val="319186"/>
                </a:solidFill>
                <a:latin typeface="微软雅黑" panose="020B0503020204020204" pitchFamily="34" charset="-122"/>
                <a:ea typeface="微软雅黑" panose="020B0503020204020204" pitchFamily="34" charset="-122"/>
                <a:sym typeface="+mn-ea"/>
              </a:rPr>
              <a:t>工程领军人才培养计划</a:t>
            </a:r>
            <a:endParaRPr lang="zh-CN" altLang="en-US" sz="3600" b="1">
              <a:solidFill>
                <a:srgbClr val="319186"/>
              </a:solidFill>
              <a:latin typeface="微软雅黑" panose="020B0503020204020204" pitchFamily="34" charset="-122"/>
              <a:ea typeface="微软雅黑" panose="020B0503020204020204" pitchFamily="34" charset="-122"/>
            </a:endParaRPr>
          </a:p>
        </p:txBody>
      </p:sp>
      <p:sp>
        <p:nvSpPr>
          <p:cNvPr id="31758" name="文本框 99"/>
          <p:cNvSpPr txBox="1"/>
          <p:nvPr/>
        </p:nvSpPr>
        <p:spPr>
          <a:xfrm>
            <a:off x="94933" y="1560513"/>
            <a:ext cx="8650287" cy="429895"/>
          </a:xfrm>
          <a:prstGeom prst="rect">
            <a:avLst/>
          </a:prstGeom>
          <a:noFill/>
          <a:ln w="9525">
            <a:noFill/>
          </a:ln>
        </p:spPr>
        <p:txBody>
          <a:bodyPr wrap="square" anchor="t">
            <a:spAutoFit/>
          </a:bodyPr>
          <a:p>
            <a:pPr algn="just"/>
            <a:r>
              <a:rPr lang="en-US" altLang="zh-CN" sz="2200" b="1">
                <a:latin typeface="微软雅黑" panose="020B0503020204020204" pitchFamily="34" charset="-122"/>
                <a:ea typeface="微软雅黑" panose="020B0503020204020204" pitchFamily="34" charset="-122"/>
              </a:rPr>
              <a:t>4</a:t>
            </a:r>
            <a:r>
              <a:rPr lang="zh-CN" altLang="en-US" sz="2200" b="1">
                <a:latin typeface="微软雅黑" panose="020B0503020204020204" pitchFamily="34" charset="-122"/>
                <a:ea typeface="微软雅黑" panose="020B0503020204020204" pitchFamily="34" charset="-122"/>
              </a:rPr>
              <a:t>. 面向产业高端校企合作基地建设</a:t>
            </a:r>
            <a:endParaRPr lang="zh-CN" altLang="en-US" sz="2200" b="1">
              <a:latin typeface="微软雅黑" panose="020B0503020204020204" pitchFamily="34" charset="-122"/>
              <a:ea typeface="微软雅黑" panose="020B0503020204020204" pitchFamily="34" charset="-122"/>
            </a:endParaRPr>
          </a:p>
        </p:txBody>
      </p:sp>
      <p:sp>
        <p:nvSpPr>
          <p:cNvPr id="38928" name="文本框 46"/>
          <p:cNvSpPr txBox="1"/>
          <p:nvPr/>
        </p:nvSpPr>
        <p:spPr>
          <a:xfrm>
            <a:off x="5554345" y="1132205"/>
            <a:ext cx="6533515" cy="2966720"/>
          </a:xfrm>
          <a:prstGeom prst="rect">
            <a:avLst/>
          </a:prstGeom>
          <a:noFill/>
          <a:ln w="9525">
            <a:solidFill>
              <a:srgbClr val="C00000"/>
            </a:solidFill>
            <a:prstDash val="dashDot"/>
          </a:ln>
        </p:spPr>
        <p:txBody>
          <a:bodyPr wrap="square" anchor="t">
            <a:spAutoFit/>
          </a:bodyPr>
          <a:p>
            <a:pPr marL="285750" indent="-285750" algn="just">
              <a:lnSpc>
                <a:spcPts val="1725"/>
              </a:lnSpc>
              <a:buClr>
                <a:srgbClr val="C00000"/>
              </a:buClr>
              <a:buFont typeface="Wingdings" panose="05000000000000000000" charset="0"/>
              <a:buChar char="þ"/>
            </a:pPr>
            <a:r>
              <a:rPr lang="zh-CN" altLang="en-US" sz="1700" noProof="1">
                <a:latin typeface="微软雅黑" panose="020B0503020204020204" pitchFamily="34" charset="-122"/>
                <a:ea typeface="微软雅黑" panose="020B0503020204020204" pitchFamily="34" charset="-122"/>
                <a:cs typeface="+mn-ea"/>
              </a:rPr>
              <a:t>截至</a:t>
            </a:r>
            <a:r>
              <a:rPr lang="en-US" altLang="zh-CN" sz="1700" noProof="1">
                <a:latin typeface="微软雅黑" panose="020B0503020204020204" pitchFamily="34" charset="-122"/>
                <a:ea typeface="微软雅黑" panose="020B0503020204020204" pitchFamily="34" charset="-122"/>
                <a:cs typeface="+mn-ea"/>
              </a:rPr>
              <a:t>2018</a:t>
            </a:r>
            <a:r>
              <a:rPr lang="zh-CN" altLang="en-US" sz="1700" noProof="1">
                <a:latin typeface="微软雅黑" panose="020B0503020204020204" pitchFamily="34" charset="-122"/>
                <a:ea typeface="微软雅黑" panose="020B0503020204020204" pitchFamily="34" charset="-122"/>
                <a:cs typeface="+mn-ea"/>
              </a:rPr>
              <a:t>年</a:t>
            </a:r>
            <a:r>
              <a:rPr lang="en-US" altLang="zh-CN" sz="1700" noProof="1">
                <a:latin typeface="微软雅黑" panose="020B0503020204020204" pitchFamily="34" charset="-122"/>
                <a:ea typeface="微软雅黑" panose="020B0503020204020204" pitchFamily="34" charset="-122"/>
                <a:cs typeface="+mn-ea"/>
              </a:rPr>
              <a:t>8</a:t>
            </a:r>
            <a:r>
              <a:rPr lang="zh-CN" altLang="en-US" sz="1700" noProof="1">
                <a:latin typeface="微软雅黑" panose="020B0503020204020204" pitchFamily="34" charset="-122"/>
                <a:ea typeface="微软雅黑" panose="020B0503020204020204" pitchFamily="34" charset="-122"/>
                <a:cs typeface="+mn-ea"/>
              </a:rPr>
              <a:t>月共派遣实习生近</a:t>
            </a:r>
            <a:r>
              <a:rPr lang="en-US" altLang="zh-CN" sz="1700" b="1" noProof="1">
                <a:solidFill>
                  <a:srgbClr val="C00000"/>
                </a:solidFill>
                <a:latin typeface="微软雅黑" panose="020B0503020204020204" pitchFamily="34" charset="-122"/>
                <a:ea typeface="微软雅黑" panose="020B0503020204020204" pitchFamily="34" charset="-122"/>
                <a:cs typeface="+mn-ea"/>
              </a:rPr>
              <a:t>1000</a:t>
            </a:r>
            <a:r>
              <a:rPr lang="zh-CN" altLang="en-US" sz="1700" noProof="1">
                <a:latin typeface="微软雅黑" panose="020B0503020204020204" pitchFamily="34" charset="-122"/>
                <a:ea typeface="微软雅黑" panose="020B0503020204020204" pitchFamily="34" charset="-122"/>
                <a:cs typeface="+mn-ea"/>
              </a:rPr>
              <a:t>人</a:t>
            </a:r>
            <a:r>
              <a:rPr lang="en-US" altLang="zh-CN" sz="1700" noProof="1">
                <a:latin typeface="微软雅黑" panose="020B0503020204020204" pitchFamily="34" charset="-122"/>
                <a:ea typeface="微软雅黑" panose="020B0503020204020204" pitchFamily="34" charset="-122"/>
                <a:cs typeface="+mn-ea"/>
              </a:rPr>
              <a:t>(</a:t>
            </a:r>
            <a:r>
              <a:rPr lang="zh-CN" altLang="en-US" sz="1700" noProof="1">
                <a:latin typeface="微软雅黑" panose="020B0503020204020204" pitchFamily="34" charset="-122"/>
                <a:ea typeface="微软雅黑" panose="020B0503020204020204" pitchFamily="34" charset="-122"/>
                <a:cs typeface="+mn-ea"/>
              </a:rPr>
              <a:t>不完全是此计划和卓越工程师计划</a:t>
            </a:r>
            <a:r>
              <a:rPr lang="en-US" altLang="zh-CN" sz="1700" noProof="1">
                <a:latin typeface="微软雅黑" panose="020B0503020204020204" pitchFamily="34" charset="-122"/>
                <a:ea typeface="微软雅黑" panose="020B0503020204020204" pitchFamily="34" charset="-122"/>
                <a:cs typeface="+mn-ea"/>
              </a:rPr>
              <a:t>)</a:t>
            </a:r>
            <a:r>
              <a:rPr lang="zh-CN" altLang="en-US" sz="1700" noProof="1">
                <a:latin typeface="微软雅黑" panose="020B0503020204020204" pitchFamily="34" charset="-122"/>
                <a:ea typeface="微软雅黑" panose="020B0503020204020204" pitchFamily="34" charset="-122"/>
                <a:cs typeface="+mn-ea"/>
              </a:rPr>
              <a:t>，为期最长近</a:t>
            </a:r>
            <a:r>
              <a:rPr lang="en-US" altLang="zh-CN" sz="1700" noProof="1">
                <a:latin typeface="微软雅黑" panose="020B0503020204020204" pitchFamily="34" charset="-122"/>
                <a:ea typeface="微软雅黑" panose="020B0503020204020204" pitchFamily="34" charset="-122"/>
                <a:cs typeface="+mn-ea"/>
              </a:rPr>
              <a:t>10</a:t>
            </a:r>
            <a:r>
              <a:rPr lang="zh-CN" altLang="en-US" sz="1700" noProof="1">
                <a:latin typeface="微软雅黑" panose="020B0503020204020204" pitchFamily="34" charset="-122"/>
                <a:ea typeface="微软雅黑" panose="020B0503020204020204" pitchFamily="34" charset="-122"/>
                <a:cs typeface="+mn-ea"/>
              </a:rPr>
              <a:t>个月，主要派往国内</a:t>
            </a:r>
            <a:r>
              <a:rPr lang="zh-CN" altLang="en-US" sz="1700" noProof="1">
                <a:solidFill>
                  <a:srgbClr val="0000FF"/>
                </a:solidFill>
                <a:latin typeface="微软雅黑" panose="020B0503020204020204" pitchFamily="34" charset="-122"/>
                <a:ea typeface="微软雅黑" panose="020B0503020204020204" pitchFamily="34" charset="-122"/>
                <a:cs typeface="+mn-ea"/>
              </a:rPr>
              <a:t>北京</a:t>
            </a:r>
            <a:r>
              <a:rPr lang="zh-CN" altLang="en-US" sz="1700" noProof="1">
                <a:latin typeface="微软雅黑" panose="020B0503020204020204" pitchFamily="34" charset="-122"/>
                <a:ea typeface="微软雅黑" panose="020B0503020204020204" pitchFamily="34" charset="-122"/>
                <a:cs typeface="+mn-ea"/>
              </a:rPr>
              <a:t>、</a:t>
            </a:r>
            <a:r>
              <a:rPr lang="zh-CN" altLang="en-US" sz="1700" noProof="1">
                <a:solidFill>
                  <a:srgbClr val="0000FF"/>
                </a:solidFill>
                <a:latin typeface="微软雅黑" panose="020B0503020204020204" pitchFamily="34" charset="-122"/>
                <a:ea typeface="微软雅黑" panose="020B0503020204020204" pitchFamily="34" charset="-122"/>
                <a:cs typeface="+mn-ea"/>
              </a:rPr>
              <a:t>上海</a:t>
            </a:r>
            <a:r>
              <a:rPr lang="zh-CN" altLang="en-US" sz="1700" noProof="1">
                <a:latin typeface="微软雅黑" panose="020B0503020204020204" pitchFamily="34" charset="-122"/>
                <a:ea typeface="微软雅黑" panose="020B0503020204020204" pitchFamily="34" charset="-122"/>
                <a:cs typeface="+mn-ea"/>
              </a:rPr>
              <a:t>、</a:t>
            </a:r>
            <a:r>
              <a:rPr lang="zh-CN" altLang="en-US" sz="1700" noProof="1">
                <a:solidFill>
                  <a:srgbClr val="0000FF"/>
                </a:solidFill>
                <a:latin typeface="微软雅黑" panose="020B0503020204020204" pitchFamily="34" charset="-122"/>
                <a:ea typeface="微软雅黑" panose="020B0503020204020204" pitchFamily="34" charset="-122"/>
                <a:cs typeface="+mn-ea"/>
              </a:rPr>
              <a:t>深圳</a:t>
            </a:r>
            <a:r>
              <a:rPr lang="zh-CN" altLang="en-US" sz="1700" noProof="1">
                <a:latin typeface="微软雅黑" panose="020B0503020204020204" pitchFamily="34" charset="-122"/>
                <a:ea typeface="微软雅黑" panose="020B0503020204020204" pitchFamily="34" charset="-122"/>
                <a:cs typeface="+mn-ea"/>
              </a:rPr>
              <a:t>、</a:t>
            </a:r>
            <a:r>
              <a:rPr lang="zh-CN" altLang="en-US" sz="1700" noProof="1">
                <a:solidFill>
                  <a:srgbClr val="0000FF"/>
                </a:solidFill>
                <a:latin typeface="微软雅黑" panose="020B0503020204020204" pitchFamily="34" charset="-122"/>
                <a:ea typeface="微软雅黑" panose="020B0503020204020204" pitchFamily="34" charset="-122"/>
                <a:cs typeface="+mn-ea"/>
              </a:rPr>
              <a:t>大连</a:t>
            </a:r>
            <a:r>
              <a:rPr lang="zh-CN" altLang="en-US" sz="1700" noProof="1">
                <a:latin typeface="微软雅黑" panose="020B0503020204020204" pitchFamily="34" charset="-122"/>
                <a:ea typeface="微软雅黑" panose="020B0503020204020204" pitchFamily="34" charset="-122"/>
                <a:cs typeface="+mn-ea"/>
              </a:rPr>
              <a:t>等地的知名</a:t>
            </a:r>
            <a:r>
              <a:rPr lang="en-US" altLang="zh-CN" sz="1700" noProof="1">
                <a:latin typeface="微软雅黑" panose="020B0503020204020204" pitchFamily="34" charset="-122"/>
                <a:ea typeface="微软雅黑" panose="020B0503020204020204" pitchFamily="34" charset="-122"/>
                <a:cs typeface="+mn-ea"/>
              </a:rPr>
              <a:t>IT</a:t>
            </a:r>
            <a:r>
              <a:rPr lang="zh-CN" altLang="en-US" sz="1700" noProof="1">
                <a:latin typeface="微软雅黑" panose="020B0503020204020204" pitchFamily="34" charset="-122"/>
                <a:ea typeface="微软雅黑" panose="020B0503020204020204" pitchFamily="34" charset="-122"/>
                <a:cs typeface="+mn-ea"/>
              </a:rPr>
              <a:t>企业，建立了一批工业化实习基地；</a:t>
            </a:r>
            <a:endParaRPr lang="zh-CN" altLang="en-US" sz="1700" noProof="1">
              <a:latin typeface="微软雅黑" panose="020B0503020204020204" pitchFamily="34" charset="-122"/>
              <a:ea typeface="微软雅黑" panose="020B0503020204020204" pitchFamily="34" charset="-122"/>
            </a:endParaRPr>
          </a:p>
          <a:p>
            <a:pPr marL="285750" indent="-285750" algn="just">
              <a:lnSpc>
                <a:spcPts val="1725"/>
              </a:lnSpc>
              <a:buClr>
                <a:srgbClr val="C00000"/>
              </a:buClr>
              <a:buFont typeface="Wingdings" panose="05000000000000000000" charset="0"/>
              <a:buChar char="þ"/>
            </a:pPr>
            <a:r>
              <a:rPr lang="zh-CN" altLang="en-US" sz="1700" noProof="1">
                <a:latin typeface="微软雅黑" panose="020B0503020204020204" pitchFamily="34" charset="-122"/>
                <a:ea typeface="微软雅黑" panose="020B0503020204020204" pitchFamily="34" charset="-122"/>
                <a:cs typeface="+mn-ea"/>
              </a:rPr>
              <a:t>目前实习基地将近</a:t>
            </a:r>
            <a:r>
              <a:rPr lang="zh-CN" altLang="en-US" sz="1700" b="1" noProof="1">
                <a:solidFill>
                  <a:srgbClr val="C00000"/>
                </a:solidFill>
                <a:latin typeface="微软雅黑" panose="020B0503020204020204" pitchFamily="34" charset="-122"/>
                <a:ea typeface="微软雅黑" panose="020B0503020204020204" pitchFamily="34" charset="-122"/>
                <a:cs typeface="+mn-ea"/>
              </a:rPr>
              <a:t>70</a:t>
            </a:r>
            <a:r>
              <a:rPr lang="zh-CN" altLang="en-US" sz="1700" b="1" noProof="1">
                <a:solidFill>
                  <a:srgbClr val="0000FF"/>
                </a:solidFill>
                <a:latin typeface="微软雅黑" panose="020B0503020204020204" pitchFamily="34" charset="-122"/>
                <a:ea typeface="微软雅黑" panose="020B0503020204020204" pitchFamily="34" charset="-122"/>
                <a:cs typeface="+mn-ea"/>
              </a:rPr>
              <a:t>家</a:t>
            </a:r>
            <a:r>
              <a:rPr lang="zh-CN" altLang="en-US" sz="1700" noProof="1">
                <a:latin typeface="微软雅黑" panose="020B0503020204020204" pitchFamily="34" charset="-122"/>
                <a:ea typeface="微软雅黑" panose="020B0503020204020204" pitchFamily="34" charset="-122"/>
                <a:cs typeface="+mn-ea"/>
              </a:rPr>
              <a:t>，其中，</a:t>
            </a:r>
            <a:r>
              <a:rPr lang="zh-CN" altLang="en-US" sz="1700" noProof="1">
                <a:solidFill>
                  <a:srgbClr val="0000FF"/>
                </a:solidFill>
                <a:latin typeface="微软雅黑" panose="020B0503020204020204" pitchFamily="34" charset="-122"/>
                <a:ea typeface="微软雅黑" panose="020B0503020204020204" pitchFamily="34" charset="-122"/>
                <a:cs typeface="+mn-ea"/>
              </a:rPr>
              <a:t>上海</a:t>
            </a:r>
            <a:r>
              <a:rPr lang="zh-CN" altLang="en-US" sz="1700" b="1" noProof="1">
                <a:solidFill>
                  <a:srgbClr val="C00000"/>
                </a:solidFill>
                <a:latin typeface="微软雅黑" panose="020B0503020204020204" pitchFamily="34" charset="-122"/>
                <a:ea typeface="微软雅黑" panose="020B0503020204020204" pitchFamily="34" charset="-122"/>
                <a:cs typeface="+mn-ea"/>
              </a:rPr>
              <a:t>8</a:t>
            </a:r>
            <a:r>
              <a:rPr lang="zh-CN" altLang="en-US" sz="1700" noProof="1">
                <a:solidFill>
                  <a:srgbClr val="0000FF"/>
                </a:solidFill>
                <a:latin typeface="微软雅黑" panose="020B0503020204020204" pitchFamily="34" charset="-122"/>
                <a:ea typeface="微软雅黑" panose="020B0503020204020204" pitchFamily="34" charset="-122"/>
                <a:cs typeface="+mn-ea"/>
              </a:rPr>
              <a:t>家</a:t>
            </a:r>
            <a:r>
              <a:rPr lang="zh-CN" altLang="en-US" sz="1700" noProof="1">
                <a:latin typeface="微软雅黑" panose="020B0503020204020204" pitchFamily="34" charset="-122"/>
                <a:ea typeface="微软雅黑" panose="020B0503020204020204" pitchFamily="34" charset="-122"/>
                <a:cs typeface="+mn-ea"/>
              </a:rPr>
              <a:t>、</a:t>
            </a:r>
            <a:r>
              <a:rPr lang="zh-CN" altLang="en-US" sz="1700" noProof="1">
                <a:solidFill>
                  <a:srgbClr val="0000FF"/>
                </a:solidFill>
                <a:latin typeface="微软雅黑" panose="020B0503020204020204" pitchFamily="34" charset="-122"/>
                <a:ea typeface="微软雅黑" panose="020B0503020204020204" pitchFamily="34" charset="-122"/>
                <a:cs typeface="+mn-ea"/>
              </a:rPr>
              <a:t>无锡</a:t>
            </a:r>
            <a:r>
              <a:rPr lang="zh-CN" altLang="en-US" sz="1700" b="1" noProof="1">
                <a:solidFill>
                  <a:srgbClr val="C00000"/>
                </a:solidFill>
                <a:latin typeface="微软雅黑" panose="020B0503020204020204" pitchFamily="34" charset="-122"/>
                <a:ea typeface="微软雅黑" panose="020B0503020204020204" pitchFamily="34" charset="-122"/>
                <a:cs typeface="+mn-ea"/>
              </a:rPr>
              <a:t>4</a:t>
            </a:r>
            <a:r>
              <a:rPr lang="zh-CN" altLang="en-US" sz="1700" noProof="1">
                <a:solidFill>
                  <a:srgbClr val="0000FF"/>
                </a:solidFill>
                <a:latin typeface="微软雅黑" panose="020B0503020204020204" pitchFamily="34" charset="-122"/>
                <a:ea typeface="微软雅黑" panose="020B0503020204020204" pitchFamily="34" charset="-122"/>
                <a:cs typeface="+mn-ea"/>
              </a:rPr>
              <a:t>家</a:t>
            </a:r>
            <a:r>
              <a:rPr lang="zh-CN" altLang="en-US" sz="1700" noProof="1">
                <a:latin typeface="微软雅黑" panose="020B0503020204020204" pitchFamily="34" charset="-122"/>
                <a:ea typeface="微软雅黑" panose="020B0503020204020204" pitchFamily="34" charset="-122"/>
                <a:cs typeface="+mn-ea"/>
              </a:rPr>
              <a:t>、</a:t>
            </a:r>
            <a:r>
              <a:rPr lang="zh-CN" altLang="en-US" sz="1700" noProof="1">
                <a:solidFill>
                  <a:srgbClr val="0000FF"/>
                </a:solidFill>
                <a:latin typeface="微软雅黑" panose="020B0503020204020204" pitchFamily="34" charset="-122"/>
                <a:ea typeface="微软雅黑" panose="020B0503020204020204" pitchFamily="34" charset="-122"/>
                <a:cs typeface="+mn-ea"/>
              </a:rPr>
              <a:t>杭州</a:t>
            </a:r>
            <a:r>
              <a:rPr lang="zh-CN" altLang="en-US" sz="1700" b="1" noProof="1">
                <a:solidFill>
                  <a:srgbClr val="C00000"/>
                </a:solidFill>
                <a:latin typeface="微软雅黑" panose="020B0503020204020204" pitchFamily="34" charset="-122"/>
                <a:ea typeface="微软雅黑" panose="020B0503020204020204" pitchFamily="34" charset="-122"/>
                <a:cs typeface="+mn-ea"/>
              </a:rPr>
              <a:t>3</a:t>
            </a:r>
            <a:r>
              <a:rPr lang="zh-CN" altLang="en-US" sz="1700" noProof="1">
                <a:solidFill>
                  <a:srgbClr val="0000FF"/>
                </a:solidFill>
                <a:latin typeface="微软雅黑" panose="020B0503020204020204" pitchFamily="34" charset="-122"/>
                <a:ea typeface="微软雅黑" panose="020B0503020204020204" pitchFamily="34" charset="-122"/>
                <a:cs typeface="+mn-ea"/>
              </a:rPr>
              <a:t>家</a:t>
            </a:r>
            <a:r>
              <a:rPr lang="zh-CN" altLang="en-US" sz="1700" noProof="1">
                <a:latin typeface="微软雅黑" panose="020B0503020204020204" pitchFamily="34" charset="-122"/>
                <a:ea typeface="微软雅黑" panose="020B0503020204020204" pitchFamily="34" charset="-122"/>
                <a:cs typeface="+mn-ea"/>
              </a:rPr>
              <a:t>、</a:t>
            </a:r>
            <a:r>
              <a:rPr lang="zh-CN" altLang="en-US" sz="1700" noProof="1">
                <a:solidFill>
                  <a:srgbClr val="0000FF"/>
                </a:solidFill>
                <a:latin typeface="微软雅黑" panose="020B0503020204020204" pitchFamily="34" charset="-122"/>
                <a:ea typeface="微软雅黑" panose="020B0503020204020204" pitchFamily="34" charset="-122"/>
                <a:cs typeface="+mn-ea"/>
              </a:rPr>
              <a:t>苏州</a:t>
            </a:r>
            <a:r>
              <a:rPr lang="zh-CN" altLang="en-US" sz="1700" b="1" noProof="1">
                <a:solidFill>
                  <a:srgbClr val="C00000"/>
                </a:solidFill>
                <a:latin typeface="微软雅黑" panose="020B0503020204020204" pitchFamily="34" charset="-122"/>
                <a:ea typeface="微软雅黑" panose="020B0503020204020204" pitchFamily="34" charset="-122"/>
                <a:cs typeface="+mn-ea"/>
              </a:rPr>
              <a:t>2</a:t>
            </a:r>
            <a:r>
              <a:rPr lang="zh-CN" altLang="en-US" sz="1700" noProof="1">
                <a:solidFill>
                  <a:srgbClr val="0000FF"/>
                </a:solidFill>
                <a:latin typeface="微软雅黑" panose="020B0503020204020204" pitchFamily="34" charset="-122"/>
                <a:ea typeface="微软雅黑" panose="020B0503020204020204" pitchFamily="34" charset="-122"/>
                <a:cs typeface="+mn-ea"/>
              </a:rPr>
              <a:t>家</a:t>
            </a:r>
            <a:r>
              <a:rPr lang="zh-CN" altLang="en-US" sz="1700" noProof="1">
                <a:latin typeface="微软雅黑" panose="020B0503020204020204" pitchFamily="34" charset="-122"/>
                <a:ea typeface="微软雅黑" panose="020B0503020204020204" pitchFamily="34" charset="-122"/>
                <a:cs typeface="+mn-ea"/>
              </a:rPr>
              <a:t>、</a:t>
            </a:r>
            <a:r>
              <a:rPr lang="zh-CN" altLang="en-US" sz="1700" noProof="1">
                <a:solidFill>
                  <a:srgbClr val="0000FF"/>
                </a:solidFill>
                <a:latin typeface="微软雅黑" panose="020B0503020204020204" pitchFamily="34" charset="-122"/>
                <a:ea typeface="微软雅黑" panose="020B0503020204020204" pitchFamily="34" charset="-122"/>
                <a:cs typeface="+mn-ea"/>
              </a:rPr>
              <a:t>北京</a:t>
            </a:r>
            <a:r>
              <a:rPr lang="zh-CN" altLang="en-US" sz="1700" b="1" noProof="1">
                <a:solidFill>
                  <a:srgbClr val="C00000"/>
                </a:solidFill>
                <a:latin typeface="微软雅黑" panose="020B0503020204020204" pitchFamily="34" charset="-122"/>
                <a:ea typeface="微软雅黑" panose="020B0503020204020204" pitchFamily="34" charset="-122"/>
                <a:cs typeface="+mn-ea"/>
              </a:rPr>
              <a:t>12</a:t>
            </a:r>
            <a:r>
              <a:rPr lang="zh-CN" altLang="en-US" sz="1700" noProof="1">
                <a:solidFill>
                  <a:srgbClr val="0000FF"/>
                </a:solidFill>
                <a:latin typeface="微软雅黑" panose="020B0503020204020204" pitchFamily="34" charset="-122"/>
                <a:ea typeface="微软雅黑" panose="020B0503020204020204" pitchFamily="34" charset="-122"/>
                <a:cs typeface="+mn-ea"/>
              </a:rPr>
              <a:t>家</a:t>
            </a:r>
            <a:r>
              <a:rPr lang="zh-CN" altLang="en-US" sz="1700" noProof="1">
                <a:latin typeface="微软雅黑" panose="020B0503020204020204" pitchFamily="34" charset="-122"/>
                <a:ea typeface="微软雅黑" panose="020B0503020204020204" pitchFamily="34" charset="-122"/>
                <a:cs typeface="+mn-ea"/>
              </a:rPr>
              <a:t>、</a:t>
            </a:r>
            <a:r>
              <a:rPr lang="zh-CN" altLang="en-US" sz="1700" noProof="1">
                <a:solidFill>
                  <a:srgbClr val="0000FF"/>
                </a:solidFill>
                <a:latin typeface="微软雅黑" panose="020B0503020204020204" pitchFamily="34" charset="-122"/>
                <a:ea typeface="微软雅黑" panose="020B0503020204020204" pitchFamily="34" charset="-122"/>
                <a:cs typeface="+mn-ea"/>
              </a:rPr>
              <a:t>济南</a:t>
            </a:r>
            <a:r>
              <a:rPr lang="zh-CN" altLang="en-US" sz="1700" b="1" noProof="1">
                <a:solidFill>
                  <a:srgbClr val="C00000"/>
                </a:solidFill>
                <a:latin typeface="微软雅黑" panose="020B0503020204020204" pitchFamily="34" charset="-122"/>
                <a:ea typeface="微软雅黑" panose="020B0503020204020204" pitchFamily="34" charset="-122"/>
                <a:cs typeface="+mn-ea"/>
              </a:rPr>
              <a:t>4</a:t>
            </a:r>
            <a:r>
              <a:rPr lang="zh-CN" altLang="en-US" sz="1700" noProof="1">
                <a:solidFill>
                  <a:srgbClr val="0000FF"/>
                </a:solidFill>
                <a:latin typeface="微软雅黑" panose="020B0503020204020204" pitchFamily="34" charset="-122"/>
                <a:ea typeface="微软雅黑" panose="020B0503020204020204" pitchFamily="34" charset="-122"/>
                <a:cs typeface="+mn-ea"/>
              </a:rPr>
              <a:t>家</a:t>
            </a:r>
            <a:r>
              <a:rPr lang="zh-CN" altLang="en-US" sz="1700" noProof="1">
                <a:latin typeface="微软雅黑" panose="020B0503020204020204" pitchFamily="34" charset="-122"/>
                <a:ea typeface="微软雅黑" panose="020B0503020204020204" pitchFamily="34" charset="-122"/>
                <a:cs typeface="+mn-ea"/>
              </a:rPr>
              <a:t>、</a:t>
            </a:r>
            <a:r>
              <a:rPr lang="zh-CN" altLang="en-US" sz="1700" noProof="1">
                <a:solidFill>
                  <a:srgbClr val="0000FF"/>
                </a:solidFill>
                <a:latin typeface="微软雅黑" panose="020B0503020204020204" pitchFamily="34" charset="-122"/>
                <a:ea typeface="微软雅黑" panose="020B0503020204020204" pitchFamily="34" charset="-122"/>
                <a:cs typeface="+mn-ea"/>
              </a:rPr>
              <a:t>青岛</a:t>
            </a:r>
            <a:r>
              <a:rPr lang="zh-CN" altLang="en-US" sz="1700" b="1" noProof="1">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rPr>
              <a:t>8</a:t>
            </a:r>
            <a:r>
              <a:rPr lang="zh-CN" altLang="en-US" sz="1700" noProof="1">
                <a:solidFill>
                  <a:srgbClr val="0000FF"/>
                </a:solidFill>
                <a:latin typeface="微软雅黑" panose="020B0503020204020204" pitchFamily="34" charset="-122"/>
                <a:ea typeface="微软雅黑" panose="020B0503020204020204" pitchFamily="34" charset="-122"/>
                <a:cs typeface="+mn-ea"/>
              </a:rPr>
              <a:t>家</a:t>
            </a:r>
            <a:r>
              <a:rPr lang="zh-CN" altLang="en-US" sz="1700" noProof="1">
                <a:latin typeface="微软雅黑" panose="020B0503020204020204" pitchFamily="34" charset="-122"/>
                <a:ea typeface="微软雅黑" panose="020B0503020204020204" pitchFamily="34" charset="-122"/>
                <a:cs typeface="+mn-ea"/>
              </a:rPr>
              <a:t>、</a:t>
            </a:r>
            <a:r>
              <a:rPr lang="zh-CN" altLang="en-US" sz="1700" noProof="1">
                <a:solidFill>
                  <a:srgbClr val="0000FF"/>
                </a:solidFill>
                <a:latin typeface="微软雅黑" panose="020B0503020204020204" pitchFamily="34" charset="-122"/>
                <a:ea typeface="微软雅黑" panose="020B0503020204020204" pitchFamily="34" charset="-122"/>
                <a:cs typeface="+mn-ea"/>
              </a:rPr>
              <a:t>威海</a:t>
            </a:r>
            <a:r>
              <a:rPr lang="zh-CN" altLang="en-US" sz="1700" b="1" noProof="1">
                <a:solidFill>
                  <a:srgbClr val="C00000"/>
                </a:solidFill>
                <a:latin typeface="微软雅黑" panose="020B0503020204020204" pitchFamily="34" charset="-122"/>
                <a:ea typeface="微软雅黑" panose="020B0503020204020204" pitchFamily="34" charset="-122"/>
                <a:cs typeface="+mn-ea"/>
              </a:rPr>
              <a:t>4</a:t>
            </a:r>
            <a:r>
              <a:rPr lang="zh-CN" altLang="en-US" sz="1700" noProof="1">
                <a:solidFill>
                  <a:srgbClr val="0000FF"/>
                </a:solidFill>
                <a:latin typeface="微软雅黑" panose="020B0503020204020204" pitchFamily="34" charset="-122"/>
                <a:ea typeface="微软雅黑" panose="020B0503020204020204" pitchFamily="34" charset="-122"/>
                <a:cs typeface="+mn-ea"/>
              </a:rPr>
              <a:t>家</a:t>
            </a:r>
            <a:r>
              <a:rPr lang="zh-CN" altLang="en-US" sz="1700" noProof="1">
                <a:latin typeface="微软雅黑" panose="020B0503020204020204" pitchFamily="34" charset="-122"/>
                <a:ea typeface="微软雅黑" panose="020B0503020204020204" pitchFamily="34" charset="-122"/>
                <a:cs typeface="+mn-ea"/>
              </a:rPr>
              <a:t>、</a:t>
            </a:r>
            <a:r>
              <a:rPr lang="zh-CN" altLang="en-US" sz="1700" noProof="1">
                <a:solidFill>
                  <a:srgbClr val="0000FF"/>
                </a:solidFill>
                <a:latin typeface="微软雅黑" panose="020B0503020204020204" pitchFamily="34" charset="-122"/>
                <a:ea typeface="微软雅黑" panose="020B0503020204020204" pitchFamily="34" charset="-122"/>
                <a:cs typeface="+mn-ea"/>
              </a:rPr>
              <a:t>大连</a:t>
            </a:r>
            <a:r>
              <a:rPr lang="zh-CN" altLang="en-US" sz="1700" b="1" noProof="1">
                <a:solidFill>
                  <a:srgbClr val="C00000"/>
                </a:solidFill>
                <a:latin typeface="微软雅黑" panose="020B0503020204020204" pitchFamily="34" charset="-122"/>
                <a:ea typeface="微软雅黑" panose="020B0503020204020204" pitchFamily="34" charset="-122"/>
                <a:cs typeface="+mn-ea"/>
              </a:rPr>
              <a:t>9</a:t>
            </a:r>
            <a:r>
              <a:rPr lang="zh-CN" altLang="en-US" sz="1700" noProof="1">
                <a:solidFill>
                  <a:srgbClr val="0000FF"/>
                </a:solidFill>
                <a:latin typeface="微软雅黑" panose="020B0503020204020204" pitchFamily="34" charset="-122"/>
                <a:ea typeface="微软雅黑" panose="020B0503020204020204" pitchFamily="34" charset="-122"/>
                <a:cs typeface="+mn-ea"/>
              </a:rPr>
              <a:t>家</a:t>
            </a:r>
            <a:r>
              <a:rPr lang="zh-CN" altLang="en-US" sz="1700" noProof="1">
                <a:latin typeface="微软雅黑" panose="020B0503020204020204" pitchFamily="34" charset="-122"/>
                <a:ea typeface="微软雅黑" panose="020B0503020204020204" pitchFamily="34" charset="-122"/>
                <a:cs typeface="+mn-ea"/>
              </a:rPr>
              <a:t>、</a:t>
            </a:r>
            <a:r>
              <a:rPr lang="zh-CN" altLang="en-US" sz="1700" noProof="1">
                <a:solidFill>
                  <a:srgbClr val="0000FF"/>
                </a:solidFill>
                <a:latin typeface="微软雅黑" panose="020B0503020204020204" pitchFamily="34" charset="-122"/>
                <a:ea typeface="微软雅黑" panose="020B0503020204020204" pitchFamily="34" charset="-122"/>
                <a:cs typeface="+mn-ea"/>
              </a:rPr>
              <a:t>广东</a:t>
            </a:r>
            <a:r>
              <a:rPr lang="zh-CN" altLang="en-US" sz="1700" b="1" noProof="1">
                <a:solidFill>
                  <a:srgbClr val="0000FF"/>
                </a:solidFill>
                <a:latin typeface="微软雅黑" panose="020B0503020204020204" pitchFamily="34" charset="-122"/>
                <a:ea typeface="微软雅黑" panose="020B0503020204020204" pitchFamily="34" charset="-122"/>
                <a:cs typeface="+mn-ea"/>
              </a:rPr>
              <a:t>5</a:t>
            </a:r>
            <a:r>
              <a:rPr lang="zh-CN" altLang="en-US" sz="1700" noProof="1">
                <a:solidFill>
                  <a:srgbClr val="0000FF"/>
                </a:solidFill>
                <a:latin typeface="微软雅黑" panose="020B0503020204020204" pitchFamily="34" charset="-122"/>
                <a:ea typeface="微软雅黑" panose="020B0503020204020204" pitchFamily="34" charset="-122"/>
                <a:cs typeface="+mn-ea"/>
              </a:rPr>
              <a:t>家</a:t>
            </a:r>
            <a:r>
              <a:rPr lang="zh-CN" altLang="en-US" sz="1700" noProof="1">
                <a:latin typeface="微软雅黑" panose="020B0503020204020204" pitchFamily="34" charset="-122"/>
                <a:ea typeface="微软雅黑" panose="020B0503020204020204" pitchFamily="34" charset="-122"/>
                <a:cs typeface="+mn-ea"/>
              </a:rPr>
              <a:t>、</a:t>
            </a:r>
            <a:r>
              <a:rPr lang="zh-CN" altLang="en-US" sz="1700" noProof="1">
                <a:solidFill>
                  <a:srgbClr val="0000FF"/>
                </a:solidFill>
                <a:latin typeface="微软雅黑" panose="020B0503020204020204" pitchFamily="34" charset="-122"/>
                <a:ea typeface="微软雅黑" panose="020B0503020204020204" pitchFamily="34" charset="-122"/>
                <a:cs typeface="+mn-ea"/>
              </a:rPr>
              <a:t>其他城市</a:t>
            </a:r>
            <a:r>
              <a:rPr lang="zh-CN" altLang="en-US" sz="1700" b="1" noProof="1">
                <a:solidFill>
                  <a:srgbClr val="C00000"/>
                </a:solidFill>
                <a:latin typeface="微软雅黑" panose="020B0503020204020204" pitchFamily="34" charset="-122"/>
                <a:ea typeface="微软雅黑" panose="020B0503020204020204" pitchFamily="34" charset="-122"/>
                <a:cs typeface="+mn-ea"/>
              </a:rPr>
              <a:t>7</a:t>
            </a:r>
            <a:r>
              <a:rPr lang="zh-CN" altLang="en-US" sz="1700" noProof="1">
                <a:solidFill>
                  <a:srgbClr val="0000FF"/>
                </a:solidFill>
                <a:latin typeface="微软雅黑" panose="020B0503020204020204" pitchFamily="34" charset="-122"/>
                <a:ea typeface="微软雅黑" panose="020B0503020204020204" pitchFamily="34" charset="-122"/>
                <a:cs typeface="+mn-ea"/>
              </a:rPr>
              <a:t>家</a:t>
            </a:r>
            <a:r>
              <a:rPr lang="zh-CN" altLang="en-US" sz="1700" noProof="1">
                <a:latin typeface="微软雅黑" panose="020B0503020204020204" pitchFamily="34" charset="-122"/>
                <a:ea typeface="微软雅黑" panose="020B0503020204020204" pitchFamily="34" charset="-122"/>
                <a:cs typeface="+mn-ea"/>
              </a:rPr>
              <a:t>；</a:t>
            </a:r>
            <a:endParaRPr lang="zh-CN" altLang="en-US" sz="1700" noProof="1">
              <a:latin typeface="微软雅黑" panose="020B0503020204020204" pitchFamily="34" charset="-122"/>
              <a:ea typeface="微软雅黑" panose="020B0503020204020204" pitchFamily="34" charset="-122"/>
            </a:endParaRPr>
          </a:p>
          <a:p>
            <a:pPr marL="285750" indent="-285750" algn="just">
              <a:lnSpc>
                <a:spcPts val="1725"/>
              </a:lnSpc>
              <a:buClr>
                <a:srgbClr val="C00000"/>
              </a:buClr>
              <a:buFont typeface="Wingdings" panose="05000000000000000000" charset="0"/>
              <a:buChar char="þ"/>
            </a:pPr>
            <a:r>
              <a:rPr lang="zh-CN" altLang="en-US" sz="1700" noProof="1">
                <a:latin typeface="微软雅黑" panose="020B0503020204020204" pitchFamily="34" charset="-122"/>
                <a:ea typeface="微软雅黑" panose="020B0503020204020204" pitchFamily="34" charset="-122"/>
                <a:cs typeface="+mn-ea"/>
              </a:rPr>
              <a:t>分为右下面图中所述的</a:t>
            </a:r>
            <a:r>
              <a:rPr lang="en-US" altLang="zh-CN" sz="1700" b="1" noProof="1">
                <a:solidFill>
                  <a:srgbClr val="C00000"/>
                </a:solidFill>
                <a:latin typeface="微软雅黑" panose="020B0503020204020204" pitchFamily="34" charset="-122"/>
                <a:ea typeface="微软雅黑" panose="020B0503020204020204" pitchFamily="34" charset="-122"/>
                <a:cs typeface="+mn-ea"/>
              </a:rPr>
              <a:t>6</a:t>
            </a:r>
            <a:r>
              <a:rPr lang="zh-CN" altLang="en-US" sz="1700" noProof="1">
                <a:latin typeface="微软雅黑" panose="020B0503020204020204" pitchFamily="34" charset="-122"/>
                <a:ea typeface="微软雅黑" panose="020B0503020204020204" pitchFamily="34" charset="-122"/>
                <a:cs typeface="+mn-ea"/>
              </a:rPr>
              <a:t>个类型：</a:t>
            </a:r>
            <a:r>
              <a:rPr lang="zh-CN" altLang="en-US" sz="1700" noProof="1">
                <a:solidFill>
                  <a:srgbClr val="C00000"/>
                </a:solidFill>
                <a:latin typeface="微软雅黑" panose="020B0503020204020204" pitchFamily="34" charset="-122"/>
                <a:ea typeface="微软雅黑" panose="020B0503020204020204" pitchFamily="34" charset="-122"/>
                <a:cs typeface="+mn-ea"/>
                <a:sym typeface="Wingdings" panose="05000000000000000000" charset="0"/>
              </a:rPr>
              <a:t></a:t>
            </a:r>
            <a:r>
              <a:rPr lang="zh-CN" altLang="en-US" sz="1700" u="sng" noProof="1">
                <a:solidFill>
                  <a:srgbClr val="0000FF"/>
                </a:solidFill>
                <a:latin typeface="微软雅黑" panose="020B0503020204020204" pitchFamily="34" charset="-122"/>
                <a:ea typeface="微软雅黑" panose="020B0503020204020204" pitchFamily="34" charset="-122"/>
                <a:cs typeface="+mn-ea"/>
              </a:rPr>
              <a:t>国际化大型软件公司</a:t>
            </a:r>
            <a:r>
              <a:rPr lang="zh-CN" altLang="en-US" sz="1700" noProof="1">
                <a:latin typeface="微软雅黑" panose="020B0503020204020204" pitchFamily="34" charset="-122"/>
                <a:ea typeface="微软雅黑" panose="020B0503020204020204" pitchFamily="34" charset="-122"/>
                <a:cs typeface="+mn-ea"/>
              </a:rPr>
              <a:t>：IBM（大连）、微软中国研发中心、阿尔卡特朗讯、NTTdata、丰田通商电子；</a:t>
            </a:r>
            <a:r>
              <a:rPr lang="zh-CN" altLang="en-US" sz="1700" noProof="1">
                <a:solidFill>
                  <a:srgbClr val="C00000"/>
                </a:solidFill>
                <a:latin typeface="微软雅黑" panose="020B0503020204020204" pitchFamily="34" charset="-122"/>
                <a:ea typeface="微软雅黑" panose="020B0503020204020204" pitchFamily="34" charset="-122"/>
                <a:cs typeface="+mn-ea"/>
                <a:sym typeface="Wingdings" panose="05000000000000000000" charset="0"/>
              </a:rPr>
              <a:t></a:t>
            </a:r>
            <a:r>
              <a:rPr lang="zh-CN" altLang="en-US" sz="1700" u="sng" noProof="1">
                <a:solidFill>
                  <a:srgbClr val="0000FF"/>
                </a:solidFill>
                <a:latin typeface="微软雅黑" panose="020B0503020204020204" pitchFamily="34" charset="-122"/>
                <a:ea typeface="微软雅黑" panose="020B0503020204020204" pitchFamily="34" charset="-122"/>
                <a:cs typeface="+mn-ea"/>
              </a:rPr>
              <a:t>软件外包公司</a:t>
            </a:r>
            <a:r>
              <a:rPr lang="zh-CN" altLang="en-US" sz="1700" noProof="1">
                <a:latin typeface="微软雅黑" panose="020B0503020204020204" pitchFamily="34" charset="-122"/>
                <a:ea typeface="微软雅黑" panose="020B0503020204020204" pitchFamily="34" charset="-122"/>
                <a:cs typeface="+mn-ea"/>
              </a:rPr>
              <a:t>：文思创新、海辉、华信、东软、软通动力等；</a:t>
            </a:r>
            <a:r>
              <a:rPr lang="zh-CN" altLang="en-US" sz="1700" noProof="1">
                <a:solidFill>
                  <a:srgbClr val="C00000"/>
                </a:solidFill>
                <a:latin typeface="微软雅黑" panose="020B0503020204020204" pitchFamily="34" charset="-122"/>
                <a:ea typeface="微软雅黑" panose="020B0503020204020204" pitchFamily="34" charset="-122"/>
                <a:cs typeface="+mn-ea"/>
                <a:sym typeface="Wingdings" panose="05000000000000000000" charset="0"/>
              </a:rPr>
              <a:t></a:t>
            </a:r>
            <a:r>
              <a:rPr lang="zh-CN" altLang="en-US" sz="1700" u="sng" noProof="1">
                <a:solidFill>
                  <a:srgbClr val="0000FF"/>
                </a:solidFill>
                <a:latin typeface="微软雅黑" panose="020B0503020204020204" pitchFamily="34" charset="-122"/>
                <a:ea typeface="微软雅黑" panose="020B0503020204020204" pitchFamily="34" charset="-122"/>
                <a:cs typeface="+mn-ea"/>
              </a:rPr>
              <a:t>数字游戏公司</a:t>
            </a:r>
            <a:r>
              <a:rPr lang="zh-CN" altLang="en-US" sz="1700" noProof="1">
                <a:latin typeface="微软雅黑" panose="020B0503020204020204" pitchFamily="34" charset="-122"/>
                <a:ea typeface="微软雅黑" panose="020B0503020204020204" pitchFamily="34" charset="-122"/>
                <a:cs typeface="+mn-ea"/>
              </a:rPr>
              <a:t>：金山软件、上海鼎仪、苏州蜗牛、中山数字娱乐、北京游国等；</a:t>
            </a:r>
            <a:r>
              <a:rPr lang="zh-CN" altLang="en-US" sz="1700" noProof="1">
                <a:solidFill>
                  <a:srgbClr val="C00000"/>
                </a:solidFill>
                <a:latin typeface="微软雅黑" panose="020B0503020204020204" pitchFamily="34" charset="-122"/>
                <a:ea typeface="微软雅黑" panose="020B0503020204020204" pitchFamily="34" charset="-122"/>
                <a:cs typeface="+mn-ea"/>
                <a:sym typeface="Wingdings" panose="05000000000000000000" charset="0"/>
              </a:rPr>
              <a:t></a:t>
            </a:r>
            <a:r>
              <a:rPr lang="zh-CN" altLang="en-US" sz="1700" u="sng" noProof="1">
                <a:solidFill>
                  <a:srgbClr val="0000FF"/>
                </a:solidFill>
                <a:latin typeface="微软雅黑" panose="020B0503020204020204" pitchFamily="34" charset="-122"/>
                <a:ea typeface="微软雅黑" panose="020B0503020204020204" pitchFamily="34" charset="-122"/>
                <a:cs typeface="+mn-ea"/>
              </a:rPr>
              <a:t>嵌入式</a:t>
            </a:r>
            <a:r>
              <a:rPr lang="zh-CN" altLang="en-US" sz="1700" noProof="1">
                <a:latin typeface="微软雅黑" panose="020B0503020204020204" pitchFamily="34" charset="-122"/>
                <a:ea typeface="微软雅黑" panose="020B0503020204020204" pitchFamily="34" charset="-122"/>
                <a:cs typeface="+mn-ea"/>
              </a:rPr>
              <a:t>：海信网络、海尔软件、无锡矽太恒科、航天信息等；</a:t>
            </a:r>
            <a:r>
              <a:rPr lang="zh-CN" altLang="en-US" sz="1700" noProof="1">
                <a:solidFill>
                  <a:srgbClr val="C00000"/>
                </a:solidFill>
                <a:latin typeface="微软雅黑" panose="020B0503020204020204" pitchFamily="34" charset="-122"/>
                <a:ea typeface="微软雅黑" panose="020B0503020204020204" pitchFamily="34" charset="-122"/>
                <a:cs typeface="+mn-ea"/>
                <a:sym typeface="Wingdings" panose="05000000000000000000" charset="0"/>
              </a:rPr>
              <a:t></a:t>
            </a:r>
            <a:r>
              <a:rPr lang="zh-CN" altLang="en-US" sz="1700" u="sng" noProof="1">
                <a:solidFill>
                  <a:srgbClr val="0000FF"/>
                </a:solidFill>
                <a:latin typeface="微软雅黑" panose="020B0503020204020204" pitchFamily="34" charset="-122"/>
                <a:ea typeface="微软雅黑" panose="020B0503020204020204" pitchFamily="34" charset="-122"/>
                <a:cs typeface="+mn-ea"/>
              </a:rPr>
              <a:t>互联网公司</a:t>
            </a:r>
            <a:r>
              <a:rPr lang="zh-CN" altLang="en-US" sz="1700" noProof="1">
                <a:latin typeface="微软雅黑" panose="020B0503020204020204" pitchFamily="34" charset="-122"/>
                <a:ea typeface="微软雅黑" panose="020B0503020204020204" pitchFamily="34" charset="-122"/>
                <a:cs typeface="+mn-ea"/>
              </a:rPr>
              <a:t>：百度、腾讯、人人网、奇虎360等；</a:t>
            </a:r>
            <a:r>
              <a:rPr lang="zh-CN" altLang="en-US" sz="1700" noProof="1">
                <a:solidFill>
                  <a:srgbClr val="C00000"/>
                </a:solidFill>
                <a:latin typeface="微软雅黑" panose="020B0503020204020204" pitchFamily="34" charset="-122"/>
                <a:ea typeface="微软雅黑" panose="020B0503020204020204" pitchFamily="34" charset="-122"/>
                <a:cs typeface="+mn-ea"/>
                <a:sym typeface="Wingdings" panose="05000000000000000000" charset="0"/>
              </a:rPr>
              <a:t></a:t>
            </a:r>
            <a:r>
              <a:rPr lang="zh-CN" altLang="en-US" sz="1700" u="sng" noProof="1">
                <a:solidFill>
                  <a:srgbClr val="0000FF"/>
                </a:solidFill>
                <a:latin typeface="微软雅黑" panose="020B0503020204020204" pitchFamily="34" charset="-122"/>
                <a:ea typeface="微软雅黑" panose="020B0503020204020204" pitchFamily="34" charset="-122"/>
                <a:cs typeface="+mn-ea"/>
              </a:rPr>
              <a:t>电子商务公司</a:t>
            </a:r>
            <a:r>
              <a:rPr lang="zh-CN" altLang="en-US" sz="1700" noProof="1">
                <a:latin typeface="微软雅黑" panose="020B0503020204020204" pitchFamily="34" charset="-122"/>
                <a:ea typeface="微软雅黑" panose="020B0503020204020204" pitchFamily="34" charset="-122"/>
                <a:cs typeface="+mn-ea"/>
              </a:rPr>
              <a:t>：阿里巴巴、淘宝等</a:t>
            </a:r>
            <a:endParaRPr lang="zh-CN" altLang="en-US" sz="1700" noProof="1">
              <a:latin typeface="微软雅黑" panose="020B0503020204020204" pitchFamily="34" charset="-122"/>
              <a:ea typeface="微软雅黑" panose="020B0503020204020204" pitchFamily="34" charset="-122"/>
            </a:endParaRPr>
          </a:p>
        </p:txBody>
      </p:sp>
      <p:graphicFrame>
        <p:nvGraphicFramePr>
          <p:cNvPr id="38927" name="对象 44"/>
          <p:cNvGraphicFramePr/>
          <p:nvPr/>
        </p:nvGraphicFramePr>
        <p:xfrm>
          <a:off x="167005" y="2067560"/>
          <a:ext cx="5330825" cy="4632325"/>
        </p:xfrm>
        <a:graphic>
          <a:graphicData uri="http://schemas.openxmlformats.org/presentationml/2006/ole">
            <mc:AlternateContent xmlns:mc="http://schemas.openxmlformats.org/markup-compatibility/2006">
              <mc:Choice xmlns:v="urn:schemas-microsoft-com:vml" Requires="v">
                <p:oleObj spid="_x0000_s3076" name="" r:id="rId1" imgW="6096000" imgH="4295775" progId="Paint.Picture">
                  <p:embed/>
                </p:oleObj>
              </mc:Choice>
              <mc:Fallback>
                <p:oleObj name="" r:id="rId1" imgW="6096000" imgH="4295775" progId="Paint.Picture">
                  <p:embed/>
                  <p:pic>
                    <p:nvPicPr>
                      <p:cNvPr id="0" name="图片 3075"/>
                      <p:cNvPicPr/>
                      <p:nvPr/>
                    </p:nvPicPr>
                    <p:blipFill>
                      <a:blip r:embed="rId2"/>
                      <a:stretch>
                        <a:fillRect/>
                      </a:stretch>
                    </p:blipFill>
                    <p:spPr>
                      <a:xfrm>
                        <a:off x="167005" y="2067560"/>
                        <a:ext cx="5330825" cy="4632325"/>
                      </a:xfrm>
                      <a:prstGeom prst="rect">
                        <a:avLst/>
                      </a:prstGeom>
                      <a:noFill/>
                      <a:ln w="38100">
                        <a:noFill/>
                        <a:miter/>
                      </a:ln>
                    </p:spPr>
                  </p:pic>
                </p:oleObj>
              </mc:Fallback>
            </mc:AlternateContent>
          </a:graphicData>
        </a:graphic>
      </p:graphicFrame>
      <p:pic>
        <p:nvPicPr>
          <p:cNvPr id="36881" name="图片 1"/>
          <p:cNvPicPr>
            <a:picLocks noChangeAspect="1"/>
          </p:cNvPicPr>
          <p:nvPr/>
        </p:nvPicPr>
        <p:blipFill>
          <a:blip r:embed="rId3"/>
          <a:stretch>
            <a:fillRect/>
          </a:stretch>
        </p:blipFill>
        <p:spPr>
          <a:xfrm>
            <a:off x="5574030" y="4155440"/>
            <a:ext cx="3100705" cy="2514600"/>
          </a:xfrm>
          <a:prstGeom prst="rect">
            <a:avLst/>
          </a:prstGeom>
          <a:noFill/>
          <a:ln w="9525" cap="flat" cmpd="sng">
            <a:solidFill>
              <a:srgbClr val="604A7B"/>
            </a:solidFill>
            <a:prstDash val="solid"/>
            <a:round/>
            <a:headEnd type="none" w="med" len="med"/>
            <a:tailEnd type="none" w="med" len="med"/>
          </a:ln>
        </p:spPr>
      </p:pic>
      <p:pic>
        <p:nvPicPr>
          <p:cNvPr id="36882" name="图片 2"/>
          <p:cNvPicPr>
            <a:picLocks noChangeAspect="1"/>
          </p:cNvPicPr>
          <p:nvPr/>
        </p:nvPicPr>
        <p:blipFill>
          <a:blip r:embed="rId4"/>
          <a:stretch>
            <a:fillRect/>
          </a:stretch>
        </p:blipFill>
        <p:spPr>
          <a:xfrm>
            <a:off x="8928735" y="4155440"/>
            <a:ext cx="3178175" cy="2514600"/>
          </a:xfrm>
          <a:prstGeom prst="rect">
            <a:avLst/>
          </a:prstGeom>
          <a:noFill/>
          <a:ln w="9525" cap="flat" cmpd="sng">
            <a:solidFill>
              <a:srgbClr val="604A7B"/>
            </a:solidFill>
            <a:prstDash val="solid"/>
            <a:round/>
            <a:headEnd type="none" w="med" len="med"/>
            <a:tailEnd type="none" w="med" len="med"/>
          </a:ln>
        </p:spPr>
      </p:pic>
      <p:sp>
        <p:nvSpPr>
          <p:cNvPr id="7" name="AutoShape 138"/>
          <p:cNvSpPr/>
          <p:nvPr/>
        </p:nvSpPr>
        <p:spPr>
          <a:xfrm>
            <a:off x="154305" y="950595"/>
            <a:ext cx="3849370" cy="431800"/>
          </a:xfrm>
          <a:prstGeom prst="roundRect">
            <a:avLst>
              <a:gd name="adj" fmla="val 16667"/>
            </a:avLst>
          </a:prstGeom>
          <a:solidFill>
            <a:srgbClr val="993300"/>
          </a:solidFill>
          <a:ln w="3175" cap="flat" cmpd="sng">
            <a:solidFill>
              <a:srgbClr val="FF6600"/>
            </a:solidFill>
            <a:prstDash val="solid"/>
            <a:round/>
            <a:headEnd type="none" w="med" len="med"/>
            <a:tailEnd type="none" w="med" len="med"/>
          </a:ln>
        </p:spPr>
        <p:txBody>
          <a:bodyPr wrap="none" anchor="ctr"/>
          <a:p>
            <a:pPr eaLnBrk="0" hangingPunct="0"/>
            <a:endParaRPr lang="zh-CN" altLang="en-US" sz="1600" dirty="0">
              <a:latin typeface="Times New Roman" panose="02020603050405020304" pitchFamily="18" charset="0"/>
              <a:ea typeface="宋体" panose="02010600030101010101" pitchFamily="2" charset="-122"/>
            </a:endParaRPr>
          </a:p>
        </p:txBody>
      </p:sp>
      <p:sp>
        <p:nvSpPr>
          <p:cNvPr id="12" name="文本框 11"/>
          <p:cNvSpPr txBox="1"/>
          <p:nvPr/>
        </p:nvSpPr>
        <p:spPr>
          <a:xfrm>
            <a:off x="154305" y="950595"/>
            <a:ext cx="3680460" cy="429895"/>
          </a:xfrm>
          <a:prstGeom prst="rect">
            <a:avLst/>
          </a:prstGeom>
          <a:noFill/>
        </p:spPr>
        <p:txBody>
          <a:bodyPr wrap="none" rtlCol="0" anchor="t">
            <a:spAutoFit/>
          </a:bodyPr>
          <a:p>
            <a:pPr algn="l"/>
            <a:r>
              <a:rPr lang="en-US" altLang="zh-CN" sz="2200" b="1">
                <a:solidFill>
                  <a:srgbClr val="FFFFFF"/>
                </a:solidFill>
                <a:latin typeface="微软雅黑" panose="020B0503020204020204" pitchFamily="34" charset="-122"/>
                <a:ea typeface="微软雅黑" panose="020B0503020204020204" pitchFamily="34" charset="-122"/>
                <a:sym typeface="+mn-ea"/>
              </a:rPr>
              <a:t>2.7</a:t>
            </a:r>
            <a:r>
              <a:rPr lang="zh-CN" altLang="en-US" sz="2200" b="1">
                <a:solidFill>
                  <a:srgbClr val="FFFFFF"/>
                </a:solidFill>
                <a:latin typeface="微软雅黑" panose="020B0503020204020204" pitchFamily="34" charset="-122"/>
                <a:ea typeface="微软雅黑" panose="020B0503020204020204" pitchFamily="34" charset="-122"/>
                <a:sym typeface="+mn-ea"/>
              </a:rPr>
              <a:t>培养流程与实施方案要点</a:t>
            </a:r>
            <a:endParaRPr lang="zh-CN" altLang="en-US" sz="2200" b="1">
              <a:solidFill>
                <a:srgbClr val="FFFFFF"/>
              </a:solidFill>
              <a:latin typeface="微软雅黑" panose="020B0503020204020204" pitchFamily="34" charset="-122"/>
              <a:ea typeface="微软雅黑" panose="020B0503020204020204" pitchFamily="34" charset="-122"/>
            </a:endParaRPr>
          </a:p>
        </p:txBody>
      </p:sp>
      <p:sp>
        <p:nvSpPr>
          <p:cNvPr id="2" name="三十二角星 1"/>
          <p:cNvSpPr/>
          <p:nvPr/>
        </p:nvSpPr>
        <p:spPr>
          <a:xfrm>
            <a:off x="7096760" y="102235"/>
            <a:ext cx="1008000" cy="1008000"/>
          </a:xfrm>
          <a:prstGeom prst="star32">
            <a:avLst/>
          </a:prstGeom>
          <a:solidFill>
            <a:srgbClr val="BF0D51"/>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3" name="文本框 2"/>
          <p:cNvSpPr txBox="1"/>
          <p:nvPr/>
        </p:nvSpPr>
        <p:spPr>
          <a:xfrm>
            <a:off x="7167245" y="330835"/>
            <a:ext cx="894080" cy="521970"/>
          </a:xfrm>
          <a:prstGeom prst="rect">
            <a:avLst/>
          </a:prstGeom>
          <a:noFill/>
        </p:spPr>
        <p:txBody>
          <a:bodyPr wrap="none" rtlCol="0" anchor="t">
            <a:spAutoFit/>
          </a:bodyPr>
          <a:p>
            <a:r>
              <a:rPr lang="zh-CN" altLang="en-US" sz="2800" b="1">
                <a:solidFill>
                  <a:srgbClr val="FFFF00"/>
                </a:solidFill>
                <a:latin typeface="微软雅黑" panose="020B0503020204020204" pitchFamily="34" charset="-122"/>
                <a:ea typeface="微软雅黑" panose="020B0503020204020204" pitchFamily="34" charset="-122"/>
                <a:sym typeface="+mn-ea"/>
              </a:rPr>
              <a:t>重点</a:t>
            </a:r>
            <a:endParaRPr lang="zh-CN" altLang="en-US" sz="2800" b="1">
              <a:solidFill>
                <a:srgbClr val="FFFF00"/>
              </a:solidFill>
              <a:latin typeface="微软雅黑" panose="020B0503020204020204" pitchFamily="34" charset="-122"/>
              <a:ea typeface="微软雅黑" panose="020B0503020204020204" pitchFamily="34" charset="-122"/>
              <a:sym typeface="+mn-ea"/>
            </a:endParaRPr>
          </a:p>
        </p:txBody>
      </p:sp>
      <p:sp>
        <p:nvSpPr>
          <p:cNvPr id="5" name="三十二角星 4"/>
          <p:cNvSpPr/>
          <p:nvPr/>
        </p:nvSpPr>
        <p:spPr>
          <a:xfrm>
            <a:off x="8084820" y="85725"/>
            <a:ext cx="1008000" cy="1008000"/>
          </a:xfrm>
          <a:prstGeom prst="star32">
            <a:avLst/>
          </a:prstGeom>
          <a:solidFill>
            <a:srgbClr val="BF0D51"/>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8" name="文本框 7"/>
          <p:cNvSpPr txBox="1"/>
          <p:nvPr/>
        </p:nvSpPr>
        <p:spPr>
          <a:xfrm>
            <a:off x="8155305" y="314325"/>
            <a:ext cx="894080" cy="521970"/>
          </a:xfrm>
          <a:prstGeom prst="rect">
            <a:avLst/>
          </a:prstGeom>
          <a:noFill/>
        </p:spPr>
        <p:txBody>
          <a:bodyPr wrap="none" rtlCol="0" anchor="t">
            <a:spAutoFit/>
          </a:bodyPr>
          <a:p>
            <a:r>
              <a:rPr lang="zh-CN" altLang="en-US" sz="2800" b="1">
                <a:solidFill>
                  <a:srgbClr val="FFFF00"/>
                </a:solidFill>
                <a:latin typeface="微软雅黑" panose="020B0503020204020204" pitchFamily="34" charset="-122"/>
                <a:ea typeface="微软雅黑" panose="020B0503020204020204" pitchFamily="34" charset="-122"/>
                <a:sym typeface="+mn-ea"/>
              </a:rPr>
              <a:t>难点</a:t>
            </a:r>
            <a:endParaRPr lang="zh-CN" altLang="en-US" sz="2800" b="1">
              <a:solidFill>
                <a:srgbClr val="FFFF00"/>
              </a:solidFill>
              <a:latin typeface="微软雅黑" panose="020B0503020204020204" pitchFamily="34" charset="-122"/>
              <a:ea typeface="微软雅黑" panose="020B0503020204020204" pitchFamily="34" charset="-122"/>
              <a:sym typeface="+mn-ea"/>
            </a:endParaRPr>
          </a:p>
        </p:txBody>
      </p:sp>
      <p:sp>
        <p:nvSpPr>
          <p:cNvPr id="9" name="三十二角星 8"/>
          <p:cNvSpPr/>
          <p:nvPr/>
        </p:nvSpPr>
        <p:spPr>
          <a:xfrm>
            <a:off x="9089390" y="85725"/>
            <a:ext cx="1008000" cy="1008000"/>
          </a:xfrm>
          <a:prstGeom prst="star32">
            <a:avLst/>
          </a:prstGeom>
          <a:solidFill>
            <a:srgbClr val="BF0D51"/>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0" name="文本框 9"/>
          <p:cNvSpPr txBox="1"/>
          <p:nvPr/>
        </p:nvSpPr>
        <p:spPr>
          <a:xfrm>
            <a:off x="9159875" y="314325"/>
            <a:ext cx="894080" cy="521970"/>
          </a:xfrm>
          <a:prstGeom prst="rect">
            <a:avLst/>
          </a:prstGeom>
          <a:noFill/>
        </p:spPr>
        <p:txBody>
          <a:bodyPr wrap="none" rtlCol="0" anchor="t">
            <a:spAutoFit/>
          </a:bodyPr>
          <a:p>
            <a:r>
              <a:rPr lang="zh-CN" altLang="en-US" sz="2800" b="1">
                <a:solidFill>
                  <a:srgbClr val="FFFF00"/>
                </a:solidFill>
                <a:latin typeface="微软雅黑" panose="020B0503020204020204" pitchFamily="34" charset="-122"/>
                <a:ea typeface="微软雅黑" panose="020B0503020204020204" pitchFamily="34" charset="-122"/>
                <a:sym typeface="+mn-ea"/>
              </a:rPr>
              <a:t>痛点</a:t>
            </a:r>
            <a:endParaRPr lang="zh-CN" altLang="en-US" sz="2800" b="1">
              <a:solidFill>
                <a:srgbClr val="FFFF00"/>
              </a:solidFill>
              <a:latin typeface="微软雅黑" panose="020B0503020204020204" pitchFamily="34" charset="-122"/>
              <a:ea typeface="微软雅黑" panose="020B0503020204020204" pitchFamily="34" charset="-122"/>
              <a:sym typeface="+mn-ea"/>
            </a:endParaRPr>
          </a:p>
        </p:txBody>
      </p:sp>
      <p:sp>
        <p:nvSpPr>
          <p:cNvPr id="11" name="三十二角星 10"/>
          <p:cNvSpPr/>
          <p:nvPr/>
        </p:nvSpPr>
        <p:spPr>
          <a:xfrm>
            <a:off x="10077450" y="69215"/>
            <a:ext cx="1008000" cy="1008000"/>
          </a:xfrm>
          <a:prstGeom prst="star32">
            <a:avLst/>
          </a:prstGeom>
          <a:solidFill>
            <a:srgbClr val="BF0D51"/>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3" name="文本框 12"/>
          <p:cNvSpPr txBox="1"/>
          <p:nvPr/>
        </p:nvSpPr>
        <p:spPr>
          <a:xfrm>
            <a:off x="10147935" y="297815"/>
            <a:ext cx="894080" cy="521970"/>
          </a:xfrm>
          <a:prstGeom prst="rect">
            <a:avLst/>
          </a:prstGeom>
          <a:noFill/>
        </p:spPr>
        <p:txBody>
          <a:bodyPr wrap="none" rtlCol="0" anchor="t">
            <a:spAutoFit/>
          </a:bodyPr>
          <a:p>
            <a:r>
              <a:rPr lang="zh-CN" altLang="en-US" sz="2800" b="1">
                <a:solidFill>
                  <a:srgbClr val="FFFF00"/>
                </a:solidFill>
                <a:latin typeface="微软雅黑" panose="020B0503020204020204" pitchFamily="34" charset="-122"/>
                <a:ea typeface="微软雅黑" panose="020B0503020204020204" pitchFamily="34" charset="-122"/>
                <a:sym typeface="+mn-ea"/>
              </a:rPr>
              <a:t>堵点</a:t>
            </a:r>
            <a:endParaRPr lang="zh-CN" altLang="en-US" sz="2800" b="1">
              <a:solidFill>
                <a:srgbClr val="FFFF00"/>
              </a:solidFill>
              <a:latin typeface="微软雅黑" panose="020B0503020204020204" pitchFamily="34" charset="-122"/>
              <a:ea typeface="微软雅黑" panose="020B0503020204020204" pitchFamily="34" charset="-122"/>
              <a:sym typeface="+mn-ea"/>
            </a:endParaRPr>
          </a:p>
        </p:txBody>
      </p:sp>
      <p:sp>
        <p:nvSpPr>
          <p:cNvPr id="14" name="三十二角星 13"/>
          <p:cNvSpPr/>
          <p:nvPr/>
        </p:nvSpPr>
        <p:spPr>
          <a:xfrm>
            <a:off x="11065510" y="52705"/>
            <a:ext cx="1008000" cy="1008000"/>
          </a:xfrm>
          <a:prstGeom prst="star32">
            <a:avLst/>
          </a:prstGeom>
          <a:solidFill>
            <a:srgbClr val="BF0D51"/>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5" name="文本框 14"/>
          <p:cNvSpPr txBox="1"/>
          <p:nvPr/>
        </p:nvSpPr>
        <p:spPr>
          <a:xfrm>
            <a:off x="11135995" y="281305"/>
            <a:ext cx="894080" cy="521970"/>
          </a:xfrm>
          <a:prstGeom prst="rect">
            <a:avLst/>
          </a:prstGeom>
          <a:noFill/>
        </p:spPr>
        <p:txBody>
          <a:bodyPr wrap="none" rtlCol="0" anchor="t">
            <a:spAutoFit/>
          </a:bodyPr>
          <a:p>
            <a:r>
              <a:rPr lang="zh-CN" altLang="en-US" sz="2800" b="1">
                <a:solidFill>
                  <a:srgbClr val="FFFF00"/>
                </a:solidFill>
                <a:latin typeface="微软雅黑" panose="020B0503020204020204" pitchFamily="34" charset="-122"/>
                <a:ea typeface="微软雅黑" panose="020B0503020204020204" pitchFamily="34" charset="-122"/>
                <a:sym typeface="+mn-ea"/>
              </a:rPr>
              <a:t>弱点</a:t>
            </a:r>
            <a:endParaRPr lang="zh-CN" altLang="en-US" sz="2800" b="1">
              <a:solidFill>
                <a:srgbClr val="FFFF00"/>
              </a:solidFill>
              <a:latin typeface="微软雅黑" panose="020B0503020204020204" pitchFamily="34" charset="-122"/>
              <a:ea typeface="微软雅黑" panose="020B0503020204020204" pitchFamily="34" charset="-122"/>
              <a:sym typeface="+mn-ea"/>
            </a:endParaRPr>
          </a:p>
        </p:txBody>
      </p:sp>
      <p:sp>
        <p:nvSpPr>
          <p:cNvPr id="16" name="爆炸形 1 15"/>
          <p:cNvSpPr/>
          <p:nvPr/>
        </p:nvSpPr>
        <p:spPr>
          <a:xfrm>
            <a:off x="4003675" y="430530"/>
            <a:ext cx="1851025" cy="1493520"/>
          </a:xfrm>
          <a:prstGeom prst="irregularSeal1">
            <a:avLst/>
          </a:prstGeom>
          <a:solidFill>
            <a:srgbClr val="009999"/>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8" name="文本框 17"/>
          <p:cNvSpPr txBox="1"/>
          <p:nvPr/>
        </p:nvSpPr>
        <p:spPr>
          <a:xfrm>
            <a:off x="4221480" y="828040"/>
            <a:ext cx="1352550" cy="645160"/>
          </a:xfrm>
          <a:prstGeom prst="rect">
            <a:avLst/>
          </a:prstGeom>
          <a:noFill/>
        </p:spPr>
        <p:txBody>
          <a:bodyPr wrap="square" rtlCol="0" anchor="t">
            <a:spAutoFit/>
          </a:bodyPr>
          <a:p>
            <a:pPr algn="ctr"/>
            <a:r>
              <a:rPr lang="zh-CN" altLang="en-US" b="1">
                <a:solidFill>
                  <a:srgbClr val="FFFF00"/>
                </a:solidFill>
                <a:latin typeface="微软雅黑" panose="020B0503020204020204" pitchFamily="34" charset="-122"/>
                <a:ea typeface="微软雅黑" panose="020B0503020204020204" pitchFamily="34" charset="-122"/>
                <a:sym typeface="+mn-ea"/>
              </a:rPr>
              <a:t>以计算机类专业为例</a:t>
            </a:r>
            <a:endParaRPr lang="zh-CN" altLang="en-US" b="1">
              <a:solidFill>
                <a:srgbClr val="FFFF00"/>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000" fill="hold">
                                          <p:stCondLst>
                                            <p:cond delay="0"/>
                                          </p:stCondLst>
                                        </p:cTn>
                                        <p:tgtEl>
                                          <p:spTgt spid="38928"/>
                                        </p:tgtEl>
                                        <p:attrNameLst>
                                          <p:attrName>style.visibility</p:attrName>
                                        </p:attrNameLst>
                                      </p:cBhvr>
                                      <p:to>
                                        <p:strVal val="visible"/>
                                      </p:to>
                                    </p:set>
                                    <p:animEffect transition="in" filter="wipe(left)">
                                      <p:cBhvr>
                                        <p:cTn id="7" dur="1000"/>
                                        <p:tgtEl>
                                          <p:spTgt spid="3892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000" fill="hold">
                                          <p:stCondLst>
                                            <p:cond delay="0"/>
                                          </p:stCondLst>
                                        </p:cTn>
                                        <p:tgtEl>
                                          <p:spTgt spid="38927"/>
                                        </p:tgtEl>
                                        <p:attrNameLst>
                                          <p:attrName>style.visibility</p:attrName>
                                        </p:attrNameLst>
                                      </p:cBhvr>
                                      <p:to>
                                        <p:strVal val="visible"/>
                                      </p:to>
                                    </p:set>
                                    <p:animEffect transition="in" filter="wipe(left)">
                                      <p:cBhvr>
                                        <p:cTn id="12" dur="1000"/>
                                        <p:tgtEl>
                                          <p:spTgt spid="38927"/>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000" fill="hold">
                                          <p:stCondLst>
                                            <p:cond delay="0"/>
                                          </p:stCondLst>
                                        </p:cTn>
                                        <p:tgtEl>
                                          <p:spTgt spid="36881"/>
                                        </p:tgtEl>
                                        <p:attrNameLst>
                                          <p:attrName>style.visibility</p:attrName>
                                        </p:attrNameLst>
                                      </p:cBhvr>
                                      <p:to>
                                        <p:strVal val="visible"/>
                                      </p:to>
                                    </p:set>
                                    <p:animEffect transition="in" filter="dissolve">
                                      <p:cBhvr>
                                        <p:cTn id="17" dur="1000"/>
                                        <p:tgtEl>
                                          <p:spTgt spid="36881"/>
                                        </p:tgtEl>
                                      </p:cBhvr>
                                    </p:animEffect>
                                  </p:childTnLst>
                                </p:cTn>
                              </p:par>
                            </p:childTnLst>
                          </p:cTn>
                        </p:par>
                        <p:par>
                          <p:cTn id="18" fill="hold">
                            <p:stCondLst>
                              <p:cond delay="1000"/>
                            </p:stCondLst>
                            <p:childTnLst>
                              <p:par>
                                <p:cTn id="19" presetID="9" presetClass="entr" presetSubtype="0" fill="hold" nodeType="afterEffect">
                                  <p:stCondLst>
                                    <p:cond delay="0"/>
                                  </p:stCondLst>
                                  <p:childTnLst>
                                    <p:set>
                                      <p:cBhvr>
                                        <p:cTn id="20" dur="1000" fill="hold">
                                          <p:stCondLst>
                                            <p:cond delay="0"/>
                                          </p:stCondLst>
                                        </p:cTn>
                                        <p:tgtEl>
                                          <p:spTgt spid="36882"/>
                                        </p:tgtEl>
                                        <p:attrNameLst>
                                          <p:attrName>style.visibility</p:attrName>
                                        </p:attrNameLst>
                                      </p:cBhvr>
                                      <p:to>
                                        <p:strVal val="visible"/>
                                      </p:to>
                                    </p:set>
                                    <p:animEffect transition="in" filter="dissolve">
                                      <p:cBhvr>
                                        <p:cTn id="21" dur="1000"/>
                                        <p:tgtEl>
                                          <p:spTgt spid="368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28"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519303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en-US" sz="3600" b="1">
                <a:solidFill>
                  <a:srgbClr val="FF0000"/>
                </a:solidFill>
                <a:latin typeface="微软雅黑" panose="020B0503020204020204" pitchFamily="34" charset="-122"/>
                <a:ea typeface="微软雅黑" panose="020B0503020204020204" pitchFamily="34" charset="-122"/>
                <a:sym typeface="+mn-ea"/>
              </a:rPr>
              <a:t>II.</a:t>
            </a:r>
            <a:r>
              <a:rPr lang="zh-CN" altLang="en-US" sz="3600" b="1">
                <a:solidFill>
                  <a:srgbClr val="319186"/>
                </a:solidFill>
                <a:latin typeface="微软雅黑" panose="020B0503020204020204" pitchFamily="34" charset="-122"/>
                <a:ea typeface="微软雅黑" panose="020B0503020204020204" pitchFamily="34" charset="-122"/>
                <a:sym typeface="+mn-ea"/>
              </a:rPr>
              <a:t>工程领军人才培养计划</a:t>
            </a:r>
            <a:endParaRPr lang="zh-CN" altLang="en-US" sz="3600" b="1">
              <a:solidFill>
                <a:srgbClr val="319186"/>
              </a:solidFill>
              <a:latin typeface="微软雅黑" panose="020B0503020204020204" pitchFamily="34" charset="-122"/>
              <a:ea typeface="微软雅黑" panose="020B0503020204020204" pitchFamily="34" charset="-122"/>
            </a:endParaRPr>
          </a:p>
        </p:txBody>
      </p:sp>
      <p:sp>
        <p:nvSpPr>
          <p:cNvPr id="33806" name="文本框 99"/>
          <p:cNvSpPr txBox="1"/>
          <p:nvPr/>
        </p:nvSpPr>
        <p:spPr>
          <a:xfrm>
            <a:off x="238443" y="1488758"/>
            <a:ext cx="8650287" cy="429895"/>
          </a:xfrm>
          <a:prstGeom prst="rect">
            <a:avLst/>
          </a:prstGeom>
          <a:noFill/>
          <a:ln w="9525">
            <a:noFill/>
          </a:ln>
        </p:spPr>
        <p:txBody>
          <a:bodyPr wrap="square" anchor="t">
            <a:spAutoFit/>
          </a:bodyPr>
          <a:p>
            <a:pPr algn="just"/>
            <a:r>
              <a:rPr lang="en-US" altLang="zh-CN" sz="2200" b="1">
                <a:latin typeface="微软雅黑" panose="020B0503020204020204" pitchFamily="34" charset="-122"/>
                <a:ea typeface="微软雅黑" panose="020B0503020204020204" pitchFamily="34" charset="-122"/>
              </a:rPr>
              <a:t>4</a:t>
            </a:r>
            <a:r>
              <a:rPr lang="zh-CN" altLang="en-US" sz="2200" b="1">
                <a:latin typeface="微软雅黑" panose="020B0503020204020204" pitchFamily="34" charset="-122"/>
                <a:ea typeface="微软雅黑" panose="020B0503020204020204" pitchFamily="34" charset="-122"/>
              </a:rPr>
              <a:t>. 面向产业高端校企合作基地建设</a:t>
            </a:r>
            <a:endParaRPr lang="zh-CN" altLang="en-US" sz="2200" b="1">
              <a:latin typeface="微软雅黑" panose="020B0503020204020204" pitchFamily="34" charset="-122"/>
              <a:ea typeface="微软雅黑" panose="020B0503020204020204" pitchFamily="34" charset="-122"/>
            </a:endParaRPr>
          </a:p>
        </p:txBody>
      </p:sp>
      <p:sp>
        <p:nvSpPr>
          <p:cNvPr id="40976" name="文本框 4"/>
          <p:cNvSpPr txBox="1"/>
          <p:nvPr/>
        </p:nvSpPr>
        <p:spPr>
          <a:xfrm>
            <a:off x="554990" y="1958975"/>
            <a:ext cx="11193145" cy="3784600"/>
          </a:xfrm>
          <a:prstGeom prst="rect">
            <a:avLst/>
          </a:prstGeom>
          <a:noFill/>
          <a:ln w="9525">
            <a:solidFill>
              <a:srgbClr val="C00000"/>
            </a:solidFill>
            <a:prstDash val="dashDot"/>
          </a:ln>
        </p:spPr>
        <p:txBody>
          <a:bodyPr wrap="square" anchor="t">
            <a:spAutoFit/>
          </a:bodyPr>
          <a:p>
            <a:pPr algn="just">
              <a:buClr>
                <a:srgbClr val="C00000"/>
              </a:buClr>
              <a:buFont typeface="Wingdings" panose="05000000000000000000" charset="0"/>
              <a:buChar char="@"/>
            </a:pPr>
            <a:r>
              <a:rPr lang="zh-CN" altLang="en-US" sz="2000">
                <a:latin typeface="微软雅黑" panose="020B0503020204020204" pitchFamily="34" charset="-122"/>
                <a:ea typeface="微软雅黑" panose="020B0503020204020204" pitchFamily="34" charset="-122"/>
              </a:rPr>
              <a:t>进一步加强校企合作，与知名IT企业如</a:t>
            </a:r>
            <a:r>
              <a:rPr lang="zh-CN" altLang="en-US" sz="2000">
                <a:solidFill>
                  <a:srgbClr val="C00000"/>
                </a:solidFill>
                <a:latin typeface="微软雅黑" panose="020B0503020204020204" pitchFamily="34" charset="-122"/>
                <a:ea typeface="微软雅黑" panose="020B0503020204020204" pitchFamily="34" charset="-122"/>
              </a:rPr>
              <a:t>浪潮集团</a:t>
            </a:r>
            <a:r>
              <a:rPr lang="zh-CN" altLang="en-US" sz="2000">
                <a:latin typeface="微软雅黑" panose="020B0503020204020204" pitchFamily="34" charset="-122"/>
                <a:ea typeface="微软雅黑" panose="020B0503020204020204" pitchFamily="34" charset="-122"/>
              </a:rPr>
              <a:t>、</a:t>
            </a:r>
            <a:r>
              <a:rPr lang="zh-CN" altLang="en-US" sz="2000">
                <a:solidFill>
                  <a:srgbClr val="C00000"/>
                </a:solidFill>
                <a:latin typeface="微软雅黑" panose="020B0503020204020204" pitchFamily="34" charset="-122"/>
                <a:ea typeface="微软雅黑" panose="020B0503020204020204" pitchFamily="34" charset="-122"/>
              </a:rPr>
              <a:t>天罡仪表</a:t>
            </a:r>
            <a:r>
              <a:rPr lang="zh-CN" altLang="en-US" sz="2000">
                <a:latin typeface="微软雅黑" panose="020B0503020204020204" pitchFamily="34" charset="-122"/>
                <a:ea typeface="微软雅黑" panose="020B0503020204020204" pitchFamily="34" charset="-122"/>
              </a:rPr>
              <a:t>、</a:t>
            </a:r>
            <a:r>
              <a:rPr lang="zh-CN" altLang="en-US" sz="2000">
                <a:solidFill>
                  <a:srgbClr val="C00000"/>
                </a:solidFill>
                <a:latin typeface="微软雅黑" panose="020B0503020204020204" pitchFamily="34" charset="-122"/>
                <a:ea typeface="微软雅黑" panose="020B0503020204020204" pitchFamily="34" charset="-122"/>
              </a:rPr>
              <a:t>绿盟</a:t>
            </a:r>
            <a:r>
              <a:rPr lang="zh-CN" altLang="en-US" sz="2000">
                <a:latin typeface="微软雅黑" panose="020B0503020204020204" pitchFamily="34" charset="-122"/>
                <a:ea typeface="微软雅黑" panose="020B0503020204020204" pitchFamily="34" charset="-122"/>
              </a:rPr>
              <a:t>、</a:t>
            </a:r>
            <a:r>
              <a:rPr lang="zh-CN" altLang="en-US" sz="2000">
                <a:solidFill>
                  <a:srgbClr val="C00000"/>
                </a:solidFill>
                <a:latin typeface="微软雅黑" panose="020B0503020204020204" pitchFamily="34" charset="-122"/>
                <a:ea typeface="微软雅黑" panose="020B0503020204020204" pitchFamily="34" charset="-122"/>
              </a:rPr>
              <a:t>360</a:t>
            </a:r>
            <a:r>
              <a:rPr lang="zh-CN" altLang="en-US" sz="2000">
                <a:latin typeface="微软雅黑" panose="020B0503020204020204" pitchFamily="34" charset="-122"/>
                <a:ea typeface="微软雅黑" panose="020B0503020204020204" pitchFamily="34" charset="-122"/>
              </a:rPr>
              <a:t>、</a:t>
            </a:r>
            <a:r>
              <a:rPr lang="zh-CN" altLang="en-US" sz="2000">
                <a:solidFill>
                  <a:srgbClr val="C00000"/>
                </a:solidFill>
                <a:latin typeface="微软雅黑" panose="020B0503020204020204" pitchFamily="34" charset="-122"/>
                <a:ea typeface="微软雅黑" panose="020B0503020204020204" pitchFamily="34" charset="-122"/>
              </a:rPr>
              <a:t>启明星辰</a:t>
            </a:r>
            <a:r>
              <a:rPr lang="zh-CN" altLang="en-US" sz="2000">
                <a:latin typeface="微软雅黑" panose="020B0503020204020204" pitchFamily="34" charset="-122"/>
                <a:ea typeface="微软雅黑" panose="020B0503020204020204" pitchFamily="34" charset="-122"/>
              </a:rPr>
              <a:t>、</a:t>
            </a:r>
            <a:r>
              <a:rPr lang="zh-CN" altLang="en-US" sz="2000">
                <a:solidFill>
                  <a:srgbClr val="C00000"/>
                </a:solidFill>
                <a:latin typeface="微软雅黑" panose="020B0503020204020204" pitchFamily="34" charset="-122"/>
                <a:ea typeface="微软雅黑" panose="020B0503020204020204" pitchFamily="34" charset="-122"/>
              </a:rPr>
              <a:t>国电南瑞</a:t>
            </a:r>
            <a:r>
              <a:rPr lang="zh-CN" altLang="en-US" sz="2000">
                <a:latin typeface="微软雅黑" panose="020B0503020204020204" pitchFamily="34" charset="-122"/>
                <a:ea typeface="微软雅黑" panose="020B0503020204020204" pitchFamily="34" charset="-122"/>
              </a:rPr>
              <a:t>、</a:t>
            </a:r>
            <a:r>
              <a:rPr lang="zh-CN" altLang="en-US" sz="2000">
                <a:solidFill>
                  <a:srgbClr val="C00000"/>
                </a:solidFill>
                <a:latin typeface="微软雅黑" panose="020B0503020204020204" pitchFamily="34" charset="-122"/>
                <a:ea typeface="微软雅黑" panose="020B0503020204020204" pitchFamily="34" charset="-122"/>
              </a:rPr>
              <a:t>触控科技</a:t>
            </a:r>
            <a:r>
              <a:rPr lang="zh-CN" altLang="en-US" sz="2000">
                <a:latin typeface="微软雅黑" panose="020B0503020204020204" pitchFamily="34" charset="-122"/>
                <a:ea typeface="微软雅黑" panose="020B0503020204020204" pitchFamily="34" charset="-122"/>
              </a:rPr>
              <a:t>等企业新建立一批</a:t>
            </a:r>
            <a:r>
              <a:rPr lang="zh-CN" altLang="en-US" sz="2000" b="1">
                <a:solidFill>
                  <a:srgbClr val="0000FF"/>
                </a:solidFill>
                <a:latin typeface="微软雅黑" panose="020B0503020204020204" pitchFamily="34" charset="-122"/>
                <a:ea typeface="微软雅黑" panose="020B0503020204020204" pitchFamily="34" charset="-122"/>
              </a:rPr>
              <a:t>校企联合实验室</a:t>
            </a:r>
            <a:r>
              <a:rPr lang="zh-CN" altLang="en-US" sz="2000">
                <a:latin typeface="微软雅黑" panose="020B0503020204020204" pitchFamily="34" charset="-122"/>
                <a:ea typeface="微软雅黑" panose="020B0503020204020204" pitchFamily="34" charset="-122"/>
              </a:rPr>
              <a:t>，加强领军人才培训环境。</a:t>
            </a:r>
            <a:endParaRPr lang="zh-CN" altLang="en-US" sz="2000">
              <a:latin typeface="微软雅黑" panose="020B0503020204020204" pitchFamily="34" charset="-122"/>
              <a:ea typeface="微软雅黑" panose="020B0503020204020204" pitchFamily="34" charset="-122"/>
            </a:endParaRPr>
          </a:p>
          <a:p>
            <a:pPr algn="just">
              <a:buClr>
                <a:srgbClr val="C00000"/>
              </a:buClr>
              <a:buFont typeface="Wingdings" panose="05000000000000000000" charset="0"/>
              <a:buChar char="@"/>
            </a:pPr>
            <a:endParaRPr lang="zh-CN" altLang="en-US" sz="2000">
              <a:latin typeface="微软雅黑" panose="020B0503020204020204" pitchFamily="34" charset="-122"/>
              <a:ea typeface="微软雅黑" panose="020B0503020204020204" pitchFamily="34" charset="-122"/>
            </a:endParaRPr>
          </a:p>
          <a:p>
            <a:pPr algn="just">
              <a:buClr>
                <a:srgbClr val="C00000"/>
              </a:buClr>
              <a:buFont typeface="Wingdings" panose="05000000000000000000" charset="0"/>
              <a:buChar char="@"/>
            </a:pPr>
            <a:r>
              <a:rPr lang="zh-CN" altLang="en-US" sz="2000">
                <a:latin typeface="微软雅黑" panose="020B0503020204020204" pitchFamily="34" charset="-122"/>
                <a:ea typeface="微软雅黑" panose="020B0503020204020204" pitchFamily="34" charset="-122"/>
              </a:rPr>
              <a:t>在</a:t>
            </a:r>
            <a:r>
              <a:rPr lang="zh-CN" altLang="en-US" sz="2000">
                <a:solidFill>
                  <a:srgbClr val="C00000"/>
                </a:solidFill>
                <a:latin typeface="微软雅黑" panose="020B0503020204020204" pitchFamily="34" charset="-122"/>
                <a:ea typeface="微软雅黑" panose="020B0503020204020204" pitchFamily="34" charset="-122"/>
              </a:rPr>
              <a:t>HTC</a:t>
            </a:r>
            <a:r>
              <a:rPr lang="zh-CN" altLang="en-US" sz="2000">
                <a:latin typeface="微软雅黑" panose="020B0503020204020204" pitchFamily="34" charset="-122"/>
                <a:ea typeface="微软雅黑" panose="020B0503020204020204" pitchFamily="34" charset="-122"/>
              </a:rPr>
              <a:t>、</a:t>
            </a:r>
            <a:r>
              <a:rPr lang="zh-CN" altLang="en-US" sz="2000">
                <a:solidFill>
                  <a:srgbClr val="C00000"/>
                </a:solidFill>
                <a:latin typeface="微软雅黑" panose="020B0503020204020204" pitchFamily="34" charset="-122"/>
                <a:ea typeface="微软雅黑" panose="020B0503020204020204" pitchFamily="34" charset="-122"/>
              </a:rPr>
              <a:t>58同城</a:t>
            </a:r>
            <a:r>
              <a:rPr lang="zh-CN" altLang="en-US" sz="2000">
                <a:latin typeface="微软雅黑" panose="020B0503020204020204" pitchFamily="34" charset="-122"/>
                <a:ea typeface="微软雅黑" panose="020B0503020204020204" pitchFamily="34" charset="-122"/>
              </a:rPr>
              <a:t>、</a:t>
            </a:r>
            <a:r>
              <a:rPr lang="zh-CN" altLang="en-US" sz="2000">
                <a:solidFill>
                  <a:srgbClr val="C00000"/>
                </a:solidFill>
                <a:latin typeface="微软雅黑" panose="020B0503020204020204" pitchFamily="34" charset="-122"/>
                <a:ea typeface="微软雅黑" panose="020B0503020204020204" pitchFamily="34" charset="-122"/>
              </a:rPr>
              <a:t>北京金鸿泰</a:t>
            </a:r>
            <a:r>
              <a:rPr lang="zh-CN" altLang="en-US" sz="2000">
                <a:latin typeface="微软雅黑" panose="020B0503020204020204" pitchFamily="34" charset="-122"/>
                <a:ea typeface="微软雅黑" panose="020B0503020204020204" pitchFamily="34" charset="-122"/>
              </a:rPr>
              <a:t>等20余家工业实习基地的基础上，进一步开拓资源，增加建立</a:t>
            </a:r>
            <a:r>
              <a:rPr lang="zh-CN" altLang="en-US" sz="2000">
                <a:solidFill>
                  <a:srgbClr val="C00000"/>
                </a:solidFill>
                <a:latin typeface="微软雅黑" panose="020B0503020204020204" pitchFamily="34" charset="-122"/>
                <a:ea typeface="微软雅黑" panose="020B0503020204020204" pitchFamily="34" charset="-122"/>
              </a:rPr>
              <a:t>任子行网络</a:t>
            </a:r>
            <a:r>
              <a:rPr lang="zh-CN" altLang="en-US" sz="2000">
                <a:latin typeface="微软雅黑" panose="020B0503020204020204" pitchFamily="34" charset="-122"/>
                <a:ea typeface="微软雅黑" panose="020B0503020204020204" pitchFamily="34" charset="-122"/>
              </a:rPr>
              <a:t>、</a:t>
            </a:r>
            <a:r>
              <a:rPr lang="zh-CN" altLang="en-US" sz="2000">
                <a:solidFill>
                  <a:srgbClr val="C00000"/>
                </a:solidFill>
                <a:latin typeface="微软雅黑" panose="020B0503020204020204" pitchFamily="34" charset="-122"/>
                <a:ea typeface="微软雅黑" panose="020B0503020204020204" pitchFamily="34" charset="-122"/>
              </a:rPr>
              <a:t>北京中百信科技</a:t>
            </a:r>
            <a:r>
              <a:rPr lang="zh-CN" altLang="en-US" sz="2000">
                <a:latin typeface="微软雅黑" panose="020B0503020204020204" pitchFamily="34" charset="-122"/>
                <a:ea typeface="微软雅黑" panose="020B0503020204020204" pitchFamily="34" charset="-122"/>
              </a:rPr>
              <a:t>、</a:t>
            </a:r>
            <a:r>
              <a:rPr lang="zh-CN" altLang="en-US" sz="2000">
                <a:solidFill>
                  <a:srgbClr val="C00000"/>
                </a:solidFill>
                <a:latin typeface="微软雅黑" panose="020B0503020204020204" pitchFamily="34" charset="-122"/>
                <a:ea typeface="微软雅黑" panose="020B0503020204020204" pitchFamily="34" charset="-122"/>
              </a:rPr>
              <a:t>北京微众传媒</a:t>
            </a:r>
            <a:r>
              <a:rPr lang="zh-CN" altLang="en-US" sz="2000">
                <a:latin typeface="微软雅黑" panose="020B0503020204020204" pitchFamily="34" charset="-122"/>
                <a:ea typeface="微软雅黑" panose="020B0503020204020204" pitchFamily="34" charset="-122"/>
              </a:rPr>
              <a:t>、</a:t>
            </a:r>
            <a:r>
              <a:rPr lang="zh-CN" altLang="en-US" sz="2000">
                <a:solidFill>
                  <a:srgbClr val="C00000"/>
                </a:solidFill>
                <a:latin typeface="微软雅黑" panose="020B0503020204020204" pitchFamily="34" charset="-122"/>
                <a:ea typeface="微软雅黑" panose="020B0503020204020204" pitchFamily="34" charset="-122"/>
              </a:rPr>
              <a:t>国电南瑞</a:t>
            </a:r>
            <a:r>
              <a:rPr lang="zh-CN" altLang="en-US" sz="2000">
                <a:latin typeface="微软雅黑" panose="020B0503020204020204" pitchFamily="34" charset="-122"/>
                <a:ea typeface="微软雅黑" panose="020B0503020204020204" pitchFamily="34" charset="-122"/>
              </a:rPr>
              <a:t>、</a:t>
            </a:r>
            <a:r>
              <a:rPr lang="zh-CN" altLang="en-US" sz="2000">
                <a:solidFill>
                  <a:srgbClr val="C00000"/>
                </a:solidFill>
                <a:latin typeface="微软雅黑" panose="020B0503020204020204" pitchFamily="34" charset="-122"/>
                <a:ea typeface="微软雅黑" panose="020B0503020204020204" pitchFamily="34" charset="-122"/>
              </a:rPr>
              <a:t>山东地维软件</a:t>
            </a:r>
            <a:r>
              <a:rPr lang="zh-CN" altLang="en-US" sz="2000">
                <a:latin typeface="微软雅黑" panose="020B0503020204020204" pitchFamily="34" charset="-122"/>
                <a:ea typeface="微软雅黑" panose="020B0503020204020204" pitchFamily="34" charset="-122"/>
              </a:rPr>
              <a:t>、</a:t>
            </a:r>
            <a:r>
              <a:rPr lang="zh-CN" altLang="en-US" sz="2000">
                <a:solidFill>
                  <a:srgbClr val="C00000"/>
                </a:solidFill>
                <a:latin typeface="微软雅黑" panose="020B0503020204020204" pitchFamily="34" charset="-122"/>
                <a:ea typeface="微软雅黑" panose="020B0503020204020204" pitchFamily="34" charset="-122"/>
              </a:rPr>
              <a:t>山东中创软件</a:t>
            </a:r>
            <a:r>
              <a:rPr lang="zh-CN" altLang="en-US" sz="2000">
                <a:latin typeface="微软雅黑" panose="020B0503020204020204" pitchFamily="34" charset="-122"/>
                <a:ea typeface="微软雅黑" panose="020B0503020204020204" pitchFamily="34" charset="-122"/>
              </a:rPr>
              <a:t>等一批领军人才</a:t>
            </a:r>
            <a:r>
              <a:rPr lang="zh-CN" altLang="en-US" sz="2000" b="1">
                <a:solidFill>
                  <a:srgbClr val="0000FF"/>
                </a:solidFill>
                <a:latin typeface="微软雅黑" panose="020B0503020204020204" pitchFamily="34" charset="-122"/>
                <a:ea typeface="微软雅黑" panose="020B0503020204020204" pitchFamily="34" charset="-122"/>
              </a:rPr>
              <a:t>校外实习基地</a:t>
            </a:r>
            <a:r>
              <a:rPr lang="zh-CN" altLang="en-US" sz="2000">
                <a:latin typeface="微软雅黑" panose="020B0503020204020204" pitchFamily="34" charset="-122"/>
                <a:ea typeface="微软雅黑" panose="020B0503020204020204" pitchFamily="34" charset="-122"/>
              </a:rPr>
              <a:t>，施行双导师制，选派学生到企业进行项目领军实习，提高优秀学生的工领军能力。</a:t>
            </a:r>
            <a:endParaRPr lang="zh-CN" altLang="en-US" sz="2000">
              <a:latin typeface="微软雅黑" panose="020B0503020204020204" pitchFamily="34" charset="-122"/>
              <a:ea typeface="微软雅黑" panose="020B0503020204020204" pitchFamily="34" charset="-122"/>
            </a:endParaRPr>
          </a:p>
          <a:p>
            <a:pPr algn="just">
              <a:buClr>
                <a:srgbClr val="C00000"/>
              </a:buClr>
              <a:buFont typeface="Wingdings" panose="05000000000000000000" charset="0"/>
              <a:buChar char="@"/>
            </a:pPr>
            <a:endParaRPr lang="zh-CN" altLang="en-US" sz="2000">
              <a:latin typeface="微软雅黑" panose="020B0503020204020204" pitchFamily="34" charset="-122"/>
              <a:ea typeface="微软雅黑" panose="020B0503020204020204" pitchFamily="34" charset="-122"/>
            </a:endParaRPr>
          </a:p>
          <a:p>
            <a:pPr algn="just">
              <a:buClr>
                <a:srgbClr val="C00000"/>
              </a:buClr>
              <a:buFont typeface="Wingdings" panose="05000000000000000000" charset="0"/>
              <a:buChar char="@"/>
            </a:pPr>
            <a:r>
              <a:rPr lang="zh-CN" altLang="en-US" sz="2000">
                <a:latin typeface="微软雅黑" panose="020B0503020204020204" pitchFamily="34" charset="-122"/>
                <a:ea typeface="微软雅黑" panose="020B0503020204020204" pitchFamily="34" charset="-122"/>
              </a:rPr>
              <a:t>积极与</a:t>
            </a:r>
            <a:r>
              <a:rPr lang="zh-CN" altLang="en-US" sz="2000">
                <a:solidFill>
                  <a:srgbClr val="C00000"/>
                </a:solidFill>
                <a:latin typeface="微软雅黑" panose="020B0503020204020204" pitchFamily="34" charset="-122"/>
                <a:ea typeface="微软雅黑" panose="020B0503020204020204" pitchFamily="34" charset="-122"/>
              </a:rPr>
              <a:t>IBM</a:t>
            </a:r>
            <a:r>
              <a:rPr lang="zh-CN" altLang="en-US" sz="2000">
                <a:latin typeface="微软雅黑" panose="020B0503020204020204" pitchFamily="34" charset="-122"/>
                <a:ea typeface="微软雅黑" panose="020B0503020204020204" pitchFamily="34" charset="-122"/>
              </a:rPr>
              <a:t>、</a:t>
            </a:r>
            <a:r>
              <a:rPr lang="zh-CN" altLang="en-US" sz="2000">
                <a:solidFill>
                  <a:srgbClr val="C00000"/>
                </a:solidFill>
                <a:latin typeface="微软雅黑" panose="020B0503020204020204" pitchFamily="34" charset="-122"/>
                <a:ea typeface="微软雅黑" panose="020B0503020204020204" pitchFamily="34" charset="-122"/>
              </a:rPr>
              <a:t>微软</a:t>
            </a:r>
            <a:r>
              <a:rPr lang="zh-CN" altLang="en-US" sz="2000">
                <a:latin typeface="微软雅黑" panose="020B0503020204020204" pitchFamily="34" charset="-122"/>
                <a:ea typeface="微软雅黑" panose="020B0503020204020204" pitchFamily="34" charset="-122"/>
              </a:rPr>
              <a:t>、</a:t>
            </a:r>
            <a:r>
              <a:rPr lang="zh-CN" altLang="en-US" sz="2000">
                <a:solidFill>
                  <a:srgbClr val="C00000"/>
                </a:solidFill>
                <a:latin typeface="微软雅黑" panose="020B0503020204020204" pitchFamily="34" charset="-122"/>
                <a:ea typeface="微软雅黑" panose="020B0503020204020204" pitchFamily="34" charset="-122"/>
              </a:rPr>
              <a:t>Oracle</a:t>
            </a:r>
            <a:r>
              <a:rPr lang="zh-CN" altLang="en-US" sz="2000">
                <a:latin typeface="微软雅黑" panose="020B0503020204020204" pitchFamily="34" charset="-122"/>
                <a:ea typeface="微软雅黑" panose="020B0503020204020204" pitchFamily="34" charset="-122"/>
              </a:rPr>
              <a:t>、</a:t>
            </a:r>
            <a:r>
              <a:rPr lang="zh-CN" altLang="en-US" sz="2000">
                <a:solidFill>
                  <a:srgbClr val="C00000"/>
                </a:solidFill>
                <a:latin typeface="微软雅黑" panose="020B0503020204020204" pitchFamily="34" charset="-122"/>
                <a:ea typeface="微软雅黑" panose="020B0503020204020204" pitchFamily="34" charset="-122"/>
              </a:rPr>
              <a:t>理光中国</a:t>
            </a:r>
            <a:r>
              <a:rPr lang="zh-CN" altLang="en-US" sz="2000">
                <a:latin typeface="微软雅黑" panose="020B0503020204020204" pitchFamily="34" charset="-122"/>
                <a:ea typeface="微软雅黑" panose="020B0503020204020204" pitchFamily="34" charset="-122"/>
              </a:rPr>
              <a:t>等国际知名IT企业建立深层次合作，实施工程领军人才高端培养计划。</a:t>
            </a:r>
            <a:endParaRPr lang="zh-CN" altLang="en-US" sz="2000">
              <a:latin typeface="微软雅黑" panose="020B0503020204020204" pitchFamily="34" charset="-122"/>
              <a:ea typeface="微软雅黑" panose="020B0503020204020204" pitchFamily="34" charset="-122"/>
            </a:endParaRPr>
          </a:p>
          <a:p>
            <a:pPr algn="just">
              <a:buClr>
                <a:srgbClr val="C00000"/>
              </a:buClr>
              <a:buFont typeface="Wingdings" panose="05000000000000000000" charset="0"/>
              <a:buChar char="@"/>
            </a:pPr>
            <a:endParaRPr lang="zh-CN" altLang="en-US" sz="2000">
              <a:latin typeface="微软雅黑" panose="020B0503020204020204" pitchFamily="34" charset="-122"/>
              <a:ea typeface="微软雅黑" panose="020B0503020204020204" pitchFamily="34" charset="-122"/>
            </a:endParaRPr>
          </a:p>
          <a:p>
            <a:pPr algn="just">
              <a:buClr>
                <a:srgbClr val="C00000"/>
              </a:buClr>
              <a:buFont typeface="Wingdings" panose="05000000000000000000" charset="0"/>
              <a:buChar char="@"/>
            </a:pPr>
            <a:r>
              <a:rPr lang="zh-CN" altLang="en-US" sz="2000">
                <a:latin typeface="微软雅黑" panose="020B0503020204020204" pitchFamily="34" charset="-122"/>
                <a:ea typeface="微软雅黑" panose="020B0503020204020204" pitchFamily="34" charset="-122"/>
              </a:rPr>
              <a:t>同时，加强与完善</a:t>
            </a:r>
            <a:r>
              <a:rPr lang="zh-CN" altLang="en-US" sz="2000">
                <a:solidFill>
                  <a:srgbClr val="C00000"/>
                </a:solidFill>
                <a:latin typeface="微软雅黑" panose="020B0503020204020204" pitchFamily="34" charset="-122"/>
                <a:ea typeface="微软雅黑" panose="020B0503020204020204" pitchFamily="34" charset="-122"/>
              </a:rPr>
              <a:t>大连华信</a:t>
            </a:r>
            <a:r>
              <a:rPr lang="zh-CN" altLang="en-US" sz="2000">
                <a:latin typeface="微软雅黑" panose="020B0503020204020204" pitchFamily="34" charset="-122"/>
                <a:ea typeface="微软雅黑" panose="020B0503020204020204" pitchFamily="34" charset="-122"/>
              </a:rPr>
              <a:t>、</a:t>
            </a:r>
            <a:r>
              <a:rPr lang="zh-CN" altLang="en-US" sz="2000">
                <a:solidFill>
                  <a:srgbClr val="C00000"/>
                </a:solidFill>
                <a:latin typeface="微软雅黑" panose="020B0503020204020204" pitchFamily="34" charset="-122"/>
                <a:ea typeface="微软雅黑" panose="020B0503020204020204" pitchFamily="34" charset="-122"/>
              </a:rPr>
              <a:t>山东卡尔电气</a:t>
            </a:r>
            <a:r>
              <a:rPr lang="zh-CN" altLang="en-US" sz="2000">
                <a:latin typeface="微软雅黑" panose="020B0503020204020204" pitchFamily="34" charset="-122"/>
                <a:ea typeface="微软雅黑" panose="020B0503020204020204" pitchFamily="34" charset="-122"/>
              </a:rPr>
              <a:t>等</a:t>
            </a:r>
            <a:r>
              <a:rPr lang="zh-CN" altLang="en-US" sz="2000" b="1">
                <a:solidFill>
                  <a:srgbClr val="0000FF"/>
                </a:solidFill>
                <a:latin typeface="微软雅黑" panose="020B0503020204020204" pitchFamily="34" charset="-122"/>
                <a:ea typeface="微软雅黑" panose="020B0503020204020204" pitchFamily="34" charset="-122"/>
              </a:rPr>
              <a:t>校企联合实验室</a:t>
            </a:r>
            <a:r>
              <a:rPr lang="zh-CN" altLang="en-US" sz="2000">
                <a:latin typeface="微软雅黑" panose="020B0503020204020204" pitchFamily="34" charset="-122"/>
                <a:ea typeface="微软雅黑" panose="020B0503020204020204" pitchFamily="34" charset="-122"/>
              </a:rPr>
              <a:t>，为后备进入企业培养的低年级学生建立校内实习基地。</a:t>
            </a:r>
            <a:endParaRPr lang="zh-CN" altLang="en-US" sz="2000">
              <a:latin typeface="微软雅黑" panose="020B0503020204020204" pitchFamily="34" charset="-122"/>
              <a:ea typeface="微软雅黑" panose="020B0503020204020204" pitchFamily="34" charset="-122"/>
            </a:endParaRPr>
          </a:p>
        </p:txBody>
      </p:sp>
      <p:sp>
        <p:nvSpPr>
          <p:cNvPr id="7" name="AutoShape 138"/>
          <p:cNvSpPr/>
          <p:nvPr/>
        </p:nvSpPr>
        <p:spPr>
          <a:xfrm>
            <a:off x="297815" y="945515"/>
            <a:ext cx="4759960" cy="431800"/>
          </a:xfrm>
          <a:prstGeom prst="roundRect">
            <a:avLst>
              <a:gd name="adj" fmla="val 16667"/>
            </a:avLst>
          </a:prstGeom>
          <a:solidFill>
            <a:srgbClr val="993300"/>
          </a:solidFill>
          <a:ln w="3175" cap="flat" cmpd="sng">
            <a:solidFill>
              <a:srgbClr val="FF6600"/>
            </a:solidFill>
            <a:prstDash val="solid"/>
            <a:round/>
            <a:headEnd type="none" w="med" len="med"/>
            <a:tailEnd type="none" w="med" len="med"/>
          </a:ln>
        </p:spPr>
        <p:txBody>
          <a:bodyPr wrap="none" anchor="ctr"/>
          <a:p>
            <a:pPr eaLnBrk="0" hangingPunct="0"/>
            <a:endParaRPr lang="zh-CN" altLang="en-US" sz="1600" dirty="0">
              <a:latin typeface="Times New Roman" panose="02020603050405020304" pitchFamily="18" charset="0"/>
              <a:ea typeface="宋体" panose="02010600030101010101" pitchFamily="2" charset="-122"/>
            </a:endParaRPr>
          </a:p>
        </p:txBody>
      </p:sp>
      <p:sp>
        <p:nvSpPr>
          <p:cNvPr id="12" name="文本框 11"/>
          <p:cNvSpPr txBox="1"/>
          <p:nvPr/>
        </p:nvSpPr>
        <p:spPr>
          <a:xfrm>
            <a:off x="297815" y="945515"/>
            <a:ext cx="3680460" cy="429895"/>
          </a:xfrm>
          <a:prstGeom prst="rect">
            <a:avLst/>
          </a:prstGeom>
          <a:noFill/>
        </p:spPr>
        <p:txBody>
          <a:bodyPr wrap="none" rtlCol="0" anchor="t">
            <a:spAutoFit/>
          </a:bodyPr>
          <a:p>
            <a:pPr algn="l"/>
            <a:r>
              <a:rPr lang="en-US" altLang="zh-CN" sz="2200" b="1">
                <a:solidFill>
                  <a:srgbClr val="FFFFFF"/>
                </a:solidFill>
                <a:latin typeface="微软雅黑" panose="020B0503020204020204" pitchFamily="34" charset="-122"/>
                <a:ea typeface="微软雅黑" panose="020B0503020204020204" pitchFamily="34" charset="-122"/>
                <a:sym typeface="+mn-ea"/>
              </a:rPr>
              <a:t>2.7</a:t>
            </a:r>
            <a:r>
              <a:rPr lang="zh-CN" altLang="en-US" sz="2200" b="1">
                <a:solidFill>
                  <a:srgbClr val="FFFFFF"/>
                </a:solidFill>
                <a:latin typeface="微软雅黑" panose="020B0503020204020204" pitchFamily="34" charset="-122"/>
                <a:ea typeface="微软雅黑" panose="020B0503020204020204" pitchFamily="34" charset="-122"/>
                <a:sym typeface="+mn-ea"/>
              </a:rPr>
              <a:t>培养流程与实施方案要点</a:t>
            </a:r>
            <a:endParaRPr lang="zh-CN" altLang="en-US" sz="2200" b="1">
              <a:solidFill>
                <a:srgbClr val="FFFFFF"/>
              </a:solidFill>
              <a:latin typeface="微软雅黑" panose="020B0503020204020204" pitchFamily="34" charset="-122"/>
              <a:ea typeface="微软雅黑" panose="020B0503020204020204" pitchFamily="34" charset="-122"/>
            </a:endParaRPr>
          </a:p>
        </p:txBody>
      </p:sp>
      <p:sp>
        <p:nvSpPr>
          <p:cNvPr id="2" name="三十二角星 1"/>
          <p:cNvSpPr/>
          <p:nvPr/>
        </p:nvSpPr>
        <p:spPr>
          <a:xfrm>
            <a:off x="7096760" y="102235"/>
            <a:ext cx="1008000" cy="1008000"/>
          </a:xfrm>
          <a:prstGeom prst="star32">
            <a:avLst/>
          </a:prstGeom>
          <a:solidFill>
            <a:srgbClr val="BF0D51"/>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3" name="文本框 2"/>
          <p:cNvSpPr txBox="1"/>
          <p:nvPr/>
        </p:nvSpPr>
        <p:spPr>
          <a:xfrm>
            <a:off x="7167245" y="330835"/>
            <a:ext cx="894080" cy="521970"/>
          </a:xfrm>
          <a:prstGeom prst="rect">
            <a:avLst/>
          </a:prstGeom>
          <a:noFill/>
        </p:spPr>
        <p:txBody>
          <a:bodyPr wrap="none" rtlCol="0" anchor="t">
            <a:spAutoFit/>
          </a:bodyPr>
          <a:p>
            <a:r>
              <a:rPr lang="zh-CN" altLang="en-US" sz="2800" b="1">
                <a:solidFill>
                  <a:srgbClr val="FFFF00"/>
                </a:solidFill>
                <a:latin typeface="微软雅黑" panose="020B0503020204020204" pitchFamily="34" charset="-122"/>
                <a:ea typeface="微软雅黑" panose="020B0503020204020204" pitchFamily="34" charset="-122"/>
                <a:sym typeface="+mn-ea"/>
              </a:rPr>
              <a:t>重点</a:t>
            </a:r>
            <a:endParaRPr lang="zh-CN" altLang="en-US" sz="2800" b="1">
              <a:solidFill>
                <a:srgbClr val="FFFF00"/>
              </a:solidFill>
              <a:latin typeface="微软雅黑" panose="020B0503020204020204" pitchFamily="34" charset="-122"/>
              <a:ea typeface="微软雅黑" panose="020B0503020204020204" pitchFamily="34" charset="-122"/>
              <a:sym typeface="+mn-ea"/>
            </a:endParaRPr>
          </a:p>
        </p:txBody>
      </p:sp>
      <p:sp>
        <p:nvSpPr>
          <p:cNvPr id="5" name="三十二角星 4"/>
          <p:cNvSpPr/>
          <p:nvPr/>
        </p:nvSpPr>
        <p:spPr>
          <a:xfrm>
            <a:off x="8084820" y="85725"/>
            <a:ext cx="1008000" cy="1008000"/>
          </a:xfrm>
          <a:prstGeom prst="star32">
            <a:avLst/>
          </a:prstGeom>
          <a:solidFill>
            <a:srgbClr val="BF0D51"/>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8" name="文本框 7"/>
          <p:cNvSpPr txBox="1"/>
          <p:nvPr/>
        </p:nvSpPr>
        <p:spPr>
          <a:xfrm>
            <a:off x="8155305" y="314325"/>
            <a:ext cx="894080" cy="521970"/>
          </a:xfrm>
          <a:prstGeom prst="rect">
            <a:avLst/>
          </a:prstGeom>
          <a:noFill/>
        </p:spPr>
        <p:txBody>
          <a:bodyPr wrap="none" rtlCol="0" anchor="t">
            <a:spAutoFit/>
          </a:bodyPr>
          <a:p>
            <a:r>
              <a:rPr lang="zh-CN" altLang="en-US" sz="2800" b="1">
                <a:solidFill>
                  <a:srgbClr val="FFFF00"/>
                </a:solidFill>
                <a:latin typeface="微软雅黑" panose="020B0503020204020204" pitchFamily="34" charset="-122"/>
                <a:ea typeface="微软雅黑" panose="020B0503020204020204" pitchFamily="34" charset="-122"/>
                <a:sym typeface="+mn-ea"/>
              </a:rPr>
              <a:t>难点</a:t>
            </a:r>
            <a:endParaRPr lang="zh-CN" altLang="en-US" sz="2800" b="1">
              <a:solidFill>
                <a:srgbClr val="FFFF00"/>
              </a:solidFill>
              <a:latin typeface="微软雅黑" panose="020B0503020204020204" pitchFamily="34" charset="-122"/>
              <a:ea typeface="微软雅黑" panose="020B0503020204020204" pitchFamily="34" charset="-122"/>
              <a:sym typeface="+mn-ea"/>
            </a:endParaRPr>
          </a:p>
        </p:txBody>
      </p:sp>
      <p:sp>
        <p:nvSpPr>
          <p:cNvPr id="9" name="三十二角星 8"/>
          <p:cNvSpPr/>
          <p:nvPr/>
        </p:nvSpPr>
        <p:spPr>
          <a:xfrm>
            <a:off x="9089390" y="85725"/>
            <a:ext cx="1008000" cy="1008000"/>
          </a:xfrm>
          <a:prstGeom prst="star32">
            <a:avLst/>
          </a:prstGeom>
          <a:solidFill>
            <a:srgbClr val="BF0D51"/>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0" name="文本框 9"/>
          <p:cNvSpPr txBox="1"/>
          <p:nvPr/>
        </p:nvSpPr>
        <p:spPr>
          <a:xfrm>
            <a:off x="9159875" y="314325"/>
            <a:ext cx="894080" cy="521970"/>
          </a:xfrm>
          <a:prstGeom prst="rect">
            <a:avLst/>
          </a:prstGeom>
          <a:noFill/>
        </p:spPr>
        <p:txBody>
          <a:bodyPr wrap="none" rtlCol="0" anchor="t">
            <a:spAutoFit/>
          </a:bodyPr>
          <a:p>
            <a:r>
              <a:rPr lang="zh-CN" altLang="en-US" sz="2800" b="1">
                <a:solidFill>
                  <a:srgbClr val="FFFF00"/>
                </a:solidFill>
                <a:latin typeface="微软雅黑" panose="020B0503020204020204" pitchFamily="34" charset="-122"/>
                <a:ea typeface="微软雅黑" panose="020B0503020204020204" pitchFamily="34" charset="-122"/>
                <a:sym typeface="+mn-ea"/>
              </a:rPr>
              <a:t>痛点</a:t>
            </a:r>
            <a:endParaRPr lang="zh-CN" altLang="en-US" sz="2800" b="1">
              <a:solidFill>
                <a:srgbClr val="FFFF00"/>
              </a:solidFill>
              <a:latin typeface="微软雅黑" panose="020B0503020204020204" pitchFamily="34" charset="-122"/>
              <a:ea typeface="微软雅黑" panose="020B0503020204020204" pitchFamily="34" charset="-122"/>
              <a:sym typeface="+mn-ea"/>
            </a:endParaRPr>
          </a:p>
        </p:txBody>
      </p:sp>
      <p:sp>
        <p:nvSpPr>
          <p:cNvPr id="11" name="三十二角星 10"/>
          <p:cNvSpPr/>
          <p:nvPr/>
        </p:nvSpPr>
        <p:spPr>
          <a:xfrm>
            <a:off x="10077450" y="69215"/>
            <a:ext cx="1008000" cy="1008000"/>
          </a:xfrm>
          <a:prstGeom prst="star32">
            <a:avLst/>
          </a:prstGeom>
          <a:solidFill>
            <a:srgbClr val="BF0D51"/>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3" name="文本框 12"/>
          <p:cNvSpPr txBox="1"/>
          <p:nvPr/>
        </p:nvSpPr>
        <p:spPr>
          <a:xfrm>
            <a:off x="10147935" y="297815"/>
            <a:ext cx="894080" cy="521970"/>
          </a:xfrm>
          <a:prstGeom prst="rect">
            <a:avLst/>
          </a:prstGeom>
          <a:noFill/>
        </p:spPr>
        <p:txBody>
          <a:bodyPr wrap="none" rtlCol="0" anchor="t">
            <a:spAutoFit/>
          </a:bodyPr>
          <a:p>
            <a:r>
              <a:rPr lang="zh-CN" altLang="en-US" sz="2800" b="1">
                <a:solidFill>
                  <a:srgbClr val="FFFF00"/>
                </a:solidFill>
                <a:latin typeface="微软雅黑" panose="020B0503020204020204" pitchFamily="34" charset="-122"/>
                <a:ea typeface="微软雅黑" panose="020B0503020204020204" pitchFamily="34" charset="-122"/>
                <a:sym typeface="+mn-ea"/>
              </a:rPr>
              <a:t>堵点</a:t>
            </a:r>
            <a:endParaRPr lang="zh-CN" altLang="en-US" sz="2800" b="1">
              <a:solidFill>
                <a:srgbClr val="FFFF00"/>
              </a:solidFill>
              <a:latin typeface="微软雅黑" panose="020B0503020204020204" pitchFamily="34" charset="-122"/>
              <a:ea typeface="微软雅黑" panose="020B0503020204020204" pitchFamily="34" charset="-122"/>
              <a:sym typeface="+mn-ea"/>
            </a:endParaRPr>
          </a:p>
        </p:txBody>
      </p:sp>
      <p:sp>
        <p:nvSpPr>
          <p:cNvPr id="14" name="三十二角星 13"/>
          <p:cNvSpPr/>
          <p:nvPr/>
        </p:nvSpPr>
        <p:spPr>
          <a:xfrm>
            <a:off x="11065510" y="52705"/>
            <a:ext cx="1008000" cy="1008000"/>
          </a:xfrm>
          <a:prstGeom prst="star32">
            <a:avLst/>
          </a:prstGeom>
          <a:solidFill>
            <a:srgbClr val="BF0D51"/>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5" name="文本框 14"/>
          <p:cNvSpPr txBox="1"/>
          <p:nvPr/>
        </p:nvSpPr>
        <p:spPr>
          <a:xfrm>
            <a:off x="11135995" y="281305"/>
            <a:ext cx="894080" cy="521970"/>
          </a:xfrm>
          <a:prstGeom prst="rect">
            <a:avLst/>
          </a:prstGeom>
          <a:noFill/>
        </p:spPr>
        <p:txBody>
          <a:bodyPr wrap="none" rtlCol="0" anchor="t">
            <a:spAutoFit/>
          </a:bodyPr>
          <a:p>
            <a:r>
              <a:rPr lang="zh-CN" altLang="en-US" sz="2800" b="1">
                <a:solidFill>
                  <a:srgbClr val="FFFF00"/>
                </a:solidFill>
                <a:latin typeface="微软雅黑" panose="020B0503020204020204" pitchFamily="34" charset="-122"/>
                <a:ea typeface="微软雅黑" panose="020B0503020204020204" pitchFamily="34" charset="-122"/>
                <a:sym typeface="+mn-ea"/>
              </a:rPr>
              <a:t>弱点</a:t>
            </a:r>
            <a:endParaRPr lang="zh-CN" altLang="en-US" sz="2800" b="1">
              <a:solidFill>
                <a:srgbClr val="FFFF00"/>
              </a:solidFill>
              <a:latin typeface="微软雅黑" panose="020B0503020204020204" pitchFamily="34" charset="-122"/>
              <a:ea typeface="微软雅黑" panose="020B0503020204020204" pitchFamily="34" charset="-122"/>
              <a:sym typeface="+mn-ea"/>
            </a:endParaRPr>
          </a:p>
        </p:txBody>
      </p:sp>
      <p:sp>
        <p:nvSpPr>
          <p:cNvPr id="16" name="文本框 15"/>
          <p:cNvSpPr txBox="1"/>
          <p:nvPr/>
        </p:nvSpPr>
        <p:spPr>
          <a:xfrm>
            <a:off x="1801495" y="5815330"/>
            <a:ext cx="9936480" cy="829945"/>
          </a:xfrm>
          <a:prstGeom prst="rect">
            <a:avLst/>
          </a:prstGeom>
          <a:solidFill>
            <a:srgbClr val="319186"/>
          </a:solidFill>
        </p:spPr>
        <p:txBody>
          <a:bodyPr wrap="none" rtlCol="0" anchor="t">
            <a:spAutoFit/>
          </a:bodyPr>
          <a:p>
            <a:r>
              <a:rPr lang="zh-CN" altLang="en-US" sz="4800" b="1">
                <a:solidFill>
                  <a:srgbClr val="FFFFFF"/>
                </a:solidFill>
                <a:latin typeface="微软雅黑" panose="020B0503020204020204" pitchFamily="34" charset="-122"/>
                <a:ea typeface="微软雅黑" panose="020B0503020204020204" pitchFamily="34" charset="-122"/>
                <a:sym typeface="+mn-ea"/>
              </a:rPr>
              <a:t>与学院教师的科研活动关系比较紧密</a:t>
            </a:r>
            <a:endParaRPr lang="zh-CN" altLang="en-US" sz="4800" b="1">
              <a:solidFill>
                <a:srgbClr val="FFFFFF"/>
              </a:solidFill>
              <a:latin typeface="微软雅黑" panose="020B0503020204020204" pitchFamily="34" charset="-122"/>
              <a:ea typeface="微软雅黑" panose="020B0503020204020204" pitchFamily="34" charset="-122"/>
              <a:sym typeface="+mn-ea"/>
            </a:endParaRPr>
          </a:p>
        </p:txBody>
      </p:sp>
      <p:sp>
        <p:nvSpPr>
          <p:cNvPr id="18" name="矩形 17"/>
          <p:cNvSpPr/>
          <p:nvPr/>
        </p:nvSpPr>
        <p:spPr>
          <a:xfrm>
            <a:off x="554990" y="5815330"/>
            <a:ext cx="1255395" cy="829945"/>
          </a:xfrm>
          <a:prstGeom prst="rect">
            <a:avLst/>
          </a:prstGeom>
          <a:solidFill>
            <a:srgbClr val="EB6161"/>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0" name="文本框 19"/>
          <p:cNvSpPr txBox="1"/>
          <p:nvPr/>
        </p:nvSpPr>
        <p:spPr>
          <a:xfrm>
            <a:off x="500380" y="5839460"/>
            <a:ext cx="1325880" cy="783590"/>
          </a:xfrm>
          <a:prstGeom prst="rect">
            <a:avLst/>
          </a:prstGeom>
          <a:noFill/>
        </p:spPr>
        <p:txBody>
          <a:bodyPr wrap="none" rtlCol="0" anchor="t">
            <a:spAutoFit/>
          </a:bodyPr>
          <a:p>
            <a:r>
              <a:rPr lang="zh-CN" altLang="en-US" sz="4500" b="1">
                <a:solidFill>
                  <a:srgbClr val="FFFF00"/>
                </a:solidFill>
                <a:latin typeface="微软雅黑" panose="020B0503020204020204" pitchFamily="34" charset="-122"/>
                <a:ea typeface="微软雅黑" panose="020B0503020204020204" pitchFamily="34" charset="-122"/>
                <a:sym typeface="+mn-ea"/>
              </a:rPr>
              <a:t>精髓</a:t>
            </a:r>
            <a:endParaRPr lang="zh-CN" altLang="en-US" sz="4500" b="1">
              <a:solidFill>
                <a:srgbClr val="FFFF00"/>
              </a:solidFill>
              <a:latin typeface="微软雅黑" panose="020B0503020204020204" pitchFamily="34" charset="-122"/>
              <a:ea typeface="微软雅黑" panose="020B0503020204020204" pitchFamily="34" charset="-122"/>
              <a:sym typeface="+mn-ea"/>
            </a:endParaRPr>
          </a:p>
        </p:txBody>
      </p:sp>
      <p:sp>
        <p:nvSpPr>
          <p:cNvPr id="19" name="爆炸形 1 18"/>
          <p:cNvSpPr/>
          <p:nvPr/>
        </p:nvSpPr>
        <p:spPr>
          <a:xfrm>
            <a:off x="4003675" y="430530"/>
            <a:ext cx="1851025" cy="1493520"/>
          </a:xfrm>
          <a:prstGeom prst="irregularSeal1">
            <a:avLst/>
          </a:prstGeom>
          <a:solidFill>
            <a:srgbClr val="009999"/>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1" name="文本框 20"/>
          <p:cNvSpPr txBox="1"/>
          <p:nvPr/>
        </p:nvSpPr>
        <p:spPr>
          <a:xfrm>
            <a:off x="4221480" y="828040"/>
            <a:ext cx="1352550" cy="645160"/>
          </a:xfrm>
          <a:prstGeom prst="rect">
            <a:avLst/>
          </a:prstGeom>
          <a:noFill/>
        </p:spPr>
        <p:txBody>
          <a:bodyPr wrap="square" rtlCol="0" anchor="t">
            <a:spAutoFit/>
          </a:bodyPr>
          <a:p>
            <a:pPr algn="ctr"/>
            <a:r>
              <a:rPr lang="zh-CN" altLang="en-US" b="1">
                <a:solidFill>
                  <a:srgbClr val="FFFF00"/>
                </a:solidFill>
                <a:latin typeface="微软雅黑" panose="020B0503020204020204" pitchFamily="34" charset="-122"/>
                <a:ea typeface="微软雅黑" panose="020B0503020204020204" pitchFamily="34" charset="-122"/>
                <a:sym typeface="+mn-ea"/>
              </a:rPr>
              <a:t>以计算机类专业为例</a:t>
            </a:r>
            <a:endParaRPr lang="zh-CN" altLang="en-US" b="1">
              <a:solidFill>
                <a:srgbClr val="FFFF00"/>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0976"/>
                                        </p:tgtEl>
                                        <p:attrNameLst>
                                          <p:attrName>style.visibility</p:attrName>
                                        </p:attrNameLst>
                                      </p:cBhvr>
                                      <p:to>
                                        <p:strVal val="visible"/>
                                      </p:to>
                                    </p:set>
                                    <p:animEffect transition="in" filter="wipe(up)">
                                      <p:cBhvr>
                                        <p:cTn id="7" dur="1000"/>
                                        <p:tgtEl>
                                          <p:spTgt spid="4097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grpId="0" nodeType="clickEffect">
                                  <p:stCondLst>
                                    <p:cond delay="0"/>
                                  </p:stCondLst>
                                  <p:childTnLst>
                                    <p:set>
                                      <p:cBhvr>
                                        <p:cTn id="11" dur="1000" fill="hold">
                                          <p:stCondLst>
                                            <p:cond delay="0"/>
                                          </p:stCondLst>
                                        </p:cTn>
                                        <p:tgtEl>
                                          <p:spTgt spid="16"/>
                                        </p:tgtEl>
                                        <p:attrNameLst>
                                          <p:attrName>style.visibility</p:attrName>
                                        </p:attrNameLst>
                                      </p:cBhvr>
                                      <p:to>
                                        <p:strVal val="visible"/>
                                      </p:to>
                                    </p:set>
                                    <p:animEffect transition="in" filter="circle(out)">
                                      <p:cBhvr>
                                        <p:cTn id="12" dur="1000"/>
                                        <p:tgtEl>
                                          <p:spTgt spid="16"/>
                                        </p:tgtEl>
                                      </p:cBhvr>
                                    </p:animEffect>
                                  </p:childTnLst>
                                </p:cTn>
                              </p:par>
                              <p:par>
                                <p:cTn id="13" presetID="6" presetClass="entr" presetSubtype="32" fill="hold" grpId="0" nodeType="withEffect">
                                  <p:stCondLst>
                                    <p:cond delay="0"/>
                                  </p:stCondLst>
                                  <p:childTnLst>
                                    <p:set>
                                      <p:cBhvr>
                                        <p:cTn id="14" dur="1000" fill="hold">
                                          <p:stCondLst>
                                            <p:cond delay="0"/>
                                          </p:stCondLst>
                                        </p:cTn>
                                        <p:tgtEl>
                                          <p:spTgt spid="18"/>
                                        </p:tgtEl>
                                        <p:attrNameLst>
                                          <p:attrName>style.visibility</p:attrName>
                                        </p:attrNameLst>
                                      </p:cBhvr>
                                      <p:to>
                                        <p:strVal val="visible"/>
                                      </p:to>
                                    </p:set>
                                    <p:animEffect transition="in" filter="circle(out)">
                                      <p:cBhvr>
                                        <p:cTn id="15" dur="1000"/>
                                        <p:tgtEl>
                                          <p:spTgt spid="18"/>
                                        </p:tgtEl>
                                      </p:cBhvr>
                                    </p:animEffect>
                                  </p:childTnLst>
                                </p:cTn>
                              </p:par>
                              <p:par>
                                <p:cTn id="16" presetID="6" presetClass="entr" presetSubtype="32" fill="hold" grpId="0" nodeType="withEffect">
                                  <p:stCondLst>
                                    <p:cond delay="0"/>
                                  </p:stCondLst>
                                  <p:childTnLst>
                                    <p:set>
                                      <p:cBhvr>
                                        <p:cTn id="17" dur="1000" fill="hold">
                                          <p:stCondLst>
                                            <p:cond delay="0"/>
                                          </p:stCondLst>
                                        </p:cTn>
                                        <p:tgtEl>
                                          <p:spTgt spid="20"/>
                                        </p:tgtEl>
                                        <p:attrNameLst>
                                          <p:attrName>style.visibility</p:attrName>
                                        </p:attrNameLst>
                                      </p:cBhvr>
                                      <p:to>
                                        <p:strVal val="visible"/>
                                      </p:to>
                                    </p:set>
                                    <p:animEffect transition="in" filter="circle(out)">
                                      <p:cBhvr>
                                        <p:cTn id="18"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76" grpId="0" bldLvl="0" animBg="1"/>
      <p:bldP spid="16" grpId="0" bldLvl="0" animBg="1"/>
      <p:bldP spid="18" grpId="0" bldLvl="0" animBg="1"/>
      <p:bldP spid="2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519303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en-US" sz="3600" b="1">
                <a:solidFill>
                  <a:srgbClr val="FF0000"/>
                </a:solidFill>
                <a:latin typeface="微软雅黑" panose="020B0503020204020204" pitchFamily="34" charset="-122"/>
                <a:ea typeface="微软雅黑" panose="020B0503020204020204" pitchFamily="34" charset="-122"/>
                <a:sym typeface="+mn-ea"/>
              </a:rPr>
              <a:t>II.</a:t>
            </a:r>
            <a:r>
              <a:rPr lang="zh-CN" altLang="en-US" sz="3600" b="1">
                <a:solidFill>
                  <a:srgbClr val="319186"/>
                </a:solidFill>
                <a:latin typeface="微软雅黑" panose="020B0503020204020204" pitchFamily="34" charset="-122"/>
                <a:ea typeface="微软雅黑" panose="020B0503020204020204" pitchFamily="34" charset="-122"/>
                <a:sym typeface="+mn-ea"/>
              </a:rPr>
              <a:t>工程领军人才培养计划</a:t>
            </a:r>
            <a:endParaRPr lang="zh-CN" altLang="en-US" sz="3600" b="1">
              <a:solidFill>
                <a:srgbClr val="319186"/>
              </a:solidFill>
              <a:latin typeface="微软雅黑" panose="020B0503020204020204" pitchFamily="34" charset="-122"/>
              <a:ea typeface="微软雅黑" panose="020B0503020204020204" pitchFamily="34" charset="-122"/>
            </a:endParaRPr>
          </a:p>
        </p:txBody>
      </p:sp>
      <p:sp>
        <p:nvSpPr>
          <p:cNvPr id="7" name="AutoShape 138"/>
          <p:cNvSpPr/>
          <p:nvPr/>
        </p:nvSpPr>
        <p:spPr>
          <a:xfrm>
            <a:off x="154305" y="878840"/>
            <a:ext cx="4759960" cy="431800"/>
          </a:xfrm>
          <a:prstGeom prst="roundRect">
            <a:avLst>
              <a:gd name="adj" fmla="val 16667"/>
            </a:avLst>
          </a:prstGeom>
          <a:solidFill>
            <a:srgbClr val="993300"/>
          </a:solidFill>
          <a:ln w="3175" cap="flat" cmpd="sng">
            <a:solidFill>
              <a:srgbClr val="FF6600"/>
            </a:solidFill>
            <a:prstDash val="solid"/>
            <a:round/>
            <a:headEnd type="none" w="med" len="med"/>
            <a:tailEnd type="none" w="med" len="med"/>
          </a:ln>
        </p:spPr>
        <p:txBody>
          <a:bodyPr wrap="none" anchor="ctr"/>
          <a:p>
            <a:pPr eaLnBrk="0" hangingPunct="0"/>
            <a:endParaRPr lang="zh-CN" altLang="en-US" sz="1600" dirty="0">
              <a:latin typeface="Times New Roman" panose="02020603050405020304" pitchFamily="18" charset="0"/>
              <a:ea typeface="宋体" panose="02010600030101010101" pitchFamily="2" charset="-122"/>
            </a:endParaRPr>
          </a:p>
        </p:txBody>
      </p:sp>
      <p:sp>
        <p:nvSpPr>
          <p:cNvPr id="12" name="文本框 11"/>
          <p:cNvSpPr txBox="1"/>
          <p:nvPr/>
        </p:nvSpPr>
        <p:spPr>
          <a:xfrm>
            <a:off x="154305" y="878840"/>
            <a:ext cx="3680460" cy="429895"/>
          </a:xfrm>
          <a:prstGeom prst="rect">
            <a:avLst/>
          </a:prstGeom>
          <a:noFill/>
        </p:spPr>
        <p:txBody>
          <a:bodyPr wrap="none" rtlCol="0" anchor="t">
            <a:spAutoFit/>
          </a:bodyPr>
          <a:p>
            <a:pPr algn="l"/>
            <a:r>
              <a:rPr lang="en-US" altLang="zh-CN" sz="2200" b="1">
                <a:solidFill>
                  <a:srgbClr val="FFFFFF"/>
                </a:solidFill>
                <a:latin typeface="微软雅黑" panose="020B0503020204020204" pitchFamily="34" charset="-122"/>
                <a:ea typeface="微软雅黑" panose="020B0503020204020204" pitchFamily="34" charset="-122"/>
                <a:sym typeface="+mn-ea"/>
              </a:rPr>
              <a:t>2.7</a:t>
            </a:r>
            <a:r>
              <a:rPr lang="zh-CN" altLang="en-US" sz="2200" b="1">
                <a:solidFill>
                  <a:srgbClr val="FFFFFF"/>
                </a:solidFill>
                <a:latin typeface="微软雅黑" panose="020B0503020204020204" pitchFamily="34" charset="-122"/>
                <a:ea typeface="微软雅黑" panose="020B0503020204020204" pitchFamily="34" charset="-122"/>
                <a:sym typeface="+mn-ea"/>
              </a:rPr>
              <a:t>培养流程与实施方案要点</a:t>
            </a:r>
            <a:endParaRPr lang="zh-CN" altLang="en-US" sz="2200" b="1">
              <a:solidFill>
                <a:srgbClr val="FFFFFF"/>
              </a:solidFill>
              <a:latin typeface="微软雅黑" panose="020B0503020204020204" pitchFamily="34" charset="-122"/>
              <a:ea typeface="微软雅黑" panose="020B0503020204020204" pitchFamily="34" charset="-122"/>
            </a:endParaRPr>
          </a:p>
        </p:txBody>
      </p:sp>
      <p:sp>
        <p:nvSpPr>
          <p:cNvPr id="35854" name="文本框 99"/>
          <p:cNvSpPr txBox="1"/>
          <p:nvPr/>
        </p:nvSpPr>
        <p:spPr>
          <a:xfrm>
            <a:off x="382270" y="1560830"/>
            <a:ext cx="9224645" cy="429895"/>
          </a:xfrm>
          <a:prstGeom prst="rect">
            <a:avLst/>
          </a:prstGeom>
          <a:noFill/>
          <a:ln w="9525">
            <a:noFill/>
          </a:ln>
        </p:spPr>
        <p:txBody>
          <a:bodyPr wrap="square" anchor="t">
            <a:spAutoFit/>
          </a:bodyPr>
          <a:p>
            <a:pPr algn="just"/>
            <a:r>
              <a:rPr lang="zh-CN" altLang="en-US" sz="2200" b="1">
                <a:latin typeface="微软雅黑" panose="020B0503020204020204" pitchFamily="34" charset="-122"/>
                <a:ea typeface="微软雅黑" panose="020B0503020204020204" pitchFamily="34" charset="-122"/>
              </a:rPr>
              <a:t>5.以工程规划与实践能力、领导能力为综合牵引的</a:t>
            </a:r>
            <a:r>
              <a:rPr lang="zh-CN" altLang="en-US" sz="2200" b="1">
                <a:solidFill>
                  <a:srgbClr val="C00000"/>
                </a:solidFill>
                <a:latin typeface="微软雅黑" panose="020B0503020204020204" pitchFamily="34" charset="-122"/>
                <a:ea typeface="微软雅黑" panose="020B0503020204020204" pitchFamily="34" charset="-122"/>
              </a:rPr>
              <a:t>精英型工程领导人培养</a:t>
            </a:r>
            <a:endParaRPr lang="zh-CN" altLang="en-US" sz="2200" b="1">
              <a:solidFill>
                <a:srgbClr val="C00000"/>
              </a:solidFill>
              <a:latin typeface="微软雅黑" panose="020B0503020204020204" pitchFamily="34" charset="-122"/>
              <a:ea typeface="微软雅黑" panose="020B0503020204020204" pitchFamily="34" charset="-122"/>
            </a:endParaRPr>
          </a:p>
        </p:txBody>
      </p:sp>
      <p:sp>
        <p:nvSpPr>
          <p:cNvPr id="43023" name="文本框 9"/>
          <p:cNvSpPr txBox="1"/>
          <p:nvPr/>
        </p:nvSpPr>
        <p:spPr>
          <a:xfrm>
            <a:off x="243840" y="2216150"/>
            <a:ext cx="4904105" cy="398780"/>
          </a:xfrm>
          <a:prstGeom prst="rect">
            <a:avLst/>
          </a:prstGeom>
          <a:noFill/>
          <a:ln w="9525">
            <a:noFill/>
          </a:ln>
        </p:spPr>
        <p:txBody>
          <a:bodyPr wrap="none" anchor="t">
            <a:spAutoFit/>
          </a:bodyPr>
          <a:p>
            <a:r>
              <a:rPr lang="zh-CN" altLang="en-US" sz="2000">
                <a:latin typeface="微软雅黑" panose="020B0503020204020204" pitchFamily="34" charset="-122"/>
                <a:ea typeface="微软雅黑" panose="020B0503020204020204" pitchFamily="34" charset="-122"/>
              </a:rPr>
              <a:t>（1）</a:t>
            </a:r>
            <a:r>
              <a:rPr lang="zh-CN" altLang="en-US" sz="2000">
                <a:solidFill>
                  <a:srgbClr val="C00000"/>
                </a:solidFill>
                <a:latin typeface="微软雅黑" panose="020B0503020204020204" pitchFamily="34" charset="-122"/>
                <a:ea typeface="微软雅黑" panose="020B0503020204020204" pitchFamily="34" charset="-122"/>
              </a:rPr>
              <a:t>参与企业真实工程项目的规划与研发</a:t>
            </a:r>
            <a:endParaRPr lang="zh-CN" altLang="en-US" sz="2000">
              <a:solidFill>
                <a:srgbClr val="C00000"/>
              </a:solidFill>
              <a:latin typeface="微软雅黑" panose="020B0503020204020204" pitchFamily="34" charset="-122"/>
              <a:ea typeface="微软雅黑" panose="020B0503020204020204" pitchFamily="34" charset="-122"/>
            </a:endParaRPr>
          </a:p>
        </p:txBody>
      </p:sp>
      <p:sp>
        <p:nvSpPr>
          <p:cNvPr id="43024" name="文本框 10"/>
          <p:cNvSpPr txBox="1"/>
          <p:nvPr/>
        </p:nvSpPr>
        <p:spPr>
          <a:xfrm>
            <a:off x="243840" y="3460750"/>
            <a:ext cx="5666105" cy="398780"/>
          </a:xfrm>
          <a:prstGeom prst="rect">
            <a:avLst/>
          </a:prstGeom>
          <a:noFill/>
          <a:ln w="9525">
            <a:noFill/>
          </a:ln>
        </p:spPr>
        <p:txBody>
          <a:bodyPr wrap="none" anchor="t">
            <a:spAutoFit/>
          </a:bodyPr>
          <a:p>
            <a:r>
              <a:rPr lang="zh-CN" altLang="en-US" sz="2000">
                <a:latin typeface="微软雅黑" panose="020B0503020204020204" pitchFamily="34" charset="-122"/>
                <a:ea typeface="微软雅黑" panose="020B0503020204020204" pitchFamily="34" charset="-122"/>
              </a:rPr>
              <a:t>（2）</a:t>
            </a:r>
            <a:r>
              <a:rPr lang="zh-CN" altLang="en-US" sz="2000">
                <a:solidFill>
                  <a:srgbClr val="C00000"/>
                </a:solidFill>
                <a:latin typeface="微软雅黑" panose="020B0503020204020204" pitchFamily="34" charset="-122"/>
                <a:ea typeface="微软雅黑" panose="020B0503020204020204" pitchFamily="34" charset="-122"/>
              </a:rPr>
              <a:t>协助高管导师做好管理事务</a:t>
            </a:r>
            <a:r>
              <a:rPr lang="zh-CN" altLang="en-US" sz="2000">
                <a:latin typeface="微软雅黑" panose="020B0503020204020204" pitchFamily="34" charset="-122"/>
                <a:ea typeface="微软雅黑" panose="020B0503020204020204" pitchFamily="34" charset="-122"/>
              </a:rPr>
              <a:t>，参与领导过程</a:t>
            </a:r>
            <a:endParaRPr lang="zh-CN" altLang="en-US" sz="2000">
              <a:latin typeface="微软雅黑" panose="020B0503020204020204" pitchFamily="34" charset="-122"/>
              <a:ea typeface="微软雅黑" panose="020B0503020204020204" pitchFamily="34" charset="-122"/>
            </a:endParaRPr>
          </a:p>
        </p:txBody>
      </p:sp>
      <p:sp>
        <p:nvSpPr>
          <p:cNvPr id="43025" name="文本框 13"/>
          <p:cNvSpPr txBox="1"/>
          <p:nvPr/>
        </p:nvSpPr>
        <p:spPr>
          <a:xfrm>
            <a:off x="243840" y="4724400"/>
            <a:ext cx="4650105" cy="398780"/>
          </a:xfrm>
          <a:prstGeom prst="rect">
            <a:avLst/>
          </a:prstGeom>
          <a:noFill/>
          <a:ln w="9525">
            <a:noFill/>
          </a:ln>
        </p:spPr>
        <p:txBody>
          <a:bodyPr wrap="none" anchor="t">
            <a:spAutoFit/>
          </a:bodyPr>
          <a:p>
            <a:r>
              <a:rPr lang="zh-CN" altLang="en-US" sz="2000">
                <a:latin typeface="微软雅黑" panose="020B0503020204020204" pitchFamily="34" charset="-122"/>
                <a:ea typeface="微软雅黑" panose="020B0503020204020204" pitchFamily="34" charset="-122"/>
              </a:rPr>
              <a:t>（3）</a:t>
            </a:r>
            <a:r>
              <a:rPr lang="zh-CN" altLang="en-US" sz="2000">
                <a:solidFill>
                  <a:srgbClr val="C00000"/>
                </a:solidFill>
                <a:latin typeface="微软雅黑" panose="020B0503020204020204" pitchFamily="34" charset="-122"/>
                <a:ea typeface="微软雅黑" panose="020B0503020204020204" pitchFamily="34" charset="-122"/>
              </a:rPr>
              <a:t>结合企业实际工程项目做毕业设计</a:t>
            </a:r>
            <a:endParaRPr lang="zh-CN" altLang="en-US" sz="2000">
              <a:solidFill>
                <a:srgbClr val="C00000"/>
              </a:solidFill>
              <a:latin typeface="微软雅黑" panose="020B0503020204020204" pitchFamily="34" charset="-122"/>
              <a:ea typeface="微软雅黑" panose="020B0503020204020204" pitchFamily="34" charset="-122"/>
            </a:endParaRPr>
          </a:p>
        </p:txBody>
      </p:sp>
      <p:sp>
        <p:nvSpPr>
          <p:cNvPr id="43026" name="文本框 16"/>
          <p:cNvSpPr txBox="1"/>
          <p:nvPr/>
        </p:nvSpPr>
        <p:spPr>
          <a:xfrm>
            <a:off x="243840" y="5980113"/>
            <a:ext cx="5158105" cy="398780"/>
          </a:xfrm>
          <a:prstGeom prst="rect">
            <a:avLst/>
          </a:prstGeom>
          <a:noFill/>
          <a:ln w="9525">
            <a:noFill/>
          </a:ln>
        </p:spPr>
        <p:txBody>
          <a:bodyPr wrap="none" anchor="t">
            <a:spAutoFit/>
          </a:bodyPr>
          <a:p>
            <a:r>
              <a:rPr lang="zh-CN" altLang="en-US" sz="2000">
                <a:latin typeface="微软雅黑" panose="020B0503020204020204" pitchFamily="34" charset="-122"/>
                <a:ea typeface="微软雅黑" panose="020B0503020204020204" pitchFamily="34" charset="-122"/>
              </a:rPr>
              <a:t>（4）</a:t>
            </a:r>
            <a:r>
              <a:rPr lang="zh-CN" altLang="en-US" sz="2000">
                <a:solidFill>
                  <a:srgbClr val="C00000"/>
                </a:solidFill>
                <a:latin typeface="微软雅黑" panose="020B0503020204020204" pitchFamily="34" charset="-122"/>
                <a:ea typeface="微软雅黑" panose="020B0503020204020204" pitchFamily="34" charset="-122"/>
              </a:rPr>
              <a:t>发挥好协同育人机制做好联合培养工作</a:t>
            </a:r>
            <a:endParaRPr lang="zh-CN" altLang="en-US" sz="2000">
              <a:solidFill>
                <a:srgbClr val="C00000"/>
              </a:solidFill>
              <a:latin typeface="微软雅黑" panose="020B0503020204020204" pitchFamily="34" charset="-122"/>
              <a:ea typeface="微软雅黑" panose="020B0503020204020204" pitchFamily="34" charset="-122"/>
            </a:endParaRPr>
          </a:p>
        </p:txBody>
      </p:sp>
      <p:pic>
        <p:nvPicPr>
          <p:cNvPr id="20" name="图片 19"/>
          <p:cNvPicPr>
            <a:picLocks noChangeAspect="1"/>
          </p:cNvPicPr>
          <p:nvPr/>
        </p:nvPicPr>
        <p:blipFill>
          <a:blip r:embed="rId1"/>
          <a:stretch>
            <a:fillRect/>
          </a:stretch>
        </p:blipFill>
        <p:spPr>
          <a:xfrm>
            <a:off x="1494790" y="2600325"/>
            <a:ext cx="798513" cy="798513"/>
          </a:xfrm>
          <a:prstGeom prst="rect">
            <a:avLst/>
          </a:prstGeom>
          <a:noFill/>
          <a:ln w="9525">
            <a:noFill/>
          </a:ln>
        </p:spPr>
      </p:pic>
      <p:pic>
        <p:nvPicPr>
          <p:cNvPr id="5" name="图片 4"/>
          <p:cNvPicPr>
            <a:picLocks noChangeAspect="1"/>
          </p:cNvPicPr>
          <p:nvPr/>
        </p:nvPicPr>
        <p:blipFill>
          <a:blip r:embed="rId1"/>
          <a:stretch>
            <a:fillRect/>
          </a:stretch>
        </p:blipFill>
        <p:spPr>
          <a:xfrm>
            <a:off x="2293303" y="3863975"/>
            <a:ext cx="798512" cy="798513"/>
          </a:xfrm>
          <a:prstGeom prst="rect">
            <a:avLst/>
          </a:prstGeom>
          <a:noFill/>
          <a:ln w="9525">
            <a:noFill/>
          </a:ln>
        </p:spPr>
      </p:pic>
      <p:pic>
        <p:nvPicPr>
          <p:cNvPr id="3" name="图片 2"/>
          <p:cNvPicPr>
            <a:picLocks noChangeAspect="1"/>
          </p:cNvPicPr>
          <p:nvPr/>
        </p:nvPicPr>
        <p:blipFill>
          <a:blip r:embed="rId1"/>
          <a:stretch>
            <a:fillRect/>
          </a:stretch>
        </p:blipFill>
        <p:spPr>
          <a:xfrm>
            <a:off x="3483928" y="5127625"/>
            <a:ext cx="798512" cy="798513"/>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3023"/>
                                        </p:tgtEl>
                                        <p:attrNameLst>
                                          <p:attrName>style.visibility</p:attrName>
                                        </p:attrNameLst>
                                      </p:cBhvr>
                                      <p:to>
                                        <p:strVal val="visible"/>
                                      </p:to>
                                    </p:set>
                                    <p:animEffect transition="in" filter="wipe(up)">
                                      <p:cBhvr>
                                        <p:cTn id="7" dur="1000"/>
                                        <p:tgtEl>
                                          <p:spTgt spid="43023"/>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43024"/>
                                        </p:tgtEl>
                                        <p:attrNameLst>
                                          <p:attrName>style.visibility</p:attrName>
                                        </p:attrNameLst>
                                      </p:cBhvr>
                                      <p:to>
                                        <p:strVal val="visible"/>
                                      </p:to>
                                    </p:set>
                                    <p:animEffect transition="in" filter="wipe(up)">
                                      <p:cBhvr>
                                        <p:cTn id="10" dur="1000"/>
                                        <p:tgtEl>
                                          <p:spTgt spid="43024"/>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43025"/>
                                        </p:tgtEl>
                                        <p:attrNameLst>
                                          <p:attrName>style.visibility</p:attrName>
                                        </p:attrNameLst>
                                      </p:cBhvr>
                                      <p:to>
                                        <p:strVal val="visible"/>
                                      </p:to>
                                    </p:set>
                                    <p:animEffect transition="in" filter="wipe(up)">
                                      <p:cBhvr>
                                        <p:cTn id="13" dur="1000"/>
                                        <p:tgtEl>
                                          <p:spTgt spid="43025"/>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43026"/>
                                        </p:tgtEl>
                                        <p:attrNameLst>
                                          <p:attrName>style.visibility</p:attrName>
                                        </p:attrNameLst>
                                      </p:cBhvr>
                                      <p:to>
                                        <p:strVal val="visible"/>
                                      </p:to>
                                    </p:set>
                                    <p:animEffect transition="in" filter="wipe(up)">
                                      <p:cBhvr>
                                        <p:cTn id="16" dur="1000"/>
                                        <p:tgtEl>
                                          <p:spTgt spid="43026"/>
                                        </p:tgtEl>
                                      </p:cBhvr>
                                    </p:animEffect>
                                  </p:childTnLst>
                                </p:cTn>
                              </p:par>
                              <p:par>
                                <p:cTn id="17" presetID="22" presetClass="entr" presetSubtype="1"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up)">
                                      <p:cBhvr>
                                        <p:cTn id="19" dur="1000"/>
                                        <p:tgtEl>
                                          <p:spTgt spid="20"/>
                                        </p:tgtEl>
                                      </p:cBhvr>
                                    </p:animEffect>
                                  </p:childTnLst>
                                </p:cTn>
                              </p:par>
                              <p:par>
                                <p:cTn id="20" presetID="22" presetClass="entr" presetSubtype="1"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up)">
                                      <p:cBhvr>
                                        <p:cTn id="22" dur="1000"/>
                                        <p:tgtEl>
                                          <p:spTgt spid="5"/>
                                        </p:tgtEl>
                                      </p:cBhvr>
                                    </p:animEffect>
                                  </p:childTnLst>
                                </p:cTn>
                              </p:par>
                              <p:par>
                                <p:cTn id="23" presetID="22" presetClass="entr" presetSubtype="1" fill="hold" nodeType="with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up)">
                                      <p:cBhvr>
                                        <p:cTn id="25"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23" grpId="0"/>
      <p:bldP spid="43024" grpId="0"/>
      <p:bldP spid="43025" grpId="0"/>
      <p:bldP spid="4302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9" name="AutoShape 138"/>
          <p:cNvSpPr/>
          <p:nvPr/>
        </p:nvSpPr>
        <p:spPr>
          <a:xfrm>
            <a:off x="154305" y="935990"/>
            <a:ext cx="2299970" cy="431800"/>
          </a:xfrm>
          <a:prstGeom prst="roundRect">
            <a:avLst>
              <a:gd name="adj" fmla="val 16667"/>
            </a:avLst>
          </a:prstGeom>
          <a:solidFill>
            <a:srgbClr val="993300"/>
          </a:solidFill>
          <a:ln w="3175" cap="flat" cmpd="sng">
            <a:solidFill>
              <a:srgbClr val="FF6600"/>
            </a:solidFill>
            <a:prstDash val="solid"/>
            <a:round/>
            <a:headEnd type="none" w="med" len="med"/>
            <a:tailEnd type="none" w="med" len="med"/>
          </a:ln>
        </p:spPr>
        <p:txBody>
          <a:bodyPr wrap="none" anchor="ctr"/>
          <a:p>
            <a:pPr eaLnBrk="0" hangingPunct="0"/>
            <a:endParaRPr lang="zh-CN" altLang="en-US" sz="1600" dirty="0">
              <a:latin typeface="Times New Roman" panose="02020603050405020304" pitchFamily="18" charset="0"/>
              <a:ea typeface="宋体" panose="02010600030101010101" pitchFamily="2" charset="-122"/>
            </a:endParaRPr>
          </a:p>
        </p:txBody>
      </p:sp>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519303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en-US" sz="3600" b="1">
                <a:solidFill>
                  <a:srgbClr val="FF0000"/>
                </a:solidFill>
                <a:latin typeface="微软雅黑" panose="020B0503020204020204" pitchFamily="34" charset="-122"/>
                <a:ea typeface="微软雅黑" panose="020B0503020204020204" pitchFamily="34" charset="-122"/>
                <a:sym typeface="+mn-ea"/>
              </a:rPr>
              <a:t>II.</a:t>
            </a:r>
            <a:r>
              <a:rPr lang="zh-CN" altLang="en-US" sz="3600" b="1">
                <a:solidFill>
                  <a:srgbClr val="319186"/>
                </a:solidFill>
                <a:latin typeface="微软雅黑" panose="020B0503020204020204" pitchFamily="34" charset="-122"/>
                <a:ea typeface="微软雅黑" panose="020B0503020204020204" pitchFamily="34" charset="-122"/>
                <a:sym typeface="+mn-ea"/>
              </a:rPr>
              <a:t>工程领军人才培养计划</a:t>
            </a:r>
            <a:endParaRPr lang="zh-CN" altLang="en-US" sz="3600" b="1">
              <a:solidFill>
                <a:srgbClr val="31918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154305" y="935990"/>
            <a:ext cx="2172335" cy="429895"/>
          </a:xfrm>
          <a:prstGeom prst="rect">
            <a:avLst/>
          </a:prstGeom>
          <a:noFill/>
        </p:spPr>
        <p:txBody>
          <a:bodyPr wrap="none" rtlCol="0" anchor="t">
            <a:spAutoFit/>
          </a:bodyPr>
          <a:p>
            <a:r>
              <a:rPr lang="en-US" altLang="zh-CN" sz="2200" b="1">
                <a:solidFill>
                  <a:srgbClr val="FFFFFF"/>
                </a:solidFill>
                <a:latin typeface="微软雅黑" panose="020B0503020204020204" pitchFamily="34" charset="-122"/>
                <a:ea typeface="微软雅黑" panose="020B0503020204020204" pitchFamily="34" charset="-122"/>
                <a:sym typeface="+mn-ea"/>
              </a:rPr>
              <a:t>2.8 </a:t>
            </a:r>
            <a:r>
              <a:rPr lang="zh-CN" altLang="en-US" sz="2200" b="1">
                <a:solidFill>
                  <a:srgbClr val="FFFFFF"/>
                </a:solidFill>
                <a:latin typeface="微软雅黑" panose="020B0503020204020204" pitchFamily="34" charset="-122"/>
                <a:ea typeface="微软雅黑" panose="020B0503020204020204" pitchFamily="34" charset="-122"/>
                <a:sym typeface="+mn-ea"/>
              </a:rPr>
              <a:t>问题</a:t>
            </a:r>
            <a:r>
              <a:rPr lang="en-US" altLang="zh-CN" sz="2200" b="1">
                <a:solidFill>
                  <a:srgbClr val="FFFFFF"/>
                </a:solidFill>
                <a:latin typeface="微软雅黑" panose="020B0503020204020204" pitchFamily="34" charset="-122"/>
                <a:ea typeface="微软雅黑" panose="020B0503020204020204" pitchFamily="34" charset="-122"/>
                <a:sym typeface="+mn-ea"/>
              </a:rPr>
              <a:t>VS</a:t>
            </a:r>
            <a:r>
              <a:rPr lang="zh-CN" altLang="en-US" sz="2200" b="1">
                <a:solidFill>
                  <a:srgbClr val="FFFFFF"/>
                </a:solidFill>
                <a:latin typeface="微软雅黑" panose="020B0503020204020204" pitchFamily="34" charset="-122"/>
                <a:ea typeface="微软雅黑" panose="020B0503020204020204" pitchFamily="34" charset="-122"/>
                <a:sym typeface="+mn-ea"/>
              </a:rPr>
              <a:t>办法</a:t>
            </a:r>
            <a:endParaRPr lang="zh-CN" altLang="en-US" sz="2200" b="1">
              <a:solidFill>
                <a:srgbClr val="FFFFFF"/>
              </a:solidFill>
              <a:latin typeface="微软雅黑" panose="020B0503020204020204" pitchFamily="34" charset="-122"/>
              <a:ea typeface="微软雅黑" panose="020B0503020204020204" pitchFamily="34" charset="-122"/>
              <a:sym typeface="+mn-ea"/>
            </a:endParaRPr>
          </a:p>
        </p:txBody>
      </p:sp>
      <p:sp>
        <p:nvSpPr>
          <p:cNvPr id="5" name="文本框 4"/>
          <p:cNvSpPr txBox="1"/>
          <p:nvPr/>
        </p:nvSpPr>
        <p:spPr>
          <a:xfrm>
            <a:off x="203200" y="1575435"/>
            <a:ext cx="1981835" cy="460375"/>
          </a:xfrm>
          <a:prstGeom prst="rect">
            <a:avLst/>
          </a:prstGeom>
          <a:solidFill>
            <a:srgbClr val="015C31"/>
          </a:solidFill>
        </p:spPr>
        <p:txBody>
          <a:bodyPr wrap="none" rtlCol="0" anchor="t">
            <a:spAutoFit/>
          </a:bodyPr>
          <a:p>
            <a:r>
              <a:rPr lang="en-US" altLang="zh-CN" sz="2400" b="1">
                <a:solidFill>
                  <a:srgbClr val="FFFFFF"/>
                </a:solidFill>
                <a:latin typeface="微软雅黑" panose="020B0503020204020204" pitchFamily="34" charset="-122"/>
                <a:ea typeface="微软雅黑" panose="020B0503020204020204" pitchFamily="34" charset="-122"/>
                <a:sym typeface="+mn-ea"/>
              </a:rPr>
              <a:t>1.</a:t>
            </a:r>
            <a:r>
              <a:rPr lang="zh-CN" altLang="en-US" sz="2400" b="1">
                <a:solidFill>
                  <a:srgbClr val="FFFFFF"/>
                </a:solidFill>
                <a:latin typeface="微软雅黑" panose="020B0503020204020204" pitchFamily="34" charset="-122"/>
                <a:ea typeface="微软雅黑" panose="020B0503020204020204" pitchFamily="34" charset="-122"/>
                <a:sym typeface="+mn-ea"/>
              </a:rPr>
              <a:t>如何开始？</a:t>
            </a:r>
            <a:endParaRPr lang="zh-CN" altLang="en-US" sz="2400" b="1">
              <a:solidFill>
                <a:srgbClr val="FFFFFF"/>
              </a:solidFill>
              <a:latin typeface="微软雅黑" panose="020B0503020204020204" pitchFamily="34" charset="-122"/>
              <a:ea typeface="微软雅黑" panose="020B0503020204020204" pitchFamily="34" charset="-122"/>
              <a:sym typeface="+mn-ea"/>
            </a:endParaRPr>
          </a:p>
        </p:txBody>
      </p:sp>
      <p:sp>
        <p:nvSpPr>
          <p:cNvPr id="7" name="五边形 6"/>
          <p:cNvSpPr/>
          <p:nvPr/>
        </p:nvSpPr>
        <p:spPr>
          <a:xfrm>
            <a:off x="2341245" y="1595755"/>
            <a:ext cx="692150" cy="429895"/>
          </a:xfrm>
          <a:prstGeom prst="homePlate">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1" name="燕尾形 10"/>
          <p:cNvSpPr/>
          <p:nvPr/>
        </p:nvSpPr>
        <p:spPr>
          <a:xfrm>
            <a:off x="2931795" y="1595755"/>
            <a:ext cx="575945"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2" name="燕尾形 11"/>
          <p:cNvSpPr/>
          <p:nvPr/>
        </p:nvSpPr>
        <p:spPr>
          <a:xfrm>
            <a:off x="3417570" y="1595755"/>
            <a:ext cx="575945"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3" name="文本框 12"/>
          <p:cNvSpPr txBox="1"/>
          <p:nvPr/>
        </p:nvSpPr>
        <p:spPr>
          <a:xfrm>
            <a:off x="3921760" y="1565275"/>
            <a:ext cx="8107680" cy="460375"/>
          </a:xfrm>
          <a:prstGeom prst="rect">
            <a:avLst/>
          </a:prstGeom>
          <a:noFill/>
        </p:spPr>
        <p:txBody>
          <a:bodyPr wrap="none" rtlCol="0" anchor="t">
            <a:spAutoFit/>
          </a:bodyPr>
          <a:p>
            <a:r>
              <a:rPr lang="zh-CN" altLang="en-US" sz="2400">
                <a:latin typeface="微软雅黑" panose="020B0503020204020204" pitchFamily="34" charset="-122"/>
                <a:ea typeface="微软雅黑" panose="020B0503020204020204" pitchFamily="34" charset="-122"/>
                <a:sym typeface="+mn-ea"/>
              </a:rPr>
              <a:t>以年级为单位进行宣讲，完成</a:t>
            </a:r>
            <a:r>
              <a:rPr lang="en-US" altLang="zh-CN" sz="2400">
                <a:latin typeface="微软雅黑" panose="020B0503020204020204" pitchFamily="34" charset="-122"/>
                <a:ea typeface="微软雅黑" panose="020B0503020204020204" pitchFamily="34" charset="-122"/>
                <a:sym typeface="+mn-ea"/>
              </a:rPr>
              <a:t>“</a:t>
            </a:r>
            <a:r>
              <a:rPr lang="zh-CN" altLang="en-US" sz="2400">
                <a:latin typeface="微软雅黑" panose="020B0503020204020204" pitchFamily="34" charset="-122"/>
                <a:ea typeface="微软雅黑" panose="020B0503020204020204" pitchFamily="34" charset="-122"/>
                <a:sym typeface="+mn-ea"/>
              </a:rPr>
              <a:t>规定动作</a:t>
            </a:r>
            <a:r>
              <a:rPr lang="en-US" altLang="zh-CN" sz="2400">
                <a:latin typeface="微软雅黑" panose="020B0503020204020204" pitchFamily="34" charset="-122"/>
                <a:ea typeface="微软雅黑" panose="020B0503020204020204" pitchFamily="34" charset="-122"/>
                <a:sym typeface="+mn-ea"/>
              </a:rPr>
              <a:t>”</a:t>
            </a:r>
            <a:r>
              <a:rPr lang="zh-CN" altLang="en-US" sz="2400">
                <a:latin typeface="微软雅黑" panose="020B0503020204020204" pitchFamily="34" charset="-122"/>
                <a:ea typeface="微软雅黑" panose="020B0503020204020204" pitchFamily="34" charset="-122"/>
                <a:sym typeface="+mn-ea"/>
              </a:rPr>
              <a:t>，</a:t>
            </a:r>
            <a:r>
              <a:rPr lang="zh-CN" altLang="en-US" sz="2400">
                <a:latin typeface="微软雅黑" panose="020B0503020204020204" pitchFamily="34" charset="-122"/>
                <a:ea typeface="微软雅黑" panose="020B0503020204020204" pitchFamily="34" charset="-122"/>
                <a:sym typeface="+mn-ea"/>
              </a:rPr>
              <a:t>动员学生参与</a:t>
            </a:r>
            <a:endParaRPr lang="zh-CN" altLang="en-US" sz="2400">
              <a:latin typeface="微软雅黑" panose="020B0503020204020204" pitchFamily="34" charset="-122"/>
              <a:ea typeface="微软雅黑" panose="020B0503020204020204" pitchFamily="34" charset="-122"/>
              <a:sym typeface="+mn-ea"/>
            </a:endParaRPr>
          </a:p>
        </p:txBody>
      </p:sp>
      <p:sp>
        <p:nvSpPr>
          <p:cNvPr id="14" name="文本框 13"/>
          <p:cNvSpPr txBox="1"/>
          <p:nvPr/>
        </p:nvSpPr>
        <p:spPr>
          <a:xfrm>
            <a:off x="186690" y="2635250"/>
            <a:ext cx="1981835" cy="460375"/>
          </a:xfrm>
          <a:prstGeom prst="rect">
            <a:avLst/>
          </a:prstGeom>
          <a:solidFill>
            <a:srgbClr val="174C9A"/>
          </a:solidFill>
        </p:spPr>
        <p:txBody>
          <a:bodyPr wrap="none" rtlCol="0" anchor="t">
            <a:spAutoFit/>
          </a:bodyPr>
          <a:p>
            <a:r>
              <a:rPr lang="en-US" altLang="zh-CN" sz="2400" b="1">
                <a:solidFill>
                  <a:srgbClr val="FFFFFF"/>
                </a:solidFill>
                <a:latin typeface="微软雅黑" panose="020B0503020204020204" pitchFamily="34" charset="-122"/>
                <a:ea typeface="微软雅黑" panose="020B0503020204020204" pitchFamily="34" charset="-122"/>
                <a:sym typeface="+mn-ea"/>
              </a:rPr>
              <a:t>2.</a:t>
            </a:r>
            <a:r>
              <a:rPr lang="zh-CN" altLang="en-US" sz="2400" b="1">
                <a:solidFill>
                  <a:srgbClr val="FFFFFF"/>
                </a:solidFill>
                <a:latin typeface="微软雅黑" panose="020B0503020204020204" pitchFamily="34" charset="-122"/>
                <a:ea typeface="微软雅黑" panose="020B0503020204020204" pitchFamily="34" charset="-122"/>
                <a:sym typeface="+mn-ea"/>
              </a:rPr>
              <a:t>如何动员？</a:t>
            </a:r>
            <a:endParaRPr lang="zh-CN" altLang="en-US" sz="2400" b="1">
              <a:solidFill>
                <a:srgbClr val="FFFFFF"/>
              </a:solidFill>
              <a:latin typeface="微软雅黑" panose="020B0503020204020204" pitchFamily="34" charset="-122"/>
              <a:ea typeface="微软雅黑" panose="020B0503020204020204" pitchFamily="34" charset="-122"/>
              <a:sym typeface="+mn-ea"/>
            </a:endParaRPr>
          </a:p>
        </p:txBody>
      </p:sp>
      <p:sp>
        <p:nvSpPr>
          <p:cNvPr id="15" name="五边形 14"/>
          <p:cNvSpPr/>
          <p:nvPr/>
        </p:nvSpPr>
        <p:spPr>
          <a:xfrm>
            <a:off x="2324735" y="2655570"/>
            <a:ext cx="692150" cy="429895"/>
          </a:xfrm>
          <a:prstGeom prst="homePlate">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6" name="燕尾形 15"/>
          <p:cNvSpPr/>
          <p:nvPr/>
        </p:nvSpPr>
        <p:spPr>
          <a:xfrm>
            <a:off x="2915285" y="2655570"/>
            <a:ext cx="575945"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8" name="燕尾形 17"/>
          <p:cNvSpPr/>
          <p:nvPr/>
        </p:nvSpPr>
        <p:spPr>
          <a:xfrm>
            <a:off x="3401060" y="2655570"/>
            <a:ext cx="575945"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9" name="文本框 18"/>
          <p:cNvSpPr txBox="1"/>
          <p:nvPr/>
        </p:nvSpPr>
        <p:spPr>
          <a:xfrm>
            <a:off x="3921760" y="2266315"/>
            <a:ext cx="3971925" cy="460375"/>
          </a:xfrm>
          <a:prstGeom prst="rect">
            <a:avLst/>
          </a:prstGeom>
          <a:noFill/>
        </p:spPr>
        <p:txBody>
          <a:bodyPr wrap="none" rtlCol="0" anchor="t">
            <a:spAutoFit/>
          </a:bodyPr>
          <a:p>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采用【</a:t>
            </a:r>
            <a:r>
              <a:rPr lang="en-US" altLang="zh-CN" sz="2400">
                <a:latin typeface="微软雅黑" panose="020B0503020204020204" pitchFamily="34" charset="-122"/>
                <a:ea typeface="微软雅黑" panose="020B0503020204020204" pitchFamily="34" charset="-122"/>
                <a:sym typeface="+mn-ea"/>
              </a:rPr>
              <a:t>PPT+</a:t>
            </a:r>
            <a:r>
              <a:rPr lang="zh-CN" altLang="en-US" sz="2400">
                <a:latin typeface="微软雅黑" panose="020B0503020204020204" pitchFamily="34" charset="-122"/>
                <a:ea typeface="微软雅黑" panose="020B0503020204020204" pitchFamily="34" charset="-122"/>
                <a:sym typeface="+mn-ea"/>
              </a:rPr>
              <a:t>讲解】的方式</a:t>
            </a:r>
            <a:endParaRPr lang="zh-CN" altLang="en-US" sz="2400">
              <a:latin typeface="微软雅黑" panose="020B0503020204020204" pitchFamily="34" charset="-122"/>
              <a:ea typeface="微软雅黑" panose="020B0503020204020204" pitchFamily="34" charset="-122"/>
              <a:sym typeface="+mn-ea"/>
            </a:endParaRPr>
          </a:p>
        </p:txBody>
      </p:sp>
      <p:sp>
        <p:nvSpPr>
          <p:cNvPr id="20" name="文本框 19"/>
          <p:cNvSpPr txBox="1"/>
          <p:nvPr/>
        </p:nvSpPr>
        <p:spPr>
          <a:xfrm>
            <a:off x="3921760" y="2689225"/>
            <a:ext cx="4721860" cy="460375"/>
          </a:xfrm>
          <a:prstGeom prst="rect">
            <a:avLst/>
          </a:prstGeom>
          <a:noFill/>
        </p:spPr>
        <p:txBody>
          <a:bodyPr wrap="none" rtlCol="0" anchor="t">
            <a:spAutoFit/>
          </a:bodyPr>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邀请【往届参加人员】现身说法</a:t>
            </a:r>
            <a:endParaRPr lang="zh-CN" altLang="en-US" sz="2400">
              <a:latin typeface="微软雅黑" panose="020B0503020204020204" pitchFamily="34" charset="-122"/>
              <a:ea typeface="微软雅黑" panose="020B0503020204020204" pitchFamily="34" charset="-122"/>
              <a:sym typeface="+mn-ea"/>
            </a:endParaRPr>
          </a:p>
        </p:txBody>
      </p:sp>
      <p:sp>
        <p:nvSpPr>
          <p:cNvPr id="21" name="文本框 20"/>
          <p:cNvSpPr txBox="1"/>
          <p:nvPr/>
        </p:nvSpPr>
        <p:spPr>
          <a:xfrm>
            <a:off x="3925570" y="3113405"/>
            <a:ext cx="3502660" cy="460375"/>
          </a:xfrm>
          <a:prstGeom prst="rect">
            <a:avLst/>
          </a:prstGeom>
          <a:noFill/>
        </p:spPr>
        <p:txBody>
          <a:bodyPr wrap="none" rtlCol="0" anchor="t">
            <a:spAutoFit/>
          </a:bodyPr>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鼓励参加，讲清楚政策</a:t>
            </a:r>
            <a:endParaRPr lang="zh-CN" altLang="en-US" sz="2400">
              <a:latin typeface="微软雅黑" panose="020B0503020204020204" pitchFamily="34" charset="-122"/>
              <a:ea typeface="微软雅黑" panose="020B0503020204020204" pitchFamily="34" charset="-122"/>
              <a:sym typeface="+mn-ea"/>
            </a:endParaRPr>
          </a:p>
        </p:txBody>
      </p:sp>
      <p:sp>
        <p:nvSpPr>
          <p:cNvPr id="22" name="文本框 21"/>
          <p:cNvSpPr txBox="1"/>
          <p:nvPr/>
        </p:nvSpPr>
        <p:spPr>
          <a:xfrm>
            <a:off x="190500" y="4166870"/>
            <a:ext cx="1994535" cy="829945"/>
          </a:xfrm>
          <a:prstGeom prst="rect">
            <a:avLst/>
          </a:prstGeom>
          <a:solidFill>
            <a:srgbClr val="5B4A42"/>
          </a:solidFill>
        </p:spPr>
        <p:txBody>
          <a:bodyPr wrap="square" rtlCol="0" anchor="t">
            <a:spAutoFit/>
          </a:bodyPr>
          <a:p>
            <a:pPr algn="ctr"/>
            <a:r>
              <a:rPr lang="en-US" altLang="zh-CN" sz="2400" b="1">
                <a:solidFill>
                  <a:srgbClr val="FFFF00"/>
                </a:solidFill>
                <a:latin typeface="微软雅黑" panose="020B0503020204020204" pitchFamily="34" charset="-122"/>
                <a:ea typeface="微软雅黑" panose="020B0503020204020204" pitchFamily="34" charset="-122"/>
                <a:sym typeface="+mn-ea"/>
              </a:rPr>
              <a:t>3.</a:t>
            </a:r>
            <a:r>
              <a:rPr lang="zh-CN" altLang="en-US" sz="2400" b="1">
                <a:solidFill>
                  <a:srgbClr val="FFFF00"/>
                </a:solidFill>
                <a:latin typeface="微软雅黑" panose="020B0503020204020204" pitchFamily="34" charset="-122"/>
                <a:ea typeface="微软雅黑" panose="020B0503020204020204" pitchFamily="34" charset="-122"/>
                <a:sym typeface="+mn-ea"/>
              </a:rPr>
              <a:t>如何寻找</a:t>
            </a:r>
            <a:endParaRPr lang="zh-CN" altLang="en-US" sz="2400" b="1">
              <a:solidFill>
                <a:srgbClr val="FFFF00"/>
              </a:solidFill>
              <a:latin typeface="微软雅黑" panose="020B0503020204020204" pitchFamily="34" charset="-122"/>
              <a:ea typeface="微软雅黑" panose="020B0503020204020204" pitchFamily="34" charset="-122"/>
              <a:sym typeface="+mn-ea"/>
            </a:endParaRPr>
          </a:p>
          <a:p>
            <a:pPr algn="ctr"/>
            <a:r>
              <a:rPr lang="zh-CN" altLang="en-US" sz="2400" b="1">
                <a:solidFill>
                  <a:srgbClr val="FFFF00"/>
                </a:solidFill>
                <a:latin typeface="微软雅黑" panose="020B0503020204020204" pitchFamily="34" charset="-122"/>
                <a:ea typeface="微软雅黑" panose="020B0503020204020204" pitchFamily="34" charset="-122"/>
                <a:sym typeface="+mn-ea"/>
              </a:rPr>
              <a:t>    合作企业？</a:t>
            </a:r>
            <a:endParaRPr lang="zh-CN" altLang="en-US" sz="2400" b="1">
              <a:solidFill>
                <a:srgbClr val="FFFF00"/>
              </a:solidFill>
              <a:latin typeface="微软雅黑" panose="020B0503020204020204" pitchFamily="34" charset="-122"/>
              <a:ea typeface="微软雅黑" panose="020B0503020204020204" pitchFamily="34" charset="-122"/>
              <a:sym typeface="+mn-ea"/>
            </a:endParaRPr>
          </a:p>
        </p:txBody>
      </p:sp>
      <p:sp>
        <p:nvSpPr>
          <p:cNvPr id="23" name="五边形 22"/>
          <p:cNvSpPr/>
          <p:nvPr/>
        </p:nvSpPr>
        <p:spPr>
          <a:xfrm>
            <a:off x="2328545" y="4187190"/>
            <a:ext cx="692150" cy="429895"/>
          </a:xfrm>
          <a:prstGeom prst="homePlate">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4" name="燕尾形 23"/>
          <p:cNvSpPr/>
          <p:nvPr/>
        </p:nvSpPr>
        <p:spPr>
          <a:xfrm>
            <a:off x="2919095" y="4187190"/>
            <a:ext cx="575945"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5" name="燕尾形 24"/>
          <p:cNvSpPr/>
          <p:nvPr/>
        </p:nvSpPr>
        <p:spPr>
          <a:xfrm>
            <a:off x="3404870" y="4187190"/>
            <a:ext cx="575945"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7" name="文本框 26"/>
          <p:cNvSpPr txBox="1"/>
          <p:nvPr/>
        </p:nvSpPr>
        <p:spPr>
          <a:xfrm>
            <a:off x="3929380" y="3851275"/>
            <a:ext cx="1673860" cy="460375"/>
          </a:xfrm>
          <a:prstGeom prst="rect">
            <a:avLst/>
          </a:prstGeom>
          <a:noFill/>
        </p:spPr>
        <p:txBody>
          <a:bodyPr wrap="none" rtlCol="0" anchor="t">
            <a:spAutoFit/>
          </a:bodyPr>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实习企业</a:t>
            </a:r>
            <a:endParaRPr lang="zh-CN" altLang="en-US" sz="2400">
              <a:latin typeface="微软雅黑" panose="020B0503020204020204" pitchFamily="34" charset="-122"/>
              <a:ea typeface="微软雅黑" panose="020B0503020204020204" pitchFamily="34" charset="-122"/>
              <a:sym typeface="+mn-ea"/>
            </a:endParaRPr>
          </a:p>
        </p:txBody>
      </p:sp>
      <p:sp>
        <p:nvSpPr>
          <p:cNvPr id="28" name="文本框 27"/>
          <p:cNvSpPr txBox="1"/>
          <p:nvPr/>
        </p:nvSpPr>
        <p:spPr>
          <a:xfrm>
            <a:off x="3923030" y="4249420"/>
            <a:ext cx="2588260" cy="460375"/>
          </a:xfrm>
          <a:prstGeom prst="rect">
            <a:avLst/>
          </a:prstGeom>
          <a:noFill/>
        </p:spPr>
        <p:txBody>
          <a:bodyPr wrap="none" rtlCol="0" anchor="t">
            <a:spAutoFit/>
          </a:bodyPr>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来校招聘的企业</a:t>
            </a:r>
            <a:endParaRPr lang="zh-CN" altLang="en-US" sz="2400">
              <a:latin typeface="微软雅黑" panose="020B0503020204020204" pitchFamily="34" charset="-122"/>
              <a:ea typeface="微软雅黑" panose="020B0503020204020204" pitchFamily="34" charset="-122"/>
              <a:sym typeface="+mn-ea"/>
            </a:endParaRPr>
          </a:p>
        </p:txBody>
      </p:sp>
      <p:sp>
        <p:nvSpPr>
          <p:cNvPr id="30" name="文本框 29"/>
          <p:cNvSpPr txBox="1"/>
          <p:nvPr/>
        </p:nvSpPr>
        <p:spPr>
          <a:xfrm>
            <a:off x="3923030" y="5051425"/>
            <a:ext cx="3705860" cy="460375"/>
          </a:xfrm>
          <a:prstGeom prst="rect">
            <a:avLst/>
          </a:prstGeom>
          <a:noFill/>
        </p:spPr>
        <p:txBody>
          <a:bodyPr wrap="none" rtlCol="0" anchor="t">
            <a:spAutoFit/>
          </a:bodyPr>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参加校庆企业</a:t>
            </a:r>
            <a:r>
              <a:rPr lang="en-US" altLang="zh-CN" sz="2400">
                <a:latin typeface="微软雅黑" panose="020B0503020204020204" pitchFamily="34" charset="-122"/>
                <a:ea typeface="微软雅黑" panose="020B0503020204020204" pitchFamily="34" charset="-122"/>
                <a:sym typeface="+mn-ea"/>
              </a:rPr>
              <a:t>(</a:t>
            </a:r>
            <a:r>
              <a:rPr lang="zh-CN" altLang="en-US" sz="2400">
                <a:latin typeface="微软雅黑" panose="020B0503020204020204" pitchFamily="34" charset="-122"/>
                <a:ea typeface="微软雅黑" panose="020B0503020204020204" pitchFamily="34" charset="-122"/>
                <a:sym typeface="+mn-ea"/>
              </a:rPr>
              <a:t>捐赠企业</a:t>
            </a:r>
            <a:r>
              <a:rPr lang="en-US" altLang="zh-CN" sz="2400">
                <a:latin typeface="微软雅黑" panose="020B0503020204020204" pitchFamily="34" charset="-122"/>
                <a:ea typeface="微软雅黑" panose="020B0503020204020204" pitchFamily="34" charset="-122"/>
                <a:sym typeface="+mn-ea"/>
              </a:rPr>
              <a:t>)</a:t>
            </a:r>
            <a:endParaRPr lang="en-US" altLang="zh-CN" sz="2400">
              <a:latin typeface="微软雅黑" panose="020B0503020204020204" pitchFamily="34" charset="-122"/>
              <a:ea typeface="微软雅黑" panose="020B0503020204020204" pitchFamily="34" charset="-122"/>
              <a:sym typeface="+mn-ea"/>
            </a:endParaRPr>
          </a:p>
        </p:txBody>
      </p:sp>
      <p:sp>
        <p:nvSpPr>
          <p:cNvPr id="31" name="文本框 30"/>
          <p:cNvSpPr txBox="1"/>
          <p:nvPr/>
        </p:nvSpPr>
        <p:spPr>
          <a:xfrm>
            <a:off x="3916680" y="5511800"/>
            <a:ext cx="5941060" cy="460375"/>
          </a:xfrm>
          <a:prstGeom prst="rect">
            <a:avLst/>
          </a:prstGeom>
          <a:noFill/>
        </p:spPr>
        <p:txBody>
          <a:bodyPr wrap="none" rtlCol="0" anchor="t">
            <a:spAutoFit/>
          </a:bodyPr>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学院领导对外争取资源过程中联络的企业</a:t>
            </a:r>
            <a:endParaRPr lang="zh-CN" altLang="en-US" sz="2400">
              <a:latin typeface="微软雅黑" panose="020B0503020204020204" pitchFamily="34" charset="-122"/>
              <a:ea typeface="微软雅黑" panose="020B0503020204020204" pitchFamily="34" charset="-122"/>
              <a:sym typeface="+mn-ea"/>
            </a:endParaRPr>
          </a:p>
        </p:txBody>
      </p:sp>
      <p:sp>
        <p:nvSpPr>
          <p:cNvPr id="33" name="文本框 32"/>
          <p:cNvSpPr txBox="1"/>
          <p:nvPr/>
        </p:nvSpPr>
        <p:spPr>
          <a:xfrm>
            <a:off x="3920490" y="5920740"/>
            <a:ext cx="4417060" cy="460375"/>
          </a:xfrm>
          <a:prstGeom prst="rect">
            <a:avLst/>
          </a:prstGeom>
          <a:noFill/>
        </p:spPr>
        <p:txBody>
          <a:bodyPr wrap="none" rtlCol="0" anchor="t">
            <a:spAutoFit/>
          </a:bodyPr>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学院科研大户的合作伙伴企业</a:t>
            </a:r>
            <a:endParaRPr lang="zh-CN" altLang="en-US" sz="2400">
              <a:latin typeface="微软雅黑" panose="020B0503020204020204" pitchFamily="34" charset="-122"/>
              <a:ea typeface="微软雅黑" panose="020B0503020204020204" pitchFamily="34" charset="-122"/>
              <a:sym typeface="+mn-ea"/>
            </a:endParaRPr>
          </a:p>
        </p:txBody>
      </p:sp>
      <p:sp>
        <p:nvSpPr>
          <p:cNvPr id="34" name="文本框 33"/>
          <p:cNvSpPr txBox="1"/>
          <p:nvPr/>
        </p:nvSpPr>
        <p:spPr>
          <a:xfrm>
            <a:off x="3934460" y="6349365"/>
            <a:ext cx="4721860" cy="460375"/>
          </a:xfrm>
          <a:prstGeom prst="rect">
            <a:avLst/>
          </a:prstGeom>
          <a:noFill/>
        </p:spPr>
        <p:txBody>
          <a:bodyPr wrap="none" rtlCol="0" anchor="t">
            <a:spAutoFit/>
          </a:bodyPr>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产业、学术、技术领域领军企业</a:t>
            </a:r>
            <a:endParaRPr lang="zh-CN" altLang="en-US" sz="2400">
              <a:latin typeface="微软雅黑" panose="020B0503020204020204" pitchFamily="34" charset="-122"/>
              <a:ea typeface="微软雅黑" panose="020B0503020204020204" pitchFamily="34" charset="-122"/>
              <a:sym typeface="+mn-ea"/>
            </a:endParaRPr>
          </a:p>
        </p:txBody>
      </p:sp>
      <p:sp>
        <p:nvSpPr>
          <p:cNvPr id="35" name="矩形 34"/>
          <p:cNvSpPr/>
          <p:nvPr/>
        </p:nvSpPr>
        <p:spPr>
          <a:xfrm>
            <a:off x="3992880" y="1575435"/>
            <a:ext cx="8036560" cy="450215"/>
          </a:xfrm>
          <a:prstGeom prst="rect">
            <a:avLst/>
          </a:prstGeom>
          <a:noFill/>
          <a:ln w="9525" cap="flat" cmpd="sng" algn="ctr">
            <a:solidFill>
              <a:srgbClr val="C00000"/>
            </a:solidFill>
            <a:prstDash val="dashDot"/>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36" name="矩形 35"/>
          <p:cNvSpPr/>
          <p:nvPr/>
        </p:nvSpPr>
        <p:spPr>
          <a:xfrm>
            <a:off x="3986530" y="2276475"/>
            <a:ext cx="8036560" cy="1297940"/>
          </a:xfrm>
          <a:prstGeom prst="rect">
            <a:avLst/>
          </a:prstGeom>
          <a:noFill/>
          <a:ln w="9525" cap="flat" cmpd="sng" algn="ctr">
            <a:solidFill>
              <a:srgbClr val="C00000"/>
            </a:solidFill>
            <a:prstDash val="dashDot"/>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37" name="矩形 36"/>
          <p:cNvSpPr/>
          <p:nvPr/>
        </p:nvSpPr>
        <p:spPr>
          <a:xfrm>
            <a:off x="3970020" y="3938905"/>
            <a:ext cx="8036560" cy="2851150"/>
          </a:xfrm>
          <a:prstGeom prst="rect">
            <a:avLst/>
          </a:prstGeom>
          <a:noFill/>
          <a:ln w="9525" cap="flat" cmpd="sng" algn="ctr">
            <a:solidFill>
              <a:srgbClr val="C00000"/>
            </a:solidFill>
            <a:prstDash val="dashDot"/>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38" name="文本框 37"/>
          <p:cNvSpPr txBox="1"/>
          <p:nvPr/>
        </p:nvSpPr>
        <p:spPr>
          <a:xfrm>
            <a:off x="9332595" y="3910330"/>
            <a:ext cx="2821940" cy="1630045"/>
          </a:xfrm>
          <a:prstGeom prst="rect">
            <a:avLst/>
          </a:prstGeom>
          <a:noFill/>
        </p:spPr>
        <p:txBody>
          <a:bodyPr wrap="square" rtlCol="0" anchor="t">
            <a:spAutoFit/>
          </a:bodyPr>
          <a:p>
            <a:r>
              <a:rPr lang="zh-CN" altLang="en-US" sz="5000" b="1">
                <a:solidFill>
                  <a:srgbClr val="FF0000"/>
                </a:solidFill>
                <a:latin typeface="微软雅黑" panose="020B0503020204020204" pitchFamily="34" charset="-122"/>
                <a:ea typeface="微软雅黑" panose="020B0503020204020204" pitchFamily="34" charset="-122"/>
                <a:sym typeface="+mn-ea"/>
              </a:rPr>
              <a:t>抓住时机</a:t>
            </a:r>
            <a:endParaRPr lang="zh-CN" altLang="en-US" sz="5000" b="1">
              <a:solidFill>
                <a:srgbClr val="FF0000"/>
              </a:solidFill>
              <a:latin typeface="微软雅黑" panose="020B0503020204020204" pitchFamily="34" charset="-122"/>
              <a:ea typeface="微软雅黑" panose="020B0503020204020204" pitchFamily="34" charset="-122"/>
            </a:endParaRPr>
          </a:p>
          <a:p>
            <a:r>
              <a:rPr lang="zh-CN" altLang="en-US" sz="5000" b="1">
                <a:solidFill>
                  <a:srgbClr val="FF0000"/>
                </a:solidFill>
                <a:latin typeface="微软雅黑" panose="020B0503020204020204" pitchFamily="34" charset="-122"/>
                <a:ea typeface="微软雅黑" panose="020B0503020204020204" pitchFamily="34" charset="-122"/>
                <a:sym typeface="+mn-ea"/>
              </a:rPr>
              <a:t>主动出击</a:t>
            </a:r>
            <a:endParaRPr lang="zh-CN" altLang="en-US" sz="5000" b="1">
              <a:solidFill>
                <a:srgbClr val="FF0000"/>
              </a:solidFill>
              <a:latin typeface="微软雅黑" panose="020B0503020204020204" pitchFamily="34" charset="-122"/>
              <a:ea typeface="微软雅黑" panose="020B0503020204020204" pitchFamily="34" charset="-122"/>
              <a:sym typeface="+mn-ea"/>
            </a:endParaRPr>
          </a:p>
        </p:txBody>
      </p:sp>
      <p:sp>
        <p:nvSpPr>
          <p:cNvPr id="39" name="三十二角星 38"/>
          <p:cNvSpPr/>
          <p:nvPr/>
        </p:nvSpPr>
        <p:spPr>
          <a:xfrm>
            <a:off x="11003915" y="281940"/>
            <a:ext cx="1044000" cy="1044000"/>
          </a:xfrm>
          <a:prstGeom prst="star32">
            <a:avLst/>
          </a:prstGeom>
          <a:solidFill>
            <a:srgbClr val="5B4A42"/>
          </a:solidFill>
          <a:ln w="9525" cap="flat" cmpd="sng" algn="ctr">
            <a:solidFill>
              <a:srgbClr val="5B4A42"/>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0" name="文本框 39"/>
          <p:cNvSpPr txBox="1"/>
          <p:nvPr/>
        </p:nvSpPr>
        <p:spPr>
          <a:xfrm>
            <a:off x="11125835" y="374015"/>
            <a:ext cx="817880" cy="860425"/>
          </a:xfrm>
          <a:prstGeom prst="rect">
            <a:avLst/>
          </a:prstGeom>
          <a:noFill/>
        </p:spPr>
        <p:txBody>
          <a:bodyPr wrap="none" rtlCol="0" anchor="t">
            <a:spAutoFit/>
          </a:bodyPr>
          <a:p>
            <a:r>
              <a:rPr lang="zh-CN" altLang="en-US" sz="5000" b="1">
                <a:solidFill>
                  <a:srgbClr val="FFFF00"/>
                </a:solidFill>
                <a:latin typeface="微软雅黑" panose="020B0503020204020204" pitchFamily="34" charset="-122"/>
                <a:ea typeface="微软雅黑" panose="020B0503020204020204" pitchFamily="34" charset="-122"/>
                <a:sym typeface="+mn-ea"/>
              </a:rPr>
              <a:t>难</a:t>
            </a:r>
            <a:endParaRPr lang="zh-CN" altLang="en-US" sz="5000" b="1">
              <a:solidFill>
                <a:srgbClr val="FFFF00"/>
              </a:solidFill>
              <a:latin typeface="微软雅黑" panose="020B0503020204020204" pitchFamily="34" charset="-122"/>
              <a:ea typeface="微软雅黑" panose="020B0503020204020204" pitchFamily="34" charset="-122"/>
              <a:sym typeface="+mn-ea"/>
            </a:endParaRPr>
          </a:p>
        </p:txBody>
      </p:sp>
      <p:sp>
        <p:nvSpPr>
          <p:cNvPr id="41" name="三十二角星 40"/>
          <p:cNvSpPr/>
          <p:nvPr/>
        </p:nvSpPr>
        <p:spPr>
          <a:xfrm>
            <a:off x="9982200" y="286385"/>
            <a:ext cx="1044000" cy="1044000"/>
          </a:xfrm>
          <a:prstGeom prst="star32">
            <a:avLst/>
          </a:prstGeom>
          <a:solidFill>
            <a:srgbClr val="5B4A42"/>
          </a:solidFill>
          <a:ln w="9525" cap="flat" cmpd="sng" algn="ctr">
            <a:solidFill>
              <a:srgbClr val="5B4A42"/>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2" name="文本框 41"/>
          <p:cNvSpPr txBox="1"/>
          <p:nvPr/>
        </p:nvSpPr>
        <p:spPr>
          <a:xfrm>
            <a:off x="10104120" y="378460"/>
            <a:ext cx="817880" cy="860425"/>
          </a:xfrm>
          <a:prstGeom prst="rect">
            <a:avLst/>
          </a:prstGeom>
          <a:noFill/>
        </p:spPr>
        <p:txBody>
          <a:bodyPr wrap="none" rtlCol="0" anchor="t">
            <a:spAutoFit/>
          </a:bodyPr>
          <a:p>
            <a:r>
              <a:rPr lang="zh-CN" altLang="en-US" sz="5000" b="1">
                <a:solidFill>
                  <a:srgbClr val="FFFF00"/>
                </a:solidFill>
                <a:latin typeface="微软雅黑" panose="020B0503020204020204" pitchFamily="34" charset="-122"/>
                <a:ea typeface="微软雅黑" panose="020B0503020204020204" pitchFamily="34" charset="-122"/>
                <a:sym typeface="+mn-ea"/>
              </a:rPr>
              <a:t>难</a:t>
            </a:r>
            <a:endParaRPr lang="zh-CN" altLang="en-US" sz="5000" b="1">
              <a:solidFill>
                <a:srgbClr val="FFFF00"/>
              </a:solidFill>
              <a:latin typeface="微软雅黑" panose="020B0503020204020204" pitchFamily="34" charset="-122"/>
              <a:ea typeface="微软雅黑" panose="020B0503020204020204" pitchFamily="34" charset="-122"/>
              <a:sym typeface="+mn-ea"/>
            </a:endParaRPr>
          </a:p>
        </p:txBody>
      </p:sp>
      <p:sp>
        <p:nvSpPr>
          <p:cNvPr id="43" name="三十二角星 42"/>
          <p:cNvSpPr/>
          <p:nvPr/>
        </p:nvSpPr>
        <p:spPr>
          <a:xfrm>
            <a:off x="8961120" y="269875"/>
            <a:ext cx="1044000" cy="1044000"/>
          </a:xfrm>
          <a:prstGeom prst="star32">
            <a:avLst/>
          </a:prstGeom>
          <a:solidFill>
            <a:srgbClr val="5B4A42"/>
          </a:solidFill>
          <a:ln w="9525" cap="flat" cmpd="sng" algn="ctr">
            <a:solidFill>
              <a:srgbClr val="5B4A42"/>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4" name="文本框 43"/>
          <p:cNvSpPr txBox="1"/>
          <p:nvPr/>
        </p:nvSpPr>
        <p:spPr>
          <a:xfrm>
            <a:off x="9083040" y="361950"/>
            <a:ext cx="817880" cy="860425"/>
          </a:xfrm>
          <a:prstGeom prst="rect">
            <a:avLst/>
          </a:prstGeom>
          <a:noFill/>
        </p:spPr>
        <p:txBody>
          <a:bodyPr wrap="none" rtlCol="0" anchor="t">
            <a:spAutoFit/>
          </a:bodyPr>
          <a:p>
            <a:r>
              <a:rPr lang="zh-CN" altLang="en-US" sz="5000" b="1">
                <a:solidFill>
                  <a:srgbClr val="FFFF00"/>
                </a:solidFill>
                <a:latin typeface="微软雅黑" panose="020B0503020204020204" pitchFamily="34" charset="-122"/>
                <a:ea typeface="微软雅黑" panose="020B0503020204020204" pitchFamily="34" charset="-122"/>
                <a:sym typeface="+mn-ea"/>
              </a:rPr>
              <a:t>难</a:t>
            </a:r>
            <a:endParaRPr lang="zh-CN" altLang="en-US" sz="5000" b="1">
              <a:solidFill>
                <a:srgbClr val="FFFF00"/>
              </a:solidFill>
              <a:latin typeface="微软雅黑" panose="020B0503020204020204" pitchFamily="34" charset="-122"/>
              <a:ea typeface="微软雅黑" panose="020B0503020204020204" pitchFamily="34" charset="-122"/>
              <a:sym typeface="+mn-ea"/>
            </a:endParaRPr>
          </a:p>
        </p:txBody>
      </p:sp>
      <p:sp>
        <p:nvSpPr>
          <p:cNvPr id="45" name="文本框 44"/>
          <p:cNvSpPr txBox="1"/>
          <p:nvPr/>
        </p:nvSpPr>
        <p:spPr>
          <a:xfrm>
            <a:off x="9316085" y="2530475"/>
            <a:ext cx="2821940" cy="860425"/>
          </a:xfrm>
          <a:prstGeom prst="rect">
            <a:avLst/>
          </a:prstGeom>
          <a:noFill/>
        </p:spPr>
        <p:txBody>
          <a:bodyPr wrap="square" rtlCol="0" anchor="t">
            <a:spAutoFit/>
          </a:bodyPr>
          <a:p>
            <a:r>
              <a:rPr lang="zh-CN" altLang="en-US" sz="5000" b="1">
                <a:solidFill>
                  <a:srgbClr val="FF0000"/>
                </a:solidFill>
                <a:latin typeface="微软雅黑" panose="020B0503020204020204" pitchFamily="34" charset="-122"/>
                <a:ea typeface="微软雅黑" panose="020B0503020204020204" pitchFamily="34" charset="-122"/>
                <a:sym typeface="+mn-ea"/>
              </a:rPr>
              <a:t>先动起来</a:t>
            </a:r>
            <a:endParaRPr lang="zh-CN" altLang="en-US" sz="5000" b="1">
              <a:solidFill>
                <a:srgbClr val="FF0000"/>
              </a:solidFill>
              <a:latin typeface="微软雅黑" panose="020B0503020204020204" pitchFamily="34" charset="-122"/>
              <a:ea typeface="微软雅黑" panose="020B0503020204020204" pitchFamily="34" charset="-122"/>
              <a:sym typeface="+mn-ea"/>
            </a:endParaRPr>
          </a:p>
        </p:txBody>
      </p:sp>
      <p:sp>
        <p:nvSpPr>
          <p:cNvPr id="2" name="文本框 1"/>
          <p:cNvSpPr txBox="1"/>
          <p:nvPr/>
        </p:nvSpPr>
        <p:spPr>
          <a:xfrm>
            <a:off x="3906520" y="4667250"/>
            <a:ext cx="5726430" cy="460375"/>
          </a:xfrm>
          <a:prstGeom prst="rect">
            <a:avLst/>
          </a:prstGeom>
          <a:noFill/>
        </p:spPr>
        <p:txBody>
          <a:bodyPr wrap="none" rtlCol="0" anchor="t">
            <a:spAutoFit/>
          </a:bodyPr>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en-US" altLang="zh-CN" sz="2400">
                <a:latin typeface="微软雅黑" panose="020B0503020204020204" pitchFamily="34" charset="-122"/>
                <a:ea typeface="微软雅黑" panose="020B0503020204020204" pitchFamily="34" charset="-122"/>
                <a:sym typeface="+mn-ea"/>
              </a:rPr>
              <a:t>“</a:t>
            </a:r>
            <a:r>
              <a:rPr lang="zh-CN" altLang="en-US" sz="2400">
                <a:latin typeface="微软雅黑" panose="020B0503020204020204" pitchFamily="34" charset="-122"/>
                <a:ea typeface="微软雅黑" panose="020B0503020204020204" pitchFamily="34" charset="-122"/>
                <a:sym typeface="+mn-ea"/>
              </a:rPr>
              <a:t>教育部产学合作 协同育人</a:t>
            </a:r>
            <a:r>
              <a:rPr lang="en-US" altLang="zh-CN" sz="2400">
                <a:latin typeface="微软雅黑" panose="020B0503020204020204" pitchFamily="34" charset="-122"/>
                <a:ea typeface="微软雅黑" panose="020B0503020204020204" pitchFamily="34" charset="-122"/>
                <a:sym typeface="+mn-ea"/>
              </a:rPr>
              <a:t>”</a:t>
            </a:r>
            <a:r>
              <a:rPr lang="zh-CN" altLang="en-US" sz="2400">
                <a:latin typeface="微软雅黑" panose="020B0503020204020204" pitchFamily="34" charset="-122"/>
                <a:ea typeface="微软雅黑" panose="020B0503020204020204" pitchFamily="34" charset="-122"/>
                <a:sym typeface="+mn-ea"/>
              </a:rPr>
              <a:t>项目企业</a:t>
            </a:r>
            <a:endParaRPr lang="en-US" altLang="zh-CN" sz="2400">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000"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par>
                                <p:cTn id="8" presetID="22" presetClass="entr" presetSubtype="8" fill="hold" grpId="0" nodeType="withEffect">
                                  <p:stCondLst>
                                    <p:cond delay="0"/>
                                  </p:stCondLst>
                                  <p:childTnLst>
                                    <p:set>
                                      <p:cBhvr>
                                        <p:cTn id="9" dur="1000" fill="hold">
                                          <p:stCondLst>
                                            <p:cond delay="0"/>
                                          </p:stCondLst>
                                        </p:cTn>
                                        <p:tgtEl>
                                          <p:spTgt spid="11"/>
                                        </p:tgtEl>
                                        <p:attrNameLst>
                                          <p:attrName>style.visibility</p:attrName>
                                        </p:attrNameLst>
                                      </p:cBhvr>
                                      <p:to>
                                        <p:strVal val="visible"/>
                                      </p:to>
                                    </p:set>
                                    <p:animEffect transition="in" filter="wipe(left)">
                                      <p:cBhvr>
                                        <p:cTn id="10" dur="1000"/>
                                        <p:tgtEl>
                                          <p:spTgt spid="11"/>
                                        </p:tgtEl>
                                      </p:cBhvr>
                                    </p:animEffect>
                                  </p:childTnLst>
                                </p:cTn>
                              </p:par>
                              <p:par>
                                <p:cTn id="11" presetID="22" presetClass="entr" presetSubtype="8" fill="hold" grpId="0" nodeType="withEffect">
                                  <p:stCondLst>
                                    <p:cond delay="0"/>
                                  </p:stCondLst>
                                  <p:childTnLst>
                                    <p:set>
                                      <p:cBhvr>
                                        <p:cTn id="12" dur="1000" fill="hold">
                                          <p:stCondLst>
                                            <p:cond delay="0"/>
                                          </p:stCondLst>
                                        </p:cTn>
                                        <p:tgtEl>
                                          <p:spTgt spid="12"/>
                                        </p:tgtEl>
                                        <p:attrNameLst>
                                          <p:attrName>style.visibility</p:attrName>
                                        </p:attrNameLst>
                                      </p:cBhvr>
                                      <p:to>
                                        <p:strVal val="visible"/>
                                      </p:to>
                                    </p:set>
                                    <p:animEffect transition="in" filter="wipe(left)">
                                      <p:cBhvr>
                                        <p:cTn id="13" dur="1000"/>
                                        <p:tgtEl>
                                          <p:spTgt spid="12"/>
                                        </p:tgtEl>
                                      </p:cBhvr>
                                    </p:animEffect>
                                  </p:childTnLst>
                                </p:cTn>
                              </p:par>
                              <p:par>
                                <p:cTn id="14" presetID="22" presetClass="entr" presetSubtype="8" fill="hold" grpId="0" nodeType="withEffect">
                                  <p:stCondLst>
                                    <p:cond delay="0"/>
                                  </p:stCondLst>
                                  <p:childTnLst>
                                    <p:set>
                                      <p:cBhvr>
                                        <p:cTn id="15" dur="1000" fill="hold">
                                          <p:stCondLst>
                                            <p:cond delay="0"/>
                                          </p:stCondLst>
                                        </p:cTn>
                                        <p:tgtEl>
                                          <p:spTgt spid="13"/>
                                        </p:tgtEl>
                                        <p:attrNameLst>
                                          <p:attrName>style.visibility</p:attrName>
                                        </p:attrNameLst>
                                      </p:cBhvr>
                                      <p:to>
                                        <p:strVal val="visible"/>
                                      </p:to>
                                    </p:set>
                                    <p:animEffect transition="in" filter="wipe(left)">
                                      <p:cBhvr>
                                        <p:cTn id="16" dur="1000"/>
                                        <p:tgtEl>
                                          <p:spTgt spid="13"/>
                                        </p:tgtEl>
                                      </p:cBhvr>
                                    </p:animEffect>
                                  </p:childTnLst>
                                </p:cTn>
                              </p:par>
                              <p:par>
                                <p:cTn id="17" presetID="22" presetClass="entr" presetSubtype="8" fill="hold" grpId="0" nodeType="withEffect">
                                  <p:stCondLst>
                                    <p:cond delay="0"/>
                                  </p:stCondLst>
                                  <p:childTnLst>
                                    <p:set>
                                      <p:cBhvr>
                                        <p:cTn id="18" dur="1000" fill="hold">
                                          <p:stCondLst>
                                            <p:cond delay="0"/>
                                          </p:stCondLst>
                                        </p:cTn>
                                        <p:tgtEl>
                                          <p:spTgt spid="35"/>
                                        </p:tgtEl>
                                        <p:attrNameLst>
                                          <p:attrName>style.visibility</p:attrName>
                                        </p:attrNameLst>
                                      </p:cBhvr>
                                      <p:to>
                                        <p:strVal val="visible"/>
                                      </p:to>
                                    </p:set>
                                    <p:animEffect transition="in" filter="wipe(left)">
                                      <p:cBhvr>
                                        <p:cTn id="19" dur="1000"/>
                                        <p:tgtEl>
                                          <p:spTgt spid="35"/>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000" fill="hold">
                                          <p:stCondLst>
                                            <p:cond delay="0"/>
                                          </p:stCondLst>
                                        </p:cTn>
                                        <p:tgtEl>
                                          <p:spTgt spid="14"/>
                                        </p:tgtEl>
                                        <p:attrNameLst>
                                          <p:attrName>style.visibility</p:attrName>
                                        </p:attrNameLst>
                                      </p:cBhvr>
                                      <p:to>
                                        <p:strVal val="visible"/>
                                      </p:to>
                                    </p:set>
                                    <p:animEffect transition="in" filter="dissolve">
                                      <p:cBhvr>
                                        <p:cTn id="24" dur="1000"/>
                                        <p:tgtEl>
                                          <p:spTgt spid="14"/>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000" fill="hold">
                                          <p:stCondLst>
                                            <p:cond delay="0"/>
                                          </p:stCondLst>
                                        </p:cTn>
                                        <p:tgtEl>
                                          <p:spTgt spid="15"/>
                                        </p:tgtEl>
                                        <p:attrNameLst>
                                          <p:attrName>style.visibility</p:attrName>
                                        </p:attrNameLst>
                                      </p:cBhvr>
                                      <p:to>
                                        <p:strVal val="visible"/>
                                      </p:to>
                                    </p:set>
                                    <p:animEffect transition="in" filter="wipe(left)">
                                      <p:cBhvr>
                                        <p:cTn id="29" dur="1000"/>
                                        <p:tgtEl>
                                          <p:spTgt spid="15"/>
                                        </p:tgtEl>
                                      </p:cBhvr>
                                    </p:animEffect>
                                  </p:childTnLst>
                                </p:cTn>
                              </p:par>
                              <p:par>
                                <p:cTn id="30" presetID="22" presetClass="entr" presetSubtype="8" fill="hold" grpId="0" nodeType="withEffect">
                                  <p:stCondLst>
                                    <p:cond delay="0"/>
                                  </p:stCondLst>
                                  <p:childTnLst>
                                    <p:set>
                                      <p:cBhvr>
                                        <p:cTn id="31" dur="1000" fill="hold">
                                          <p:stCondLst>
                                            <p:cond delay="0"/>
                                          </p:stCondLst>
                                        </p:cTn>
                                        <p:tgtEl>
                                          <p:spTgt spid="16"/>
                                        </p:tgtEl>
                                        <p:attrNameLst>
                                          <p:attrName>style.visibility</p:attrName>
                                        </p:attrNameLst>
                                      </p:cBhvr>
                                      <p:to>
                                        <p:strVal val="visible"/>
                                      </p:to>
                                    </p:set>
                                    <p:animEffect transition="in" filter="wipe(left)">
                                      <p:cBhvr>
                                        <p:cTn id="32" dur="1000"/>
                                        <p:tgtEl>
                                          <p:spTgt spid="16"/>
                                        </p:tgtEl>
                                      </p:cBhvr>
                                    </p:animEffect>
                                  </p:childTnLst>
                                </p:cTn>
                              </p:par>
                              <p:par>
                                <p:cTn id="33" presetID="22" presetClass="entr" presetSubtype="8" fill="hold" grpId="0" nodeType="withEffect">
                                  <p:stCondLst>
                                    <p:cond delay="0"/>
                                  </p:stCondLst>
                                  <p:childTnLst>
                                    <p:set>
                                      <p:cBhvr>
                                        <p:cTn id="34" dur="1000" fill="hold">
                                          <p:stCondLst>
                                            <p:cond delay="0"/>
                                          </p:stCondLst>
                                        </p:cTn>
                                        <p:tgtEl>
                                          <p:spTgt spid="18"/>
                                        </p:tgtEl>
                                        <p:attrNameLst>
                                          <p:attrName>style.visibility</p:attrName>
                                        </p:attrNameLst>
                                      </p:cBhvr>
                                      <p:to>
                                        <p:strVal val="visible"/>
                                      </p:to>
                                    </p:set>
                                    <p:animEffect transition="in" filter="wipe(left)">
                                      <p:cBhvr>
                                        <p:cTn id="35" dur="1000"/>
                                        <p:tgtEl>
                                          <p:spTgt spid="18"/>
                                        </p:tgtEl>
                                      </p:cBhvr>
                                    </p:animEffect>
                                  </p:childTnLst>
                                </p:cTn>
                              </p:par>
                              <p:par>
                                <p:cTn id="36" presetID="22" presetClass="entr" presetSubtype="8" fill="hold" grpId="0" nodeType="withEffect">
                                  <p:stCondLst>
                                    <p:cond delay="0"/>
                                  </p:stCondLst>
                                  <p:childTnLst>
                                    <p:set>
                                      <p:cBhvr>
                                        <p:cTn id="37" dur="1000" fill="hold">
                                          <p:stCondLst>
                                            <p:cond delay="0"/>
                                          </p:stCondLst>
                                        </p:cTn>
                                        <p:tgtEl>
                                          <p:spTgt spid="19"/>
                                        </p:tgtEl>
                                        <p:attrNameLst>
                                          <p:attrName>style.visibility</p:attrName>
                                        </p:attrNameLst>
                                      </p:cBhvr>
                                      <p:to>
                                        <p:strVal val="visible"/>
                                      </p:to>
                                    </p:set>
                                    <p:animEffect transition="in" filter="wipe(left)">
                                      <p:cBhvr>
                                        <p:cTn id="38" dur="1000"/>
                                        <p:tgtEl>
                                          <p:spTgt spid="19"/>
                                        </p:tgtEl>
                                      </p:cBhvr>
                                    </p:animEffect>
                                  </p:childTnLst>
                                </p:cTn>
                              </p:par>
                              <p:par>
                                <p:cTn id="39" presetID="22" presetClass="entr" presetSubtype="8" fill="hold" grpId="0" nodeType="withEffect">
                                  <p:stCondLst>
                                    <p:cond delay="0"/>
                                  </p:stCondLst>
                                  <p:childTnLst>
                                    <p:set>
                                      <p:cBhvr>
                                        <p:cTn id="40" dur="1000" fill="hold">
                                          <p:stCondLst>
                                            <p:cond delay="0"/>
                                          </p:stCondLst>
                                        </p:cTn>
                                        <p:tgtEl>
                                          <p:spTgt spid="20"/>
                                        </p:tgtEl>
                                        <p:attrNameLst>
                                          <p:attrName>style.visibility</p:attrName>
                                        </p:attrNameLst>
                                      </p:cBhvr>
                                      <p:to>
                                        <p:strVal val="visible"/>
                                      </p:to>
                                    </p:set>
                                    <p:animEffect transition="in" filter="wipe(left)">
                                      <p:cBhvr>
                                        <p:cTn id="41" dur="1000"/>
                                        <p:tgtEl>
                                          <p:spTgt spid="20"/>
                                        </p:tgtEl>
                                      </p:cBhvr>
                                    </p:animEffect>
                                  </p:childTnLst>
                                </p:cTn>
                              </p:par>
                              <p:par>
                                <p:cTn id="42" presetID="22" presetClass="entr" presetSubtype="8" fill="hold" grpId="0" nodeType="withEffect">
                                  <p:stCondLst>
                                    <p:cond delay="0"/>
                                  </p:stCondLst>
                                  <p:childTnLst>
                                    <p:set>
                                      <p:cBhvr>
                                        <p:cTn id="43" dur="1000" fill="hold">
                                          <p:stCondLst>
                                            <p:cond delay="0"/>
                                          </p:stCondLst>
                                        </p:cTn>
                                        <p:tgtEl>
                                          <p:spTgt spid="21"/>
                                        </p:tgtEl>
                                        <p:attrNameLst>
                                          <p:attrName>style.visibility</p:attrName>
                                        </p:attrNameLst>
                                      </p:cBhvr>
                                      <p:to>
                                        <p:strVal val="visible"/>
                                      </p:to>
                                    </p:set>
                                    <p:animEffect transition="in" filter="wipe(left)">
                                      <p:cBhvr>
                                        <p:cTn id="44" dur="1000"/>
                                        <p:tgtEl>
                                          <p:spTgt spid="21"/>
                                        </p:tgtEl>
                                      </p:cBhvr>
                                    </p:animEffect>
                                  </p:childTnLst>
                                </p:cTn>
                              </p:par>
                              <p:par>
                                <p:cTn id="45" presetID="22" presetClass="entr" presetSubtype="8" fill="hold" grpId="0" nodeType="withEffect">
                                  <p:stCondLst>
                                    <p:cond delay="0"/>
                                  </p:stCondLst>
                                  <p:childTnLst>
                                    <p:set>
                                      <p:cBhvr>
                                        <p:cTn id="46" dur="1000" fill="hold">
                                          <p:stCondLst>
                                            <p:cond delay="0"/>
                                          </p:stCondLst>
                                        </p:cTn>
                                        <p:tgtEl>
                                          <p:spTgt spid="36"/>
                                        </p:tgtEl>
                                        <p:attrNameLst>
                                          <p:attrName>style.visibility</p:attrName>
                                        </p:attrNameLst>
                                      </p:cBhvr>
                                      <p:to>
                                        <p:strVal val="visible"/>
                                      </p:to>
                                    </p:set>
                                    <p:animEffect transition="in" filter="wipe(left)">
                                      <p:cBhvr>
                                        <p:cTn id="47" dur="1000"/>
                                        <p:tgtEl>
                                          <p:spTgt spid="36"/>
                                        </p:tgtEl>
                                      </p:cBhvr>
                                    </p:animEffect>
                                  </p:childTnLst>
                                </p:cTn>
                              </p:par>
                            </p:childTnLst>
                          </p:cTn>
                        </p:par>
                        <p:par>
                          <p:cTn id="48" fill="hold">
                            <p:stCondLst>
                              <p:cond delay="1000"/>
                            </p:stCondLst>
                            <p:childTnLst>
                              <p:par>
                                <p:cTn id="49" presetID="9" presetClass="entr" presetSubtype="0" fill="hold" grpId="0" nodeType="afterEffect">
                                  <p:stCondLst>
                                    <p:cond delay="500"/>
                                  </p:stCondLst>
                                  <p:childTnLst>
                                    <p:set>
                                      <p:cBhvr>
                                        <p:cTn id="50" dur="1000" fill="hold">
                                          <p:stCondLst>
                                            <p:cond delay="0"/>
                                          </p:stCondLst>
                                        </p:cTn>
                                        <p:tgtEl>
                                          <p:spTgt spid="45"/>
                                        </p:tgtEl>
                                        <p:attrNameLst>
                                          <p:attrName>style.visibility</p:attrName>
                                        </p:attrNameLst>
                                      </p:cBhvr>
                                      <p:to>
                                        <p:strVal val="visible"/>
                                      </p:to>
                                    </p:set>
                                    <p:animEffect transition="in" filter="dissolve">
                                      <p:cBhvr>
                                        <p:cTn id="51" dur="1000"/>
                                        <p:tgtEl>
                                          <p:spTgt spid="45"/>
                                        </p:tgtEl>
                                      </p:cBhvr>
                                    </p:animEffect>
                                  </p:childTnLst>
                                </p:cTn>
                              </p:par>
                            </p:childTnLst>
                          </p:cTn>
                        </p:par>
                      </p:childTnLst>
                    </p:cTn>
                  </p:par>
                  <p:par>
                    <p:cTn id="52" fill="hold">
                      <p:stCondLst>
                        <p:cond delay="indefinite"/>
                      </p:stCondLst>
                      <p:childTnLst>
                        <p:par>
                          <p:cTn id="53" fill="hold">
                            <p:stCondLst>
                              <p:cond delay="0"/>
                            </p:stCondLst>
                            <p:childTnLst>
                              <p:par>
                                <p:cTn id="54" presetID="9" presetClass="entr" presetSubtype="0" fill="hold" grpId="0" nodeType="clickEffect">
                                  <p:stCondLst>
                                    <p:cond delay="0"/>
                                  </p:stCondLst>
                                  <p:childTnLst>
                                    <p:set>
                                      <p:cBhvr>
                                        <p:cTn id="55" dur="1000" fill="hold">
                                          <p:stCondLst>
                                            <p:cond delay="0"/>
                                          </p:stCondLst>
                                        </p:cTn>
                                        <p:tgtEl>
                                          <p:spTgt spid="22"/>
                                        </p:tgtEl>
                                        <p:attrNameLst>
                                          <p:attrName>style.visibility</p:attrName>
                                        </p:attrNameLst>
                                      </p:cBhvr>
                                      <p:to>
                                        <p:strVal val="visible"/>
                                      </p:to>
                                    </p:set>
                                    <p:animEffect transition="in" filter="dissolve">
                                      <p:cBhvr>
                                        <p:cTn id="56" dur="1000"/>
                                        <p:tgtEl>
                                          <p:spTgt spid="22"/>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grpId="0" nodeType="clickEffect">
                                  <p:stCondLst>
                                    <p:cond delay="0"/>
                                  </p:stCondLst>
                                  <p:childTnLst>
                                    <p:set>
                                      <p:cBhvr>
                                        <p:cTn id="60" dur="1000" fill="hold">
                                          <p:stCondLst>
                                            <p:cond delay="0"/>
                                          </p:stCondLst>
                                        </p:cTn>
                                        <p:tgtEl>
                                          <p:spTgt spid="23"/>
                                        </p:tgtEl>
                                        <p:attrNameLst>
                                          <p:attrName>style.visibility</p:attrName>
                                        </p:attrNameLst>
                                      </p:cBhvr>
                                      <p:to>
                                        <p:strVal val="visible"/>
                                      </p:to>
                                    </p:set>
                                    <p:animEffect transition="in" filter="wipe(left)">
                                      <p:cBhvr>
                                        <p:cTn id="61" dur="1000"/>
                                        <p:tgtEl>
                                          <p:spTgt spid="23"/>
                                        </p:tgtEl>
                                      </p:cBhvr>
                                    </p:animEffect>
                                  </p:childTnLst>
                                </p:cTn>
                              </p:par>
                              <p:par>
                                <p:cTn id="62" presetID="22" presetClass="entr" presetSubtype="8" fill="hold" grpId="0" nodeType="withEffect">
                                  <p:stCondLst>
                                    <p:cond delay="0"/>
                                  </p:stCondLst>
                                  <p:childTnLst>
                                    <p:set>
                                      <p:cBhvr>
                                        <p:cTn id="63" dur="1000" fill="hold">
                                          <p:stCondLst>
                                            <p:cond delay="0"/>
                                          </p:stCondLst>
                                        </p:cTn>
                                        <p:tgtEl>
                                          <p:spTgt spid="24"/>
                                        </p:tgtEl>
                                        <p:attrNameLst>
                                          <p:attrName>style.visibility</p:attrName>
                                        </p:attrNameLst>
                                      </p:cBhvr>
                                      <p:to>
                                        <p:strVal val="visible"/>
                                      </p:to>
                                    </p:set>
                                    <p:animEffect transition="in" filter="wipe(left)">
                                      <p:cBhvr>
                                        <p:cTn id="64" dur="1000"/>
                                        <p:tgtEl>
                                          <p:spTgt spid="24"/>
                                        </p:tgtEl>
                                      </p:cBhvr>
                                    </p:animEffect>
                                  </p:childTnLst>
                                </p:cTn>
                              </p:par>
                              <p:par>
                                <p:cTn id="65" presetID="22" presetClass="entr" presetSubtype="8" fill="hold" grpId="0" nodeType="withEffect">
                                  <p:stCondLst>
                                    <p:cond delay="0"/>
                                  </p:stCondLst>
                                  <p:childTnLst>
                                    <p:set>
                                      <p:cBhvr>
                                        <p:cTn id="66" dur="1000" fill="hold">
                                          <p:stCondLst>
                                            <p:cond delay="0"/>
                                          </p:stCondLst>
                                        </p:cTn>
                                        <p:tgtEl>
                                          <p:spTgt spid="25"/>
                                        </p:tgtEl>
                                        <p:attrNameLst>
                                          <p:attrName>style.visibility</p:attrName>
                                        </p:attrNameLst>
                                      </p:cBhvr>
                                      <p:to>
                                        <p:strVal val="visible"/>
                                      </p:to>
                                    </p:set>
                                    <p:animEffect transition="in" filter="wipe(left)">
                                      <p:cBhvr>
                                        <p:cTn id="67" dur="1000"/>
                                        <p:tgtEl>
                                          <p:spTgt spid="25"/>
                                        </p:tgtEl>
                                      </p:cBhvr>
                                    </p:animEffect>
                                  </p:childTnLst>
                                </p:cTn>
                              </p:par>
                              <p:par>
                                <p:cTn id="68" presetID="22" presetClass="entr" presetSubtype="8" fill="hold" grpId="0" nodeType="withEffect">
                                  <p:stCondLst>
                                    <p:cond delay="0"/>
                                  </p:stCondLst>
                                  <p:childTnLst>
                                    <p:set>
                                      <p:cBhvr>
                                        <p:cTn id="69" dur="1000" fill="hold">
                                          <p:stCondLst>
                                            <p:cond delay="0"/>
                                          </p:stCondLst>
                                        </p:cTn>
                                        <p:tgtEl>
                                          <p:spTgt spid="27"/>
                                        </p:tgtEl>
                                        <p:attrNameLst>
                                          <p:attrName>style.visibility</p:attrName>
                                        </p:attrNameLst>
                                      </p:cBhvr>
                                      <p:to>
                                        <p:strVal val="visible"/>
                                      </p:to>
                                    </p:set>
                                    <p:animEffect transition="in" filter="wipe(left)">
                                      <p:cBhvr>
                                        <p:cTn id="70" dur="1000"/>
                                        <p:tgtEl>
                                          <p:spTgt spid="27"/>
                                        </p:tgtEl>
                                      </p:cBhvr>
                                    </p:animEffect>
                                  </p:childTnLst>
                                </p:cTn>
                              </p:par>
                              <p:par>
                                <p:cTn id="71" presetID="22" presetClass="entr" presetSubtype="8" fill="hold" grpId="0" nodeType="withEffect">
                                  <p:stCondLst>
                                    <p:cond delay="0"/>
                                  </p:stCondLst>
                                  <p:childTnLst>
                                    <p:set>
                                      <p:cBhvr>
                                        <p:cTn id="72" dur="1000" fill="hold">
                                          <p:stCondLst>
                                            <p:cond delay="0"/>
                                          </p:stCondLst>
                                        </p:cTn>
                                        <p:tgtEl>
                                          <p:spTgt spid="28"/>
                                        </p:tgtEl>
                                        <p:attrNameLst>
                                          <p:attrName>style.visibility</p:attrName>
                                        </p:attrNameLst>
                                      </p:cBhvr>
                                      <p:to>
                                        <p:strVal val="visible"/>
                                      </p:to>
                                    </p:set>
                                    <p:animEffect transition="in" filter="wipe(left)">
                                      <p:cBhvr>
                                        <p:cTn id="73" dur="1000"/>
                                        <p:tgtEl>
                                          <p:spTgt spid="28"/>
                                        </p:tgtEl>
                                      </p:cBhvr>
                                    </p:animEffect>
                                  </p:childTnLst>
                                </p:cTn>
                              </p:par>
                              <p:par>
                                <p:cTn id="74" presetID="22" presetClass="entr" presetSubtype="8" fill="hold" grpId="0" nodeType="withEffect">
                                  <p:stCondLst>
                                    <p:cond delay="0"/>
                                  </p:stCondLst>
                                  <p:childTnLst>
                                    <p:set>
                                      <p:cBhvr>
                                        <p:cTn id="75" dur="1000" fill="hold">
                                          <p:stCondLst>
                                            <p:cond delay="0"/>
                                          </p:stCondLst>
                                        </p:cTn>
                                        <p:tgtEl>
                                          <p:spTgt spid="30"/>
                                        </p:tgtEl>
                                        <p:attrNameLst>
                                          <p:attrName>style.visibility</p:attrName>
                                        </p:attrNameLst>
                                      </p:cBhvr>
                                      <p:to>
                                        <p:strVal val="visible"/>
                                      </p:to>
                                    </p:set>
                                    <p:animEffect transition="in" filter="wipe(left)">
                                      <p:cBhvr>
                                        <p:cTn id="76" dur="1000"/>
                                        <p:tgtEl>
                                          <p:spTgt spid="30"/>
                                        </p:tgtEl>
                                      </p:cBhvr>
                                    </p:animEffect>
                                  </p:childTnLst>
                                </p:cTn>
                              </p:par>
                              <p:par>
                                <p:cTn id="77" presetID="22" presetClass="entr" presetSubtype="8" fill="hold" grpId="0" nodeType="withEffect">
                                  <p:stCondLst>
                                    <p:cond delay="0"/>
                                  </p:stCondLst>
                                  <p:childTnLst>
                                    <p:set>
                                      <p:cBhvr>
                                        <p:cTn id="78" dur="1000" fill="hold">
                                          <p:stCondLst>
                                            <p:cond delay="0"/>
                                          </p:stCondLst>
                                        </p:cTn>
                                        <p:tgtEl>
                                          <p:spTgt spid="31"/>
                                        </p:tgtEl>
                                        <p:attrNameLst>
                                          <p:attrName>style.visibility</p:attrName>
                                        </p:attrNameLst>
                                      </p:cBhvr>
                                      <p:to>
                                        <p:strVal val="visible"/>
                                      </p:to>
                                    </p:set>
                                    <p:animEffect transition="in" filter="wipe(left)">
                                      <p:cBhvr>
                                        <p:cTn id="79" dur="1000"/>
                                        <p:tgtEl>
                                          <p:spTgt spid="31"/>
                                        </p:tgtEl>
                                      </p:cBhvr>
                                    </p:animEffect>
                                  </p:childTnLst>
                                </p:cTn>
                              </p:par>
                              <p:par>
                                <p:cTn id="80" presetID="22" presetClass="entr" presetSubtype="8" fill="hold" grpId="0" nodeType="withEffect">
                                  <p:stCondLst>
                                    <p:cond delay="0"/>
                                  </p:stCondLst>
                                  <p:childTnLst>
                                    <p:set>
                                      <p:cBhvr>
                                        <p:cTn id="81" dur="1000" fill="hold">
                                          <p:stCondLst>
                                            <p:cond delay="0"/>
                                          </p:stCondLst>
                                        </p:cTn>
                                        <p:tgtEl>
                                          <p:spTgt spid="33"/>
                                        </p:tgtEl>
                                        <p:attrNameLst>
                                          <p:attrName>style.visibility</p:attrName>
                                        </p:attrNameLst>
                                      </p:cBhvr>
                                      <p:to>
                                        <p:strVal val="visible"/>
                                      </p:to>
                                    </p:set>
                                    <p:animEffect transition="in" filter="wipe(left)">
                                      <p:cBhvr>
                                        <p:cTn id="82" dur="1000"/>
                                        <p:tgtEl>
                                          <p:spTgt spid="33"/>
                                        </p:tgtEl>
                                      </p:cBhvr>
                                    </p:animEffect>
                                  </p:childTnLst>
                                </p:cTn>
                              </p:par>
                              <p:par>
                                <p:cTn id="83" presetID="22" presetClass="entr" presetSubtype="8" fill="hold" grpId="0" nodeType="withEffect">
                                  <p:stCondLst>
                                    <p:cond delay="0"/>
                                  </p:stCondLst>
                                  <p:childTnLst>
                                    <p:set>
                                      <p:cBhvr>
                                        <p:cTn id="84" dur="1000" fill="hold">
                                          <p:stCondLst>
                                            <p:cond delay="0"/>
                                          </p:stCondLst>
                                        </p:cTn>
                                        <p:tgtEl>
                                          <p:spTgt spid="34"/>
                                        </p:tgtEl>
                                        <p:attrNameLst>
                                          <p:attrName>style.visibility</p:attrName>
                                        </p:attrNameLst>
                                      </p:cBhvr>
                                      <p:to>
                                        <p:strVal val="visible"/>
                                      </p:to>
                                    </p:set>
                                    <p:animEffect transition="in" filter="wipe(left)">
                                      <p:cBhvr>
                                        <p:cTn id="85" dur="1000"/>
                                        <p:tgtEl>
                                          <p:spTgt spid="34"/>
                                        </p:tgtEl>
                                      </p:cBhvr>
                                    </p:animEffect>
                                  </p:childTnLst>
                                </p:cTn>
                              </p:par>
                              <p:par>
                                <p:cTn id="86" presetID="22" presetClass="entr" presetSubtype="8" fill="hold" grpId="0" nodeType="withEffect">
                                  <p:stCondLst>
                                    <p:cond delay="0"/>
                                  </p:stCondLst>
                                  <p:childTnLst>
                                    <p:set>
                                      <p:cBhvr>
                                        <p:cTn id="87" dur="1000" fill="hold">
                                          <p:stCondLst>
                                            <p:cond delay="0"/>
                                          </p:stCondLst>
                                        </p:cTn>
                                        <p:tgtEl>
                                          <p:spTgt spid="37"/>
                                        </p:tgtEl>
                                        <p:attrNameLst>
                                          <p:attrName>style.visibility</p:attrName>
                                        </p:attrNameLst>
                                      </p:cBhvr>
                                      <p:to>
                                        <p:strVal val="visible"/>
                                      </p:to>
                                    </p:set>
                                    <p:animEffect transition="in" filter="wipe(left)">
                                      <p:cBhvr>
                                        <p:cTn id="88" dur="1000"/>
                                        <p:tgtEl>
                                          <p:spTgt spid="37"/>
                                        </p:tgtEl>
                                      </p:cBhvr>
                                    </p:animEffect>
                                  </p:childTnLst>
                                </p:cTn>
                              </p:par>
                            </p:childTnLst>
                          </p:cTn>
                        </p:par>
                        <p:par>
                          <p:cTn id="89" fill="hold">
                            <p:stCondLst>
                              <p:cond delay="1000"/>
                            </p:stCondLst>
                            <p:childTnLst>
                              <p:par>
                                <p:cTn id="90" presetID="9" presetClass="entr" presetSubtype="0" fill="hold" grpId="0" nodeType="afterEffect">
                                  <p:stCondLst>
                                    <p:cond delay="500"/>
                                  </p:stCondLst>
                                  <p:childTnLst>
                                    <p:set>
                                      <p:cBhvr>
                                        <p:cTn id="91" dur="1000" fill="hold">
                                          <p:stCondLst>
                                            <p:cond delay="0"/>
                                          </p:stCondLst>
                                        </p:cTn>
                                        <p:tgtEl>
                                          <p:spTgt spid="38"/>
                                        </p:tgtEl>
                                        <p:attrNameLst>
                                          <p:attrName>style.visibility</p:attrName>
                                        </p:attrNameLst>
                                      </p:cBhvr>
                                      <p:to>
                                        <p:strVal val="visible"/>
                                      </p:to>
                                    </p:set>
                                    <p:animEffect transition="in" filter="dissolve">
                                      <p:cBhvr>
                                        <p:cTn id="92" dur="1000"/>
                                        <p:tgtEl>
                                          <p:spTgt spid="38"/>
                                        </p:tgtEl>
                                      </p:cBhvr>
                                    </p:animEffect>
                                  </p:childTnLst>
                                </p:cTn>
                              </p:par>
                              <p:par>
                                <p:cTn id="93" presetID="22" presetClass="entr" presetSubtype="8" fill="hold" grpId="0" nodeType="withEffect">
                                  <p:stCondLst>
                                    <p:cond delay="0"/>
                                  </p:stCondLst>
                                  <p:childTnLst>
                                    <p:set>
                                      <p:cBhvr>
                                        <p:cTn id="94" dur="1000" fill="hold">
                                          <p:stCondLst>
                                            <p:cond delay="0"/>
                                          </p:stCondLst>
                                        </p:cTn>
                                        <p:tgtEl>
                                          <p:spTgt spid="2"/>
                                        </p:tgtEl>
                                        <p:attrNameLst>
                                          <p:attrName>style.visibility</p:attrName>
                                        </p:attrNameLst>
                                      </p:cBhvr>
                                      <p:to>
                                        <p:strVal val="visible"/>
                                      </p:to>
                                    </p:set>
                                    <p:animEffect transition="in" filter="wipe(left)">
                                      <p:cBhvr>
                                        <p:cTn id="95"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2" grpId="0" animBg="1"/>
      <p:bldP spid="13" grpId="0"/>
      <p:bldP spid="35" grpId="0" animBg="1"/>
      <p:bldP spid="14" grpId="0" animBg="1"/>
      <p:bldP spid="15" grpId="0" animBg="1"/>
      <p:bldP spid="16" grpId="0" animBg="1"/>
      <p:bldP spid="18" grpId="0" animBg="1"/>
      <p:bldP spid="19" grpId="0"/>
      <p:bldP spid="20" grpId="0"/>
      <p:bldP spid="21" grpId="0"/>
      <p:bldP spid="36" grpId="0" animBg="1"/>
      <p:bldP spid="45" grpId="0"/>
      <p:bldP spid="22" grpId="0" animBg="1"/>
      <p:bldP spid="23" grpId="0" animBg="1"/>
      <p:bldP spid="24" grpId="0" animBg="1"/>
      <p:bldP spid="25" grpId="0" animBg="1"/>
      <p:bldP spid="27" grpId="0"/>
      <p:bldP spid="28" grpId="0"/>
      <p:bldP spid="30" grpId="0"/>
      <p:bldP spid="31" grpId="0"/>
      <p:bldP spid="33" grpId="0"/>
      <p:bldP spid="34" grpId="0"/>
      <p:bldP spid="37" grpId="0" bldLvl="0" animBg="1"/>
      <p:bldP spid="38" grpId="0"/>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9" name="AutoShape 138"/>
          <p:cNvSpPr/>
          <p:nvPr/>
        </p:nvSpPr>
        <p:spPr>
          <a:xfrm>
            <a:off x="154305" y="935990"/>
            <a:ext cx="2299970" cy="431800"/>
          </a:xfrm>
          <a:prstGeom prst="roundRect">
            <a:avLst>
              <a:gd name="adj" fmla="val 16667"/>
            </a:avLst>
          </a:prstGeom>
          <a:solidFill>
            <a:srgbClr val="993300"/>
          </a:solidFill>
          <a:ln w="3175" cap="flat" cmpd="sng">
            <a:solidFill>
              <a:srgbClr val="FF6600"/>
            </a:solidFill>
            <a:prstDash val="solid"/>
            <a:round/>
            <a:headEnd type="none" w="med" len="med"/>
            <a:tailEnd type="none" w="med" len="med"/>
          </a:ln>
        </p:spPr>
        <p:txBody>
          <a:bodyPr wrap="none" anchor="ctr"/>
          <a:p>
            <a:pPr eaLnBrk="0" hangingPunct="0"/>
            <a:endParaRPr lang="zh-CN" altLang="en-US" sz="1600" dirty="0">
              <a:latin typeface="Times New Roman" panose="02020603050405020304" pitchFamily="18" charset="0"/>
              <a:ea typeface="宋体" panose="02010600030101010101" pitchFamily="2" charset="-122"/>
            </a:endParaRPr>
          </a:p>
        </p:txBody>
      </p:sp>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519303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en-US" sz="3600" b="1">
                <a:solidFill>
                  <a:srgbClr val="FF0000"/>
                </a:solidFill>
                <a:latin typeface="微软雅黑" panose="020B0503020204020204" pitchFamily="34" charset="-122"/>
                <a:ea typeface="微软雅黑" panose="020B0503020204020204" pitchFamily="34" charset="-122"/>
                <a:sym typeface="+mn-ea"/>
              </a:rPr>
              <a:t>II.</a:t>
            </a:r>
            <a:r>
              <a:rPr lang="zh-CN" altLang="en-US" sz="3600" b="1">
                <a:solidFill>
                  <a:srgbClr val="319186"/>
                </a:solidFill>
                <a:latin typeface="微软雅黑" panose="020B0503020204020204" pitchFamily="34" charset="-122"/>
                <a:ea typeface="微软雅黑" panose="020B0503020204020204" pitchFamily="34" charset="-122"/>
                <a:sym typeface="+mn-ea"/>
              </a:rPr>
              <a:t>工程领军人才培养计划</a:t>
            </a:r>
            <a:endParaRPr lang="zh-CN" altLang="en-US" sz="3600" b="1">
              <a:solidFill>
                <a:srgbClr val="31918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154305" y="935990"/>
            <a:ext cx="2172335" cy="429895"/>
          </a:xfrm>
          <a:prstGeom prst="rect">
            <a:avLst/>
          </a:prstGeom>
          <a:noFill/>
        </p:spPr>
        <p:txBody>
          <a:bodyPr wrap="none" rtlCol="0" anchor="t">
            <a:spAutoFit/>
          </a:bodyPr>
          <a:p>
            <a:r>
              <a:rPr lang="en-US" altLang="zh-CN" sz="2200" b="1">
                <a:solidFill>
                  <a:srgbClr val="FFFFFF"/>
                </a:solidFill>
                <a:latin typeface="微软雅黑" panose="020B0503020204020204" pitchFamily="34" charset="-122"/>
                <a:ea typeface="微软雅黑" panose="020B0503020204020204" pitchFamily="34" charset="-122"/>
                <a:sym typeface="+mn-ea"/>
              </a:rPr>
              <a:t>2.8 </a:t>
            </a:r>
            <a:r>
              <a:rPr lang="zh-CN" altLang="en-US" sz="2200" b="1">
                <a:solidFill>
                  <a:srgbClr val="FFFFFF"/>
                </a:solidFill>
                <a:latin typeface="微软雅黑" panose="020B0503020204020204" pitchFamily="34" charset="-122"/>
                <a:ea typeface="微软雅黑" panose="020B0503020204020204" pitchFamily="34" charset="-122"/>
                <a:sym typeface="+mn-ea"/>
              </a:rPr>
              <a:t>问题</a:t>
            </a:r>
            <a:r>
              <a:rPr lang="en-US" altLang="zh-CN" sz="2200" b="1">
                <a:solidFill>
                  <a:srgbClr val="FFFFFF"/>
                </a:solidFill>
                <a:latin typeface="微软雅黑" panose="020B0503020204020204" pitchFamily="34" charset="-122"/>
                <a:ea typeface="微软雅黑" panose="020B0503020204020204" pitchFamily="34" charset="-122"/>
                <a:sym typeface="+mn-ea"/>
              </a:rPr>
              <a:t>VS</a:t>
            </a:r>
            <a:r>
              <a:rPr lang="zh-CN" altLang="en-US" sz="2200" b="1">
                <a:solidFill>
                  <a:srgbClr val="FFFFFF"/>
                </a:solidFill>
                <a:latin typeface="微软雅黑" panose="020B0503020204020204" pitchFamily="34" charset="-122"/>
                <a:ea typeface="微软雅黑" panose="020B0503020204020204" pitchFamily="34" charset="-122"/>
                <a:sym typeface="+mn-ea"/>
              </a:rPr>
              <a:t>办法</a:t>
            </a:r>
            <a:endParaRPr lang="zh-CN" altLang="en-US" sz="2200" b="1">
              <a:solidFill>
                <a:srgbClr val="FFFFFF"/>
              </a:solidFill>
              <a:latin typeface="微软雅黑" panose="020B0503020204020204" pitchFamily="34" charset="-122"/>
              <a:ea typeface="微软雅黑" panose="020B0503020204020204" pitchFamily="34" charset="-122"/>
              <a:sym typeface="+mn-ea"/>
            </a:endParaRPr>
          </a:p>
        </p:txBody>
      </p:sp>
      <p:sp>
        <p:nvSpPr>
          <p:cNvPr id="5" name="文本框 4"/>
          <p:cNvSpPr txBox="1"/>
          <p:nvPr/>
        </p:nvSpPr>
        <p:spPr>
          <a:xfrm>
            <a:off x="203200" y="1414145"/>
            <a:ext cx="1981835" cy="460375"/>
          </a:xfrm>
          <a:prstGeom prst="rect">
            <a:avLst/>
          </a:prstGeom>
          <a:solidFill>
            <a:srgbClr val="1F7AC1"/>
          </a:solidFill>
        </p:spPr>
        <p:txBody>
          <a:bodyPr wrap="none" rtlCol="0" anchor="t">
            <a:spAutoFit/>
          </a:bodyPr>
          <a:p>
            <a:r>
              <a:rPr lang="en-US" altLang="zh-CN" sz="2400" b="1">
                <a:solidFill>
                  <a:srgbClr val="FFFFFF"/>
                </a:solidFill>
                <a:latin typeface="微软雅黑" panose="020B0503020204020204" pitchFamily="34" charset="-122"/>
                <a:ea typeface="微软雅黑" panose="020B0503020204020204" pitchFamily="34" charset="-122"/>
                <a:sym typeface="+mn-ea"/>
              </a:rPr>
              <a:t>4.</a:t>
            </a:r>
            <a:r>
              <a:rPr lang="zh-CN" altLang="en-US" sz="2400" b="1">
                <a:solidFill>
                  <a:srgbClr val="FFFFFF"/>
                </a:solidFill>
                <a:latin typeface="微软雅黑" panose="020B0503020204020204" pitchFamily="34" charset="-122"/>
                <a:ea typeface="微软雅黑" panose="020B0503020204020204" pitchFamily="34" charset="-122"/>
                <a:sym typeface="+mn-ea"/>
              </a:rPr>
              <a:t>如何培养？</a:t>
            </a:r>
            <a:endParaRPr lang="zh-CN" altLang="en-US" sz="2400" b="1">
              <a:solidFill>
                <a:srgbClr val="FFFFFF"/>
              </a:solidFill>
              <a:latin typeface="微软雅黑" panose="020B0503020204020204" pitchFamily="34" charset="-122"/>
              <a:ea typeface="微软雅黑" panose="020B0503020204020204" pitchFamily="34" charset="-122"/>
              <a:sym typeface="+mn-ea"/>
            </a:endParaRPr>
          </a:p>
        </p:txBody>
      </p:sp>
      <p:sp>
        <p:nvSpPr>
          <p:cNvPr id="7" name="五边形 6"/>
          <p:cNvSpPr/>
          <p:nvPr/>
        </p:nvSpPr>
        <p:spPr>
          <a:xfrm>
            <a:off x="2341245" y="1434465"/>
            <a:ext cx="692150" cy="429895"/>
          </a:xfrm>
          <a:prstGeom prst="homePlate">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1" name="燕尾形 10"/>
          <p:cNvSpPr/>
          <p:nvPr/>
        </p:nvSpPr>
        <p:spPr>
          <a:xfrm>
            <a:off x="2931795" y="1434465"/>
            <a:ext cx="575945"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2" name="燕尾形 11"/>
          <p:cNvSpPr/>
          <p:nvPr/>
        </p:nvSpPr>
        <p:spPr>
          <a:xfrm>
            <a:off x="3417570" y="1434465"/>
            <a:ext cx="575945"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3" name="文本框 12"/>
          <p:cNvSpPr txBox="1"/>
          <p:nvPr/>
        </p:nvSpPr>
        <p:spPr>
          <a:xfrm>
            <a:off x="3921760" y="1260475"/>
            <a:ext cx="3807460" cy="1938020"/>
          </a:xfrm>
          <a:prstGeom prst="rect">
            <a:avLst/>
          </a:prstGeom>
          <a:noFill/>
        </p:spPr>
        <p:txBody>
          <a:bodyPr wrap="none" rtlCol="0" anchor="t">
            <a:spAutoFit/>
          </a:bodyPr>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在企业参与真实项目开发</a:t>
            </a:r>
            <a:endParaRPr lang="zh-CN" altLang="en-US" sz="2400">
              <a:latin typeface="微软雅黑" panose="020B0503020204020204" pitchFamily="34" charset="-122"/>
              <a:ea typeface="微软雅黑" panose="020B0503020204020204" pitchFamily="34" charset="-122"/>
              <a:sym typeface="+mn-ea"/>
            </a:endParaRPr>
          </a:p>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在企业参与真实运行管理</a:t>
            </a:r>
            <a:endParaRPr lang="zh-CN" altLang="en-US" sz="2400">
              <a:latin typeface="微软雅黑" panose="020B0503020204020204" pitchFamily="34" charset="-122"/>
              <a:ea typeface="微软雅黑" panose="020B0503020204020204" pitchFamily="34" charset="-122"/>
              <a:sym typeface="+mn-ea"/>
            </a:endParaRPr>
          </a:p>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在企业实习</a:t>
            </a:r>
            <a:endParaRPr lang="zh-CN" altLang="en-US" sz="2400">
              <a:latin typeface="微软雅黑" panose="020B0503020204020204" pitchFamily="34" charset="-122"/>
              <a:ea typeface="微软雅黑" panose="020B0503020204020204" pitchFamily="34" charset="-122"/>
              <a:sym typeface="+mn-ea"/>
            </a:endParaRPr>
          </a:p>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在企业做毕业设计</a:t>
            </a:r>
            <a:endParaRPr lang="zh-CN" altLang="en-US" sz="2400">
              <a:latin typeface="微软雅黑" panose="020B0503020204020204" pitchFamily="34" charset="-122"/>
              <a:ea typeface="微软雅黑" panose="020B0503020204020204" pitchFamily="34" charset="-122"/>
              <a:sym typeface="+mn-ea"/>
            </a:endParaRPr>
          </a:p>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留在企业工作</a:t>
            </a:r>
            <a:endParaRPr lang="zh-CN" altLang="en-US" sz="2400">
              <a:latin typeface="微软雅黑" panose="020B0503020204020204" pitchFamily="34" charset="-122"/>
              <a:ea typeface="微软雅黑" panose="020B0503020204020204" pitchFamily="34" charset="-122"/>
              <a:sym typeface="+mn-ea"/>
            </a:endParaRPr>
          </a:p>
        </p:txBody>
      </p:sp>
      <p:sp>
        <p:nvSpPr>
          <p:cNvPr id="14" name="文本框 13"/>
          <p:cNvSpPr txBox="1"/>
          <p:nvPr/>
        </p:nvSpPr>
        <p:spPr>
          <a:xfrm>
            <a:off x="186690" y="3478530"/>
            <a:ext cx="1981835" cy="460375"/>
          </a:xfrm>
          <a:prstGeom prst="rect">
            <a:avLst/>
          </a:prstGeom>
          <a:solidFill>
            <a:srgbClr val="15C1AB"/>
          </a:solidFill>
        </p:spPr>
        <p:txBody>
          <a:bodyPr wrap="none" rtlCol="0" anchor="t">
            <a:spAutoFit/>
          </a:bodyPr>
          <a:p>
            <a:r>
              <a:rPr lang="en-US" altLang="zh-CN" sz="2400" b="1">
                <a:solidFill>
                  <a:srgbClr val="FFFFFF"/>
                </a:solidFill>
                <a:latin typeface="微软雅黑" panose="020B0503020204020204" pitchFamily="34" charset="-122"/>
                <a:ea typeface="微软雅黑" panose="020B0503020204020204" pitchFamily="34" charset="-122"/>
                <a:sym typeface="+mn-ea"/>
              </a:rPr>
              <a:t>5.</a:t>
            </a:r>
            <a:r>
              <a:rPr lang="zh-CN" altLang="en-US" sz="2400" b="1">
                <a:solidFill>
                  <a:srgbClr val="FFFFFF"/>
                </a:solidFill>
                <a:latin typeface="微软雅黑" panose="020B0503020204020204" pitchFamily="34" charset="-122"/>
                <a:ea typeface="微软雅黑" panose="020B0503020204020204" pitchFamily="34" charset="-122"/>
                <a:sym typeface="+mn-ea"/>
              </a:rPr>
              <a:t>如何协同？</a:t>
            </a:r>
            <a:endParaRPr lang="zh-CN" altLang="en-US" sz="2400" b="1">
              <a:solidFill>
                <a:srgbClr val="FFFFFF"/>
              </a:solidFill>
              <a:latin typeface="微软雅黑" panose="020B0503020204020204" pitchFamily="34" charset="-122"/>
              <a:ea typeface="微软雅黑" panose="020B0503020204020204" pitchFamily="34" charset="-122"/>
              <a:sym typeface="+mn-ea"/>
            </a:endParaRPr>
          </a:p>
        </p:txBody>
      </p:sp>
      <p:sp>
        <p:nvSpPr>
          <p:cNvPr id="15" name="五边形 14"/>
          <p:cNvSpPr/>
          <p:nvPr/>
        </p:nvSpPr>
        <p:spPr>
          <a:xfrm>
            <a:off x="2324735" y="3498850"/>
            <a:ext cx="692150" cy="429895"/>
          </a:xfrm>
          <a:prstGeom prst="homePlate">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6" name="燕尾形 15"/>
          <p:cNvSpPr/>
          <p:nvPr/>
        </p:nvSpPr>
        <p:spPr>
          <a:xfrm>
            <a:off x="2915285" y="3498850"/>
            <a:ext cx="575945"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8" name="燕尾形 17"/>
          <p:cNvSpPr/>
          <p:nvPr/>
        </p:nvSpPr>
        <p:spPr>
          <a:xfrm>
            <a:off x="3401060" y="3498850"/>
            <a:ext cx="575945"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35" name="矩形 34"/>
          <p:cNvSpPr/>
          <p:nvPr/>
        </p:nvSpPr>
        <p:spPr>
          <a:xfrm>
            <a:off x="3992880" y="1280795"/>
            <a:ext cx="8036560" cy="1917700"/>
          </a:xfrm>
          <a:prstGeom prst="rect">
            <a:avLst/>
          </a:prstGeom>
          <a:noFill/>
          <a:ln w="9525" cap="flat" cmpd="sng" algn="ctr">
            <a:solidFill>
              <a:srgbClr val="C00000"/>
            </a:solidFill>
            <a:prstDash val="dashDot"/>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38" name="文本框 37"/>
          <p:cNvSpPr txBox="1"/>
          <p:nvPr/>
        </p:nvSpPr>
        <p:spPr>
          <a:xfrm>
            <a:off x="9184640" y="1362710"/>
            <a:ext cx="2821940" cy="1630045"/>
          </a:xfrm>
          <a:prstGeom prst="rect">
            <a:avLst/>
          </a:prstGeom>
          <a:noFill/>
        </p:spPr>
        <p:txBody>
          <a:bodyPr wrap="square" rtlCol="0" anchor="t">
            <a:spAutoFit/>
          </a:bodyPr>
          <a:p>
            <a:r>
              <a:rPr lang="zh-CN" altLang="en-US" sz="5000" b="1">
                <a:solidFill>
                  <a:srgbClr val="FF0000"/>
                </a:solidFill>
                <a:latin typeface="微软雅黑" panose="020B0503020204020204" pitchFamily="34" charset="-122"/>
                <a:ea typeface="微软雅黑" panose="020B0503020204020204" pitchFamily="34" charset="-122"/>
                <a:sym typeface="+mn-ea"/>
              </a:rPr>
              <a:t>全面融入</a:t>
            </a:r>
            <a:endParaRPr lang="zh-CN" altLang="en-US" sz="5000" b="1">
              <a:solidFill>
                <a:srgbClr val="FF0000"/>
              </a:solidFill>
              <a:latin typeface="微软雅黑" panose="020B0503020204020204" pitchFamily="34" charset="-122"/>
              <a:ea typeface="微软雅黑" panose="020B0503020204020204" pitchFamily="34" charset="-122"/>
            </a:endParaRPr>
          </a:p>
          <a:p>
            <a:r>
              <a:rPr lang="zh-CN" altLang="en-US" sz="5000" b="1">
                <a:solidFill>
                  <a:srgbClr val="FF0000"/>
                </a:solidFill>
                <a:latin typeface="微软雅黑" panose="020B0503020204020204" pitchFamily="34" charset="-122"/>
                <a:ea typeface="微软雅黑" panose="020B0503020204020204" pitchFamily="34" charset="-122"/>
                <a:sym typeface="+mn-ea"/>
              </a:rPr>
              <a:t>企业环境</a:t>
            </a:r>
            <a:endParaRPr lang="zh-CN" altLang="en-US" sz="5000" b="1">
              <a:solidFill>
                <a:srgbClr val="FF0000"/>
              </a:solidFill>
              <a:latin typeface="微软雅黑" panose="020B0503020204020204" pitchFamily="34" charset="-122"/>
              <a:ea typeface="微软雅黑" panose="020B0503020204020204" pitchFamily="34" charset="-122"/>
              <a:sym typeface="+mn-ea"/>
            </a:endParaRPr>
          </a:p>
        </p:txBody>
      </p:sp>
      <p:sp>
        <p:nvSpPr>
          <p:cNvPr id="39" name="三十二角星 38"/>
          <p:cNvSpPr/>
          <p:nvPr/>
        </p:nvSpPr>
        <p:spPr>
          <a:xfrm>
            <a:off x="11003915" y="281940"/>
            <a:ext cx="1044000" cy="1044000"/>
          </a:xfrm>
          <a:prstGeom prst="star32">
            <a:avLst/>
          </a:prstGeom>
          <a:solidFill>
            <a:srgbClr val="5B4A42"/>
          </a:solidFill>
          <a:ln w="9525" cap="flat" cmpd="sng" algn="ctr">
            <a:solidFill>
              <a:srgbClr val="5B4A42"/>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0" name="文本框 39"/>
          <p:cNvSpPr txBox="1"/>
          <p:nvPr/>
        </p:nvSpPr>
        <p:spPr>
          <a:xfrm>
            <a:off x="11125835" y="374015"/>
            <a:ext cx="817880" cy="860425"/>
          </a:xfrm>
          <a:prstGeom prst="rect">
            <a:avLst/>
          </a:prstGeom>
          <a:noFill/>
        </p:spPr>
        <p:txBody>
          <a:bodyPr wrap="none" rtlCol="0" anchor="t">
            <a:spAutoFit/>
          </a:bodyPr>
          <a:p>
            <a:r>
              <a:rPr lang="zh-CN" altLang="en-US" sz="5000" b="1">
                <a:solidFill>
                  <a:srgbClr val="FFFF00"/>
                </a:solidFill>
                <a:latin typeface="微软雅黑" panose="020B0503020204020204" pitchFamily="34" charset="-122"/>
                <a:ea typeface="微软雅黑" panose="020B0503020204020204" pitchFamily="34" charset="-122"/>
                <a:sym typeface="+mn-ea"/>
              </a:rPr>
              <a:t>难</a:t>
            </a:r>
            <a:endParaRPr lang="zh-CN" altLang="en-US" sz="5000" b="1">
              <a:solidFill>
                <a:srgbClr val="FFFF00"/>
              </a:solidFill>
              <a:latin typeface="微软雅黑" panose="020B0503020204020204" pitchFamily="34" charset="-122"/>
              <a:ea typeface="微软雅黑" panose="020B0503020204020204" pitchFamily="34" charset="-122"/>
              <a:sym typeface="+mn-ea"/>
            </a:endParaRPr>
          </a:p>
        </p:txBody>
      </p:sp>
      <p:sp>
        <p:nvSpPr>
          <p:cNvPr id="41" name="三十二角星 40"/>
          <p:cNvSpPr/>
          <p:nvPr/>
        </p:nvSpPr>
        <p:spPr>
          <a:xfrm>
            <a:off x="9982200" y="286385"/>
            <a:ext cx="1044000" cy="1044000"/>
          </a:xfrm>
          <a:prstGeom prst="star32">
            <a:avLst/>
          </a:prstGeom>
          <a:solidFill>
            <a:srgbClr val="5B4A42"/>
          </a:solidFill>
          <a:ln w="9525" cap="flat" cmpd="sng" algn="ctr">
            <a:solidFill>
              <a:srgbClr val="5B4A42"/>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2" name="文本框 41"/>
          <p:cNvSpPr txBox="1"/>
          <p:nvPr/>
        </p:nvSpPr>
        <p:spPr>
          <a:xfrm>
            <a:off x="10104120" y="378460"/>
            <a:ext cx="817880" cy="860425"/>
          </a:xfrm>
          <a:prstGeom prst="rect">
            <a:avLst/>
          </a:prstGeom>
          <a:noFill/>
        </p:spPr>
        <p:txBody>
          <a:bodyPr wrap="none" rtlCol="0" anchor="t">
            <a:spAutoFit/>
          </a:bodyPr>
          <a:p>
            <a:r>
              <a:rPr lang="zh-CN" altLang="en-US" sz="5000" b="1">
                <a:solidFill>
                  <a:srgbClr val="FFFF00"/>
                </a:solidFill>
                <a:latin typeface="微软雅黑" panose="020B0503020204020204" pitchFamily="34" charset="-122"/>
                <a:ea typeface="微软雅黑" panose="020B0503020204020204" pitchFamily="34" charset="-122"/>
                <a:sym typeface="+mn-ea"/>
              </a:rPr>
              <a:t>难</a:t>
            </a:r>
            <a:endParaRPr lang="zh-CN" altLang="en-US" sz="5000" b="1">
              <a:solidFill>
                <a:srgbClr val="FFFF00"/>
              </a:solidFill>
              <a:latin typeface="微软雅黑" panose="020B0503020204020204" pitchFamily="34" charset="-122"/>
              <a:ea typeface="微软雅黑" panose="020B0503020204020204" pitchFamily="34" charset="-122"/>
              <a:sym typeface="+mn-ea"/>
            </a:endParaRPr>
          </a:p>
        </p:txBody>
      </p:sp>
      <p:sp>
        <p:nvSpPr>
          <p:cNvPr id="43" name="三十二角星 42"/>
          <p:cNvSpPr/>
          <p:nvPr/>
        </p:nvSpPr>
        <p:spPr>
          <a:xfrm>
            <a:off x="8961120" y="269875"/>
            <a:ext cx="1044000" cy="1044000"/>
          </a:xfrm>
          <a:prstGeom prst="star32">
            <a:avLst/>
          </a:prstGeom>
          <a:solidFill>
            <a:srgbClr val="5B4A42"/>
          </a:solidFill>
          <a:ln w="9525" cap="flat" cmpd="sng" algn="ctr">
            <a:solidFill>
              <a:srgbClr val="5B4A42"/>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4" name="文本框 43"/>
          <p:cNvSpPr txBox="1"/>
          <p:nvPr/>
        </p:nvSpPr>
        <p:spPr>
          <a:xfrm>
            <a:off x="9083040" y="361950"/>
            <a:ext cx="817880" cy="860425"/>
          </a:xfrm>
          <a:prstGeom prst="rect">
            <a:avLst/>
          </a:prstGeom>
          <a:noFill/>
        </p:spPr>
        <p:txBody>
          <a:bodyPr wrap="none" rtlCol="0" anchor="t">
            <a:spAutoFit/>
          </a:bodyPr>
          <a:p>
            <a:r>
              <a:rPr lang="zh-CN" altLang="en-US" sz="5000" b="1">
                <a:solidFill>
                  <a:srgbClr val="FFFF00"/>
                </a:solidFill>
                <a:latin typeface="微软雅黑" panose="020B0503020204020204" pitchFamily="34" charset="-122"/>
                <a:ea typeface="微软雅黑" panose="020B0503020204020204" pitchFamily="34" charset="-122"/>
                <a:sym typeface="+mn-ea"/>
              </a:rPr>
              <a:t>难</a:t>
            </a:r>
            <a:endParaRPr lang="zh-CN" altLang="en-US" sz="5000" b="1">
              <a:solidFill>
                <a:srgbClr val="FFFF00"/>
              </a:solidFill>
              <a:latin typeface="微软雅黑" panose="020B0503020204020204" pitchFamily="34" charset="-122"/>
              <a:ea typeface="微软雅黑" panose="020B0503020204020204" pitchFamily="34" charset="-122"/>
              <a:sym typeface="+mn-ea"/>
            </a:endParaRPr>
          </a:p>
        </p:txBody>
      </p:sp>
      <p:sp>
        <p:nvSpPr>
          <p:cNvPr id="8" name="文本框 7"/>
          <p:cNvSpPr txBox="1"/>
          <p:nvPr/>
        </p:nvSpPr>
        <p:spPr>
          <a:xfrm>
            <a:off x="3915410" y="3263900"/>
            <a:ext cx="3807460" cy="1938020"/>
          </a:xfrm>
          <a:prstGeom prst="rect">
            <a:avLst/>
          </a:prstGeom>
          <a:noFill/>
        </p:spPr>
        <p:txBody>
          <a:bodyPr wrap="none" rtlCol="0" anchor="t">
            <a:spAutoFit/>
          </a:bodyPr>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学校导师与学生经常联系</a:t>
            </a:r>
            <a:endParaRPr lang="zh-CN" altLang="en-US" sz="2400">
              <a:latin typeface="微软雅黑" panose="020B0503020204020204" pitchFamily="34" charset="-122"/>
              <a:ea typeface="微软雅黑" panose="020B0503020204020204" pitchFamily="34" charset="-122"/>
              <a:sym typeface="+mn-ea"/>
            </a:endParaRPr>
          </a:p>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学院与企业经常联系</a:t>
            </a:r>
            <a:endParaRPr lang="zh-CN" altLang="en-US" sz="2400">
              <a:latin typeface="微软雅黑" panose="020B0503020204020204" pitchFamily="34" charset="-122"/>
              <a:ea typeface="微软雅黑" panose="020B0503020204020204" pitchFamily="34" charset="-122"/>
              <a:sym typeface="+mn-ea"/>
            </a:endParaRPr>
          </a:p>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学生与企业导师经常联系</a:t>
            </a:r>
            <a:endParaRPr lang="zh-CN" altLang="en-US" sz="2400">
              <a:latin typeface="微软雅黑" panose="020B0503020204020204" pitchFamily="34" charset="-122"/>
              <a:ea typeface="微软雅黑" panose="020B0503020204020204" pitchFamily="34" charset="-122"/>
              <a:sym typeface="+mn-ea"/>
            </a:endParaRPr>
          </a:p>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学生与学院经常联系</a:t>
            </a:r>
            <a:endParaRPr lang="zh-CN" altLang="en-US" sz="2400">
              <a:latin typeface="微软雅黑" panose="020B0503020204020204" pitchFamily="34" charset="-122"/>
              <a:ea typeface="微软雅黑" panose="020B0503020204020204" pitchFamily="34" charset="-122"/>
              <a:sym typeface="+mn-ea"/>
            </a:endParaRPr>
          </a:p>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学生间经常联系</a:t>
            </a:r>
            <a:endParaRPr lang="zh-CN" altLang="en-US" sz="2400">
              <a:latin typeface="微软雅黑" panose="020B0503020204020204" pitchFamily="34" charset="-122"/>
              <a:ea typeface="微软雅黑" panose="020B0503020204020204" pitchFamily="34" charset="-122"/>
              <a:sym typeface="+mn-ea"/>
            </a:endParaRPr>
          </a:p>
        </p:txBody>
      </p:sp>
      <p:sp>
        <p:nvSpPr>
          <p:cNvPr id="26" name="矩形 25"/>
          <p:cNvSpPr/>
          <p:nvPr/>
        </p:nvSpPr>
        <p:spPr>
          <a:xfrm>
            <a:off x="3996690" y="3273425"/>
            <a:ext cx="8036560" cy="1917700"/>
          </a:xfrm>
          <a:prstGeom prst="rect">
            <a:avLst/>
          </a:prstGeom>
          <a:noFill/>
          <a:ln w="9525" cap="flat" cmpd="sng" algn="ctr">
            <a:solidFill>
              <a:srgbClr val="C00000"/>
            </a:solidFill>
            <a:prstDash val="dashDot"/>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9" name="文本框 28"/>
          <p:cNvSpPr txBox="1"/>
          <p:nvPr/>
        </p:nvSpPr>
        <p:spPr>
          <a:xfrm>
            <a:off x="190500" y="5553075"/>
            <a:ext cx="1981835" cy="460375"/>
          </a:xfrm>
          <a:prstGeom prst="rect">
            <a:avLst/>
          </a:prstGeom>
          <a:solidFill>
            <a:srgbClr val="86A4AC"/>
          </a:solidFill>
        </p:spPr>
        <p:txBody>
          <a:bodyPr wrap="none" rtlCol="0" anchor="t">
            <a:spAutoFit/>
          </a:bodyPr>
          <a:p>
            <a:r>
              <a:rPr lang="en-US" altLang="zh-CN" sz="2400" b="1">
                <a:solidFill>
                  <a:srgbClr val="FFFFFF"/>
                </a:solidFill>
                <a:latin typeface="微软雅黑" panose="020B0503020204020204" pitchFamily="34" charset="-122"/>
                <a:ea typeface="微软雅黑" panose="020B0503020204020204" pitchFamily="34" charset="-122"/>
                <a:sym typeface="+mn-ea"/>
              </a:rPr>
              <a:t>6.</a:t>
            </a:r>
            <a:r>
              <a:rPr lang="zh-CN" altLang="en-US" sz="2400" b="1">
                <a:solidFill>
                  <a:srgbClr val="FFFFFF"/>
                </a:solidFill>
                <a:latin typeface="微软雅黑" panose="020B0503020204020204" pitchFamily="34" charset="-122"/>
                <a:ea typeface="微软雅黑" panose="020B0503020204020204" pitchFamily="34" charset="-122"/>
                <a:sym typeface="+mn-ea"/>
              </a:rPr>
              <a:t>如何质保？</a:t>
            </a:r>
            <a:endParaRPr lang="zh-CN" altLang="en-US" sz="2400" b="1">
              <a:solidFill>
                <a:srgbClr val="FFFFFF"/>
              </a:solidFill>
              <a:latin typeface="微软雅黑" panose="020B0503020204020204" pitchFamily="34" charset="-122"/>
              <a:ea typeface="微软雅黑" panose="020B0503020204020204" pitchFamily="34" charset="-122"/>
              <a:sym typeface="+mn-ea"/>
            </a:endParaRPr>
          </a:p>
        </p:txBody>
      </p:sp>
      <p:sp>
        <p:nvSpPr>
          <p:cNvPr id="32" name="五边形 31"/>
          <p:cNvSpPr/>
          <p:nvPr/>
        </p:nvSpPr>
        <p:spPr>
          <a:xfrm>
            <a:off x="2328545" y="5573395"/>
            <a:ext cx="692150" cy="429895"/>
          </a:xfrm>
          <a:prstGeom prst="homePlate">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5" name="燕尾形 44"/>
          <p:cNvSpPr/>
          <p:nvPr/>
        </p:nvSpPr>
        <p:spPr>
          <a:xfrm>
            <a:off x="2919730" y="5573395"/>
            <a:ext cx="575310"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6" name="燕尾形 45"/>
          <p:cNvSpPr/>
          <p:nvPr/>
        </p:nvSpPr>
        <p:spPr>
          <a:xfrm>
            <a:off x="3405505" y="5573395"/>
            <a:ext cx="575310"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8" name="文本框 47"/>
          <p:cNvSpPr txBox="1"/>
          <p:nvPr/>
        </p:nvSpPr>
        <p:spPr>
          <a:xfrm>
            <a:off x="3919220" y="5177790"/>
            <a:ext cx="8025130" cy="1568450"/>
          </a:xfrm>
          <a:prstGeom prst="rect">
            <a:avLst/>
          </a:prstGeom>
          <a:noFill/>
        </p:spPr>
        <p:txBody>
          <a:bodyPr wrap="square" rtlCol="0" anchor="t">
            <a:spAutoFit/>
          </a:bodyPr>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按照要求文件</a:t>
            </a:r>
            <a:r>
              <a:rPr lang="en-US" altLang="zh-CN" sz="2400">
                <a:latin typeface="微软雅黑" panose="020B0503020204020204" pitchFamily="34" charset="-122"/>
                <a:ea typeface="微软雅黑" panose="020B0503020204020204" pitchFamily="34" charset="-122"/>
                <a:sym typeface="+mn-ea"/>
              </a:rPr>
              <a:t>(</a:t>
            </a:r>
            <a:r>
              <a:rPr lang="zh-CN" altLang="en-US" sz="2400">
                <a:latin typeface="微软雅黑" panose="020B0503020204020204" pitchFamily="34" charset="-122"/>
                <a:ea typeface="微软雅黑" panose="020B0503020204020204" pitchFamily="34" charset="-122"/>
                <a:sym typeface="+mn-ea"/>
              </a:rPr>
              <a:t>《实施方案》</a:t>
            </a:r>
            <a:r>
              <a:rPr lang="en-US" altLang="zh-CN" sz="2400">
                <a:latin typeface="微软雅黑" panose="020B0503020204020204" pitchFamily="34" charset="-122"/>
                <a:ea typeface="微软雅黑" panose="020B0503020204020204" pitchFamily="34" charset="-122"/>
                <a:sym typeface="+mn-ea"/>
              </a:rPr>
              <a:t>)</a:t>
            </a:r>
            <a:endParaRPr lang="zh-CN" altLang="en-US" sz="2400">
              <a:latin typeface="微软雅黑" panose="020B0503020204020204" pitchFamily="34" charset="-122"/>
              <a:ea typeface="微软雅黑" panose="020B0503020204020204" pitchFamily="34" charset="-122"/>
              <a:sym typeface="+mn-ea"/>
            </a:endParaRPr>
          </a:p>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跟踪</a:t>
            </a:r>
            <a:r>
              <a:rPr lang="zh-CN" altLang="en-US" sz="2400">
                <a:latin typeface="微软雅黑" panose="020B0503020204020204" pitchFamily="34" charset="-122"/>
                <a:ea typeface="微软雅黑" panose="020B0503020204020204" pitchFamily="34" charset="-122"/>
                <a:sym typeface="Wingdings 3" panose="05040102010807070707" charset="0"/>
              </a:rPr>
              <a:t></a:t>
            </a:r>
            <a:r>
              <a:rPr lang="zh-CN" altLang="en-US" sz="2400">
                <a:latin typeface="微软雅黑" panose="020B0503020204020204" pitchFamily="34" charset="-122"/>
                <a:ea typeface="微软雅黑" panose="020B0503020204020204" pitchFamily="34" charset="-122"/>
                <a:sym typeface="+mn-ea"/>
              </a:rPr>
              <a:t>总结经验</a:t>
            </a:r>
            <a:r>
              <a:rPr lang="zh-CN" altLang="en-US" sz="2400">
                <a:latin typeface="微软雅黑" panose="020B0503020204020204" pitchFamily="34" charset="-122"/>
                <a:ea typeface="微软雅黑" panose="020B0503020204020204" pitchFamily="34" charset="-122"/>
                <a:sym typeface="Wingdings 3" panose="05040102010807070707" charset="0"/>
              </a:rPr>
              <a:t></a:t>
            </a:r>
            <a:r>
              <a:rPr lang="zh-CN" altLang="en-US" sz="2400">
                <a:latin typeface="微软雅黑" panose="020B0503020204020204" pitchFamily="34" charset="-122"/>
                <a:ea typeface="微软雅黑" panose="020B0503020204020204" pitchFamily="34" charset="-122"/>
                <a:sym typeface="+mn-ea"/>
              </a:rPr>
              <a:t>反馈</a:t>
            </a:r>
            <a:r>
              <a:rPr lang="zh-CN" altLang="en-US" sz="2400">
                <a:latin typeface="微软雅黑" panose="020B0503020204020204" pitchFamily="34" charset="-122"/>
                <a:ea typeface="微软雅黑" panose="020B0503020204020204" pitchFamily="34" charset="-122"/>
                <a:sym typeface="Wingdings 3" panose="05040102010807070707" charset="0"/>
              </a:rPr>
              <a:t></a:t>
            </a:r>
            <a:r>
              <a:rPr lang="zh-CN" altLang="en-US" sz="2400">
                <a:latin typeface="微软雅黑" panose="020B0503020204020204" pitchFamily="34" charset="-122"/>
                <a:ea typeface="微软雅黑" panose="020B0503020204020204" pitchFamily="34" charset="-122"/>
                <a:sym typeface="+mn-ea"/>
              </a:rPr>
              <a:t>调整</a:t>
            </a:r>
            <a:r>
              <a:rPr lang="zh-CN" altLang="en-US" sz="2400">
                <a:latin typeface="微软雅黑" panose="020B0503020204020204" pitchFamily="34" charset="-122"/>
                <a:ea typeface="微软雅黑" panose="020B0503020204020204" pitchFamily="34" charset="-122"/>
                <a:sym typeface="Wingdings 3" panose="05040102010807070707" charset="0"/>
              </a:rPr>
              <a:t></a:t>
            </a:r>
            <a:r>
              <a:rPr lang="zh-CN" altLang="en-US" sz="2400">
                <a:latin typeface="微软雅黑" panose="020B0503020204020204" pitchFamily="34" charset="-122"/>
                <a:ea typeface="微软雅黑" panose="020B0503020204020204" pitchFamily="34" charset="-122"/>
                <a:sym typeface="+mn-ea"/>
              </a:rPr>
              <a:t>提高</a:t>
            </a:r>
            <a:endParaRPr lang="zh-CN" altLang="en-US" sz="2400">
              <a:latin typeface="微软雅黑" panose="020B0503020204020204" pitchFamily="34" charset="-122"/>
              <a:ea typeface="微软雅黑" panose="020B0503020204020204" pitchFamily="34" charset="-122"/>
              <a:sym typeface="+mn-ea"/>
            </a:endParaRPr>
          </a:p>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做好跟踪分析，看看参加过该计划的毕业生的情况的真实成效</a:t>
            </a:r>
            <a:r>
              <a:rPr lang="en-US" altLang="zh-CN" sz="2400">
                <a:latin typeface="微软雅黑" panose="020B0503020204020204" pitchFamily="34" charset="-122"/>
                <a:ea typeface="微软雅黑" panose="020B0503020204020204" pitchFamily="34" charset="-122"/>
                <a:sym typeface="+mn-ea"/>
              </a:rPr>
              <a:t>(</a:t>
            </a:r>
            <a:r>
              <a:rPr lang="zh-CN" altLang="en-US" sz="2400">
                <a:latin typeface="微软雅黑" panose="020B0503020204020204" pitchFamily="34" charset="-122"/>
                <a:ea typeface="微软雅黑" panose="020B0503020204020204" pitchFamily="34" charset="-122"/>
                <a:sym typeface="+mn-ea"/>
              </a:rPr>
              <a:t>有没有工程领军能力</a:t>
            </a:r>
            <a:r>
              <a:rPr lang="en-US" altLang="zh-CN" sz="2400">
                <a:latin typeface="微软雅黑" panose="020B0503020204020204" pitchFamily="34" charset="-122"/>
                <a:ea typeface="微软雅黑" panose="020B0503020204020204" pitchFamily="34" charset="-122"/>
                <a:sym typeface="+mn-ea"/>
              </a:rPr>
              <a:t>)</a:t>
            </a:r>
            <a:r>
              <a:rPr lang="zh-CN" altLang="en-US" sz="2400">
                <a:latin typeface="微软雅黑" panose="020B0503020204020204" pitchFamily="34" charset="-122"/>
                <a:ea typeface="微软雅黑" panose="020B0503020204020204" pitchFamily="34" charset="-122"/>
                <a:sym typeface="+mn-ea"/>
              </a:rPr>
              <a:t>如何？</a:t>
            </a:r>
            <a:r>
              <a:rPr lang="en-US" altLang="zh-CN" sz="2400">
                <a:latin typeface="微软雅黑" panose="020B0503020204020204" pitchFamily="34" charset="-122"/>
                <a:ea typeface="微软雅黑" panose="020B0503020204020204" pitchFamily="34" charset="-122"/>
                <a:sym typeface="+mn-ea"/>
              </a:rPr>
              <a:t>(“</a:t>
            </a:r>
            <a:r>
              <a:rPr lang="zh-CN" altLang="en-US" sz="2400">
                <a:latin typeface="微软雅黑" panose="020B0503020204020204" pitchFamily="34" charset="-122"/>
                <a:ea typeface="微软雅黑" panose="020B0503020204020204" pitchFamily="34" charset="-122"/>
                <a:sym typeface="+mn-ea"/>
              </a:rPr>
              <a:t>回头看</a:t>
            </a:r>
            <a:r>
              <a:rPr lang="en-US" altLang="zh-CN" sz="2400">
                <a:latin typeface="微软雅黑" panose="020B0503020204020204" pitchFamily="34" charset="-122"/>
                <a:ea typeface="微软雅黑" panose="020B0503020204020204" pitchFamily="34" charset="-122"/>
                <a:sym typeface="+mn-ea"/>
              </a:rPr>
              <a:t>”)</a:t>
            </a:r>
            <a:endParaRPr lang="zh-CN" altLang="en-US" sz="2400">
              <a:latin typeface="微软雅黑" panose="020B0503020204020204" pitchFamily="34" charset="-122"/>
              <a:ea typeface="微软雅黑" panose="020B0503020204020204" pitchFamily="34" charset="-122"/>
              <a:sym typeface="+mn-ea"/>
            </a:endParaRPr>
          </a:p>
        </p:txBody>
      </p:sp>
      <p:sp>
        <p:nvSpPr>
          <p:cNvPr id="49" name="矩形 48"/>
          <p:cNvSpPr/>
          <p:nvPr/>
        </p:nvSpPr>
        <p:spPr>
          <a:xfrm>
            <a:off x="3980180" y="5268595"/>
            <a:ext cx="8036560" cy="1476000"/>
          </a:xfrm>
          <a:prstGeom prst="rect">
            <a:avLst/>
          </a:prstGeom>
          <a:noFill/>
          <a:ln w="9525" cap="flat" cmpd="sng" algn="ctr">
            <a:solidFill>
              <a:srgbClr val="C00000"/>
            </a:solidFill>
            <a:prstDash val="dashDot"/>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50" name="文本框 49"/>
          <p:cNvSpPr txBox="1"/>
          <p:nvPr/>
        </p:nvSpPr>
        <p:spPr>
          <a:xfrm>
            <a:off x="9168130" y="3427095"/>
            <a:ext cx="2821940" cy="1630045"/>
          </a:xfrm>
          <a:prstGeom prst="rect">
            <a:avLst/>
          </a:prstGeom>
          <a:noFill/>
        </p:spPr>
        <p:txBody>
          <a:bodyPr wrap="square" rtlCol="0" anchor="t">
            <a:spAutoFit/>
          </a:bodyPr>
          <a:p>
            <a:r>
              <a:rPr lang="zh-CN" altLang="en-US" sz="5000" b="1">
                <a:solidFill>
                  <a:srgbClr val="FF0000"/>
                </a:solidFill>
                <a:latin typeface="微软雅黑" panose="020B0503020204020204" pitchFamily="34" charset="-122"/>
                <a:ea typeface="微软雅黑" panose="020B0503020204020204" pitchFamily="34" charset="-122"/>
                <a:sym typeface="+mn-ea"/>
              </a:rPr>
              <a:t>校企合作</a:t>
            </a:r>
            <a:endParaRPr lang="zh-CN" altLang="en-US" sz="5000" b="1">
              <a:solidFill>
                <a:srgbClr val="FF0000"/>
              </a:solidFill>
              <a:latin typeface="微软雅黑" panose="020B0503020204020204" pitchFamily="34" charset="-122"/>
              <a:ea typeface="微软雅黑" panose="020B0503020204020204" pitchFamily="34" charset="-122"/>
            </a:endParaRPr>
          </a:p>
          <a:p>
            <a:r>
              <a:rPr lang="zh-CN" altLang="en-US" sz="5000" b="1">
                <a:solidFill>
                  <a:srgbClr val="FF0000"/>
                </a:solidFill>
                <a:latin typeface="微软雅黑" panose="020B0503020204020204" pitchFamily="34" charset="-122"/>
                <a:ea typeface="微软雅黑" panose="020B0503020204020204" pitchFamily="34" charset="-122"/>
                <a:sym typeface="+mn-ea"/>
              </a:rPr>
              <a:t>协同育人</a:t>
            </a:r>
            <a:endParaRPr lang="zh-CN" altLang="en-US" sz="5000" b="1">
              <a:solidFill>
                <a:srgbClr val="FF0000"/>
              </a:solidFill>
              <a:latin typeface="微软雅黑" panose="020B0503020204020204" pitchFamily="34" charset="-122"/>
              <a:ea typeface="微软雅黑" panose="020B0503020204020204" pitchFamily="34" charset="-122"/>
              <a:sym typeface="+mn-ea"/>
            </a:endParaRPr>
          </a:p>
        </p:txBody>
      </p:sp>
      <p:sp>
        <p:nvSpPr>
          <p:cNvPr id="51" name="文本框 50"/>
          <p:cNvSpPr txBox="1"/>
          <p:nvPr/>
        </p:nvSpPr>
        <p:spPr>
          <a:xfrm>
            <a:off x="9244330" y="5186680"/>
            <a:ext cx="2821940" cy="860425"/>
          </a:xfrm>
          <a:prstGeom prst="rect">
            <a:avLst/>
          </a:prstGeom>
          <a:noFill/>
        </p:spPr>
        <p:txBody>
          <a:bodyPr wrap="square" rtlCol="0" anchor="t">
            <a:spAutoFit/>
          </a:bodyPr>
          <a:p>
            <a:r>
              <a:rPr lang="zh-CN" altLang="en-US" sz="5000" b="1">
                <a:solidFill>
                  <a:srgbClr val="FF0000"/>
                </a:solidFill>
                <a:latin typeface="微软雅黑" panose="020B0503020204020204" pitchFamily="34" charset="-122"/>
                <a:ea typeface="微软雅黑" panose="020B0503020204020204" pitchFamily="34" charset="-122"/>
                <a:sym typeface="+mn-ea"/>
              </a:rPr>
              <a:t>质量为本</a:t>
            </a:r>
            <a:endParaRPr lang="zh-CN" altLang="en-US" sz="5000" b="1">
              <a:solidFill>
                <a:srgbClr val="FF0000"/>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000" fill="hold">
                                          <p:stCondLst>
                                            <p:cond delay="0"/>
                                          </p:stCondLst>
                                        </p:cTn>
                                        <p:tgtEl>
                                          <p:spTgt spid="5"/>
                                        </p:tgtEl>
                                        <p:attrNameLst>
                                          <p:attrName>style.visibility</p:attrName>
                                        </p:attrNameLst>
                                      </p:cBhvr>
                                      <p:to>
                                        <p:strVal val="visible"/>
                                      </p:to>
                                    </p:set>
                                    <p:animEffect transition="in" filter="dissolve">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000" fill="hold">
                                          <p:stCondLst>
                                            <p:cond delay="0"/>
                                          </p:stCondLst>
                                        </p:cTn>
                                        <p:tgtEl>
                                          <p:spTgt spid="7"/>
                                        </p:tgtEl>
                                        <p:attrNameLst>
                                          <p:attrName>style.visibility</p:attrName>
                                        </p:attrNameLst>
                                      </p:cBhvr>
                                      <p:to>
                                        <p:strVal val="visible"/>
                                      </p:to>
                                    </p:set>
                                    <p:animEffect transition="in" filter="wipe(left)">
                                      <p:cBhvr>
                                        <p:cTn id="12" dur="1000"/>
                                        <p:tgtEl>
                                          <p:spTgt spid="7"/>
                                        </p:tgtEl>
                                      </p:cBhvr>
                                    </p:animEffect>
                                  </p:childTnLst>
                                </p:cTn>
                              </p:par>
                              <p:par>
                                <p:cTn id="13" presetID="22" presetClass="entr" presetSubtype="8" fill="hold" grpId="0" nodeType="withEffect">
                                  <p:stCondLst>
                                    <p:cond delay="0"/>
                                  </p:stCondLst>
                                  <p:childTnLst>
                                    <p:set>
                                      <p:cBhvr>
                                        <p:cTn id="14" dur="1000" fill="hold">
                                          <p:stCondLst>
                                            <p:cond delay="0"/>
                                          </p:stCondLst>
                                        </p:cTn>
                                        <p:tgtEl>
                                          <p:spTgt spid="11"/>
                                        </p:tgtEl>
                                        <p:attrNameLst>
                                          <p:attrName>style.visibility</p:attrName>
                                        </p:attrNameLst>
                                      </p:cBhvr>
                                      <p:to>
                                        <p:strVal val="visible"/>
                                      </p:to>
                                    </p:set>
                                    <p:animEffect transition="in" filter="wipe(left)">
                                      <p:cBhvr>
                                        <p:cTn id="15" dur="1000"/>
                                        <p:tgtEl>
                                          <p:spTgt spid="11"/>
                                        </p:tgtEl>
                                      </p:cBhvr>
                                    </p:animEffect>
                                  </p:childTnLst>
                                </p:cTn>
                              </p:par>
                              <p:par>
                                <p:cTn id="16" presetID="22" presetClass="entr" presetSubtype="8" fill="hold" grpId="0" nodeType="withEffect">
                                  <p:stCondLst>
                                    <p:cond delay="0"/>
                                  </p:stCondLst>
                                  <p:childTnLst>
                                    <p:set>
                                      <p:cBhvr>
                                        <p:cTn id="17" dur="1000" fill="hold">
                                          <p:stCondLst>
                                            <p:cond delay="0"/>
                                          </p:stCondLst>
                                        </p:cTn>
                                        <p:tgtEl>
                                          <p:spTgt spid="12"/>
                                        </p:tgtEl>
                                        <p:attrNameLst>
                                          <p:attrName>style.visibility</p:attrName>
                                        </p:attrNameLst>
                                      </p:cBhvr>
                                      <p:to>
                                        <p:strVal val="visible"/>
                                      </p:to>
                                    </p:set>
                                    <p:animEffect transition="in" filter="wipe(left)">
                                      <p:cBhvr>
                                        <p:cTn id="18" dur="1000"/>
                                        <p:tgtEl>
                                          <p:spTgt spid="12"/>
                                        </p:tgtEl>
                                      </p:cBhvr>
                                    </p:animEffect>
                                  </p:childTnLst>
                                </p:cTn>
                              </p:par>
                              <p:par>
                                <p:cTn id="19" presetID="22" presetClass="entr" presetSubtype="8" fill="hold" grpId="0" nodeType="withEffect">
                                  <p:stCondLst>
                                    <p:cond delay="0"/>
                                  </p:stCondLst>
                                  <p:childTnLst>
                                    <p:set>
                                      <p:cBhvr>
                                        <p:cTn id="20" dur="1000" fill="hold">
                                          <p:stCondLst>
                                            <p:cond delay="0"/>
                                          </p:stCondLst>
                                        </p:cTn>
                                        <p:tgtEl>
                                          <p:spTgt spid="13"/>
                                        </p:tgtEl>
                                        <p:attrNameLst>
                                          <p:attrName>style.visibility</p:attrName>
                                        </p:attrNameLst>
                                      </p:cBhvr>
                                      <p:to>
                                        <p:strVal val="visible"/>
                                      </p:to>
                                    </p:set>
                                    <p:animEffect transition="in" filter="wipe(left)">
                                      <p:cBhvr>
                                        <p:cTn id="21" dur="1000"/>
                                        <p:tgtEl>
                                          <p:spTgt spid="13"/>
                                        </p:tgtEl>
                                      </p:cBhvr>
                                    </p:animEffect>
                                  </p:childTnLst>
                                </p:cTn>
                              </p:par>
                              <p:par>
                                <p:cTn id="22" presetID="22" presetClass="entr" presetSubtype="8" fill="hold" grpId="0" nodeType="withEffect">
                                  <p:stCondLst>
                                    <p:cond delay="0"/>
                                  </p:stCondLst>
                                  <p:childTnLst>
                                    <p:set>
                                      <p:cBhvr>
                                        <p:cTn id="23" dur="1000" fill="hold">
                                          <p:stCondLst>
                                            <p:cond delay="0"/>
                                          </p:stCondLst>
                                        </p:cTn>
                                        <p:tgtEl>
                                          <p:spTgt spid="35"/>
                                        </p:tgtEl>
                                        <p:attrNameLst>
                                          <p:attrName>style.visibility</p:attrName>
                                        </p:attrNameLst>
                                      </p:cBhvr>
                                      <p:to>
                                        <p:strVal val="visible"/>
                                      </p:to>
                                    </p:set>
                                    <p:animEffect transition="in" filter="wipe(left)">
                                      <p:cBhvr>
                                        <p:cTn id="24" dur="1000"/>
                                        <p:tgtEl>
                                          <p:spTgt spid="35"/>
                                        </p:tgtEl>
                                      </p:cBhvr>
                                    </p:animEffect>
                                  </p:childTnLst>
                                </p:cTn>
                              </p:par>
                            </p:childTnLst>
                          </p:cTn>
                        </p:par>
                        <p:par>
                          <p:cTn id="25" fill="hold">
                            <p:stCondLst>
                              <p:cond delay="1000"/>
                            </p:stCondLst>
                            <p:childTnLst>
                              <p:par>
                                <p:cTn id="26" presetID="9" presetClass="entr" presetSubtype="0" fill="hold" grpId="0" nodeType="afterEffect">
                                  <p:stCondLst>
                                    <p:cond delay="500"/>
                                  </p:stCondLst>
                                  <p:childTnLst>
                                    <p:set>
                                      <p:cBhvr>
                                        <p:cTn id="27" dur="1000" fill="hold">
                                          <p:stCondLst>
                                            <p:cond delay="0"/>
                                          </p:stCondLst>
                                        </p:cTn>
                                        <p:tgtEl>
                                          <p:spTgt spid="38"/>
                                        </p:tgtEl>
                                        <p:attrNameLst>
                                          <p:attrName>style.visibility</p:attrName>
                                        </p:attrNameLst>
                                      </p:cBhvr>
                                      <p:to>
                                        <p:strVal val="visible"/>
                                      </p:to>
                                    </p:set>
                                    <p:animEffect transition="in" filter="dissolve">
                                      <p:cBhvr>
                                        <p:cTn id="28" dur="1000"/>
                                        <p:tgtEl>
                                          <p:spTgt spid="38"/>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000" fill="hold">
                                          <p:stCondLst>
                                            <p:cond delay="0"/>
                                          </p:stCondLst>
                                        </p:cTn>
                                        <p:tgtEl>
                                          <p:spTgt spid="14"/>
                                        </p:tgtEl>
                                        <p:attrNameLst>
                                          <p:attrName>style.visibility</p:attrName>
                                        </p:attrNameLst>
                                      </p:cBhvr>
                                      <p:to>
                                        <p:strVal val="visible"/>
                                      </p:to>
                                    </p:set>
                                    <p:animEffect transition="in" filter="dissolve">
                                      <p:cBhvr>
                                        <p:cTn id="33" dur="1000"/>
                                        <p:tgtEl>
                                          <p:spTgt spid="14"/>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000" fill="hold">
                                          <p:stCondLst>
                                            <p:cond delay="0"/>
                                          </p:stCondLst>
                                        </p:cTn>
                                        <p:tgtEl>
                                          <p:spTgt spid="15"/>
                                        </p:tgtEl>
                                        <p:attrNameLst>
                                          <p:attrName>style.visibility</p:attrName>
                                        </p:attrNameLst>
                                      </p:cBhvr>
                                      <p:to>
                                        <p:strVal val="visible"/>
                                      </p:to>
                                    </p:set>
                                    <p:animEffect transition="in" filter="wipe(left)">
                                      <p:cBhvr>
                                        <p:cTn id="38" dur="1000"/>
                                        <p:tgtEl>
                                          <p:spTgt spid="15"/>
                                        </p:tgtEl>
                                      </p:cBhvr>
                                    </p:animEffect>
                                  </p:childTnLst>
                                </p:cTn>
                              </p:par>
                              <p:par>
                                <p:cTn id="39" presetID="22" presetClass="entr" presetSubtype="8" fill="hold" grpId="0" nodeType="withEffect">
                                  <p:stCondLst>
                                    <p:cond delay="0"/>
                                  </p:stCondLst>
                                  <p:childTnLst>
                                    <p:set>
                                      <p:cBhvr>
                                        <p:cTn id="40" dur="1000" fill="hold">
                                          <p:stCondLst>
                                            <p:cond delay="0"/>
                                          </p:stCondLst>
                                        </p:cTn>
                                        <p:tgtEl>
                                          <p:spTgt spid="16"/>
                                        </p:tgtEl>
                                        <p:attrNameLst>
                                          <p:attrName>style.visibility</p:attrName>
                                        </p:attrNameLst>
                                      </p:cBhvr>
                                      <p:to>
                                        <p:strVal val="visible"/>
                                      </p:to>
                                    </p:set>
                                    <p:animEffect transition="in" filter="wipe(left)">
                                      <p:cBhvr>
                                        <p:cTn id="41" dur="1000"/>
                                        <p:tgtEl>
                                          <p:spTgt spid="16"/>
                                        </p:tgtEl>
                                      </p:cBhvr>
                                    </p:animEffect>
                                  </p:childTnLst>
                                </p:cTn>
                              </p:par>
                              <p:par>
                                <p:cTn id="42" presetID="22" presetClass="entr" presetSubtype="8" fill="hold" grpId="0" nodeType="withEffect">
                                  <p:stCondLst>
                                    <p:cond delay="0"/>
                                  </p:stCondLst>
                                  <p:childTnLst>
                                    <p:set>
                                      <p:cBhvr>
                                        <p:cTn id="43" dur="1000" fill="hold">
                                          <p:stCondLst>
                                            <p:cond delay="0"/>
                                          </p:stCondLst>
                                        </p:cTn>
                                        <p:tgtEl>
                                          <p:spTgt spid="18"/>
                                        </p:tgtEl>
                                        <p:attrNameLst>
                                          <p:attrName>style.visibility</p:attrName>
                                        </p:attrNameLst>
                                      </p:cBhvr>
                                      <p:to>
                                        <p:strVal val="visible"/>
                                      </p:to>
                                    </p:set>
                                    <p:animEffect transition="in" filter="wipe(left)">
                                      <p:cBhvr>
                                        <p:cTn id="44" dur="1000"/>
                                        <p:tgtEl>
                                          <p:spTgt spid="18"/>
                                        </p:tgtEl>
                                      </p:cBhvr>
                                    </p:animEffect>
                                  </p:childTnLst>
                                </p:cTn>
                              </p:par>
                              <p:par>
                                <p:cTn id="45" presetID="22" presetClass="entr" presetSubtype="8" fill="hold" grpId="0" nodeType="withEffect">
                                  <p:stCondLst>
                                    <p:cond delay="0"/>
                                  </p:stCondLst>
                                  <p:childTnLst>
                                    <p:set>
                                      <p:cBhvr>
                                        <p:cTn id="46" dur="1000" fill="hold">
                                          <p:stCondLst>
                                            <p:cond delay="0"/>
                                          </p:stCondLst>
                                        </p:cTn>
                                        <p:tgtEl>
                                          <p:spTgt spid="8"/>
                                        </p:tgtEl>
                                        <p:attrNameLst>
                                          <p:attrName>style.visibility</p:attrName>
                                        </p:attrNameLst>
                                      </p:cBhvr>
                                      <p:to>
                                        <p:strVal val="visible"/>
                                      </p:to>
                                    </p:set>
                                    <p:animEffect transition="in" filter="wipe(left)">
                                      <p:cBhvr>
                                        <p:cTn id="47" dur="1000"/>
                                        <p:tgtEl>
                                          <p:spTgt spid="8"/>
                                        </p:tgtEl>
                                      </p:cBhvr>
                                    </p:animEffect>
                                  </p:childTnLst>
                                </p:cTn>
                              </p:par>
                              <p:par>
                                <p:cTn id="48" presetID="22" presetClass="entr" presetSubtype="8" fill="hold" grpId="0" nodeType="withEffect">
                                  <p:stCondLst>
                                    <p:cond delay="0"/>
                                  </p:stCondLst>
                                  <p:childTnLst>
                                    <p:set>
                                      <p:cBhvr>
                                        <p:cTn id="49" dur="1000" fill="hold">
                                          <p:stCondLst>
                                            <p:cond delay="0"/>
                                          </p:stCondLst>
                                        </p:cTn>
                                        <p:tgtEl>
                                          <p:spTgt spid="26"/>
                                        </p:tgtEl>
                                        <p:attrNameLst>
                                          <p:attrName>style.visibility</p:attrName>
                                        </p:attrNameLst>
                                      </p:cBhvr>
                                      <p:to>
                                        <p:strVal val="visible"/>
                                      </p:to>
                                    </p:set>
                                    <p:animEffect transition="in" filter="wipe(left)">
                                      <p:cBhvr>
                                        <p:cTn id="50" dur="1000"/>
                                        <p:tgtEl>
                                          <p:spTgt spid="26"/>
                                        </p:tgtEl>
                                      </p:cBhvr>
                                    </p:animEffect>
                                  </p:childTnLst>
                                </p:cTn>
                              </p:par>
                            </p:childTnLst>
                          </p:cTn>
                        </p:par>
                        <p:par>
                          <p:cTn id="51" fill="hold">
                            <p:stCondLst>
                              <p:cond delay="1000"/>
                            </p:stCondLst>
                            <p:childTnLst>
                              <p:par>
                                <p:cTn id="52" presetID="9" presetClass="entr" presetSubtype="0" fill="hold" grpId="0" nodeType="afterEffect">
                                  <p:stCondLst>
                                    <p:cond delay="500"/>
                                  </p:stCondLst>
                                  <p:childTnLst>
                                    <p:set>
                                      <p:cBhvr>
                                        <p:cTn id="53" dur="1000" fill="hold">
                                          <p:stCondLst>
                                            <p:cond delay="0"/>
                                          </p:stCondLst>
                                        </p:cTn>
                                        <p:tgtEl>
                                          <p:spTgt spid="50"/>
                                        </p:tgtEl>
                                        <p:attrNameLst>
                                          <p:attrName>style.visibility</p:attrName>
                                        </p:attrNameLst>
                                      </p:cBhvr>
                                      <p:to>
                                        <p:strVal val="visible"/>
                                      </p:to>
                                    </p:set>
                                    <p:animEffect transition="in" filter="dissolve">
                                      <p:cBhvr>
                                        <p:cTn id="54" dur="1000"/>
                                        <p:tgtEl>
                                          <p:spTgt spid="50"/>
                                        </p:tgtEl>
                                      </p:cBhvr>
                                    </p:animEffect>
                                  </p:childTnLst>
                                </p:cTn>
                              </p:par>
                            </p:childTnLst>
                          </p:cTn>
                        </p:par>
                      </p:childTnLst>
                    </p:cTn>
                  </p:par>
                  <p:par>
                    <p:cTn id="55" fill="hold">
                      <p:stCondLst>
                        <p:cond delay="indefinite"/>
                      </p:stCondLst>
                      <p:childTnLst>
                        <p:par>
                          <p:cTn id="56" fill="hold">
                            <p:stCondLst>
                              <p:cond delay="0"/>
                            </p:stCondLst>
                            <p:childTnLst>
                              <p:par>
                                <p:cTn id="57" presetID="9" presetClass="entr" presetSubtype="0" fill="hold" grpId="0" nodeType="clickEffect">
                                  <p:stCondLst>
                                    <p:cond delay="0"/>
                                  </p:stCondLst>
                                  <p:childTnLst>
                                    <p:set>
                                      <p:cBhvr>
                                        <p:cTn id="58" dur="1000" fill="hold">
                                          <p:stCondLst>
                                            <p:cond delay="0"/>
                                          </p:stCondLst>
                                        </p:cTn>
                                        <p:tgtEl>
                                          <p:spTgt spid="29"/>
                                        </p:tgtEl>
                                        <p:attrNameLst>
                                          <p:attrName>style.visibility</p:attrName>
                                        </p:attrNameLst>
                                      </p:cBhvr>
                                      <p:to>
                                        <p:strVal val="visible"/>
                                      </p:to>
                                    </p:set>
                                    <p:animEffect transition="in" filter="dissolve">
                                      <p:cBhvr>
                                        <p:cTn id="59" dur="1000"/>
                                        <p:tgtEl>
                                          <p:spTgt spid="29"/>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grpId="0" nodeType="clickEffect">
                                  <p:stCondLst>
                                    <p:cond delay="0"/>
                                  </p:stCondLst>
                                  <p:childTnLst>
                                    <p:set>
                                      <p:cBhvr>
                                        <p:cTn id="63" dur="1000" fill="hold">
                                          <p:stCondLst>
                                            <p:cond delay="0"/>
                                          </p:stCondLst>
                                        </p:cTn>
                                        <p:tgtEl>
                                          <p:spTgt spid="32"/>
                                        </p:tgtEl>
                                        <p:attrNameLst>
                                          <p:attrName>style.visibility</p:attrName>
                                        </p:attrNameLst>
                                      </p:cBhvr>
                                      <p:to>
                                        <p:strVal val="visible"/>
                                      </p:to>
                                    </p:set>
                                    <p:animEffect transition="in" filter="wipe(left)">
                                      <p:cBhvr>
                                        <p:cTn id="64" dur="1000"/>
                                        <p:tgtEl>
                                          <p:spTgt spid="32"/>
                                        </p:tgtEl>
                                      </p:cBhvr>
                                    </p:animEffect>
                                  </p:childTnLst>
                                </p:cTn>
                              </p:par>
                              <p:par>
                                <p:cTn id="65" presetID="22" presetClass="entr" presetSubtype="8" fill="hold" grpId="0" nodeType="withEffect">
                                  <p:stCondLst>
                                    <p:cond delay="0"/>
                                  </p:stCondLst>
                                  <p:childTnLst>
                                    <p:set>
                                      <p:cBhvr>
                                        <p:cTn id="66" dur="1000" fill="hold">
                                          <p:stCondLst>
                                            <p:cond delay="0"/>
                                          </p:stCondLst>
                                        </p:cTn>
                                        <p:tgtEl>
                                          <p:spTgt spid="45"/>
                                        </p:tgtEl>
                                        <p:attrNameLst>
                                          <p:attrName>style.visibility</p:attrName>
                                        </p:attrNameLst>
                                      </p:cBhvr>
                                      <p:to>
                                        <p:strVal val="visible"/>
                                      </p:to>
                                    </p:set>
                                    <p:animEffect transition="in" filter="wipe(left)">
                                      <p:cBhvr>
                                        <p:cTn id="67" dur="1000"/>
                                        <p:tgtEl>
                                          <p:spTgt spid="45"/>
                                        </p:tgtEl>
                                      </p:cBhvr>
                                    </p:animEffect>
                                  </p:childTnLst>
                                </p:cTn>
                              </p:par>
                              <p:par>
                                <p:cTn id="68" presetID="22" presetClass="entr" presetSubtype="8" fill="hold" grpId="0" nodeType="withEffect">
                                  <p:stCondLst>
                                    <p:cond delay="0"/>
                                  </p:stCondLst>
                                  <p:childTnLst>
                                    <p:set>
                                      <p:cBhvr>
                                        <p:cTn id="69" dur="1000" fill="hold">
                                          <p:stCondLst>
                                            <p:cond delay="0"/>
                                          </p:stCondLst>
                                        </p:cTn>
                                        <p:tgtEl>
                                          <p:spTgt spid="46"/>
                                        </p:tgtEl>
                                        <p:attrNameLst>
                                          <p:attrName>style.visibility</p:attrName>
                                        </p:attrNameLst>
                                      </p:cBhvr>
                                      <p:to>
                                        <p:strVal val="visible"/>
                                      </p:to>
                                    </p:set>
                                    <p:animEffect transition="in" filter="wipe(left)">
                                      <p:cBhvr>
                                        <p:cTn id="70" dur="1000"/>
                                        <p:tgtEl>
                                          <p:spTgt spid="46"/>
                                        </p:tgtEl>
                                      </p:cBhvr>
                                    </p:animEffect>
                                  </p:childTnLst>
                                </p:cTn>
                              </p:par>
                              <p:par>
                                <p:cTn id="71" presetID="22" presetClass="entr" presetSubtype="8" fill="hold" grpId="0" nodeType="withEffect">
                                  <p:stCondLst>
                                    <p:cond delay="0"/>
                                  </p:stCondLst>
                                  <p:childTnLst>
                                    <p:set>
                                      <p:cBhvr>
                                        <p:cTn id="72" dur="1000" fill="hold">
                                          <p:stCondLst>
                                            <p:cond delay="0"/>
                                          </p:stCondLst>
                                        </p:cTn>
                                        <p:tgtEl>
                                          <p:spTgt spid="48"/>
                                        </p:tgtEl>
                                        <p:attrNameLst>
                                          <p:attrName>style.visibility</p:attrName>
                                        </p:attrNameLst>
                                      </p:cBhvr>
                                      <p:to>
                                        <p:strVal val="visible"/>
                                      </p:to>
                                    </p:set>
                                    <p:animEffect transition="in" filter="wipe(left)">
                                      <p:cBhvr>
                                        <p:cTn id="73" dur="1000"/>
                                        <p:tgtEl>
                                          <p:spTgt spid="48"/>
                                        </p:tgtEl>
                                      </p:cBhvr>
                                    </p:animEffect>
                                  </p:childTnLst>
                                </p:cTn>
                              </p:par>
                              <p:par>
                                <p:cTn id="74" presetID="22" presetClass="entr" presetSubtype="8" fill="hold" grpId="0" nodeType="withEffect">
                                  <p:stCondLst>
                                    <p:cond delay="0"/>
                                  </p:stCondLst>
                                  <p:childTnLst>
                                    <p:set>
                                      <p:cBhvr>
                                        <p:cTn id="75" dur="1000" fill="hold">
                                          <p:stCondLst>
                                            <p:cond delay="0"/>
                                          </p:stCondLst>
                                        </p:cTn>
                                        <p:tgtEl>
                                          <p:spTgt spid="49"/>
                                        </p:tgtEl>
                                        <p:attrNameLst>
                                          <p:attrName>style.visibility</p:attrName>
                                        </p:attrNameLst>
                                      </p:cBhvr>
                                      <p:to>
                                        <p:strVal val="visible"/>
                                      </p:to>
                                    </p:set>
                                    <p:animEffect transition="in" filter="wipe(left)">
                                      <p:cBhvr>
                                        <p:cTn id="76" dur="1000"/>
                                        <p:tgtEl>
                                          <p:spTgt spid="49"/>
                                        </p:tgtEl>
                                      </p:cBhvr>
                                    </p:animEffect>
                                  </p:childTnLst>
                                </p:cTn>
                              </p:par>
                              <p:par>
                                <p:cTn id="77" presetID="22" presetClass="entr" presetSubtype="8" fill="hold" grpId="0" nodeType="withEffect">
                                  <p:stCondLst>
                                    <p:cond delay="500"/>
                                  </p:stCondLst>
                                  <p:childTnLst>
                                    <p:set>
                                      <p:cBhvr>
                                        <p:cTn id="78" dur="1000" fill="hold">
                                          <p:stCondLst>
                                            <p:cond delay="0"/>
                                          </p:stCondLst>
                                        </p:cTn>
                                        <p:tgtEl>
                                          <p:spTgt spid="51"/>
                                        </p:tgtEl>
                                        <p:attrNameLst>
                                          <p:attrName>style.visibility</p:attrName>
                                        </p:attrNameLst>
                                      </p:cBhvr>
                                      <p:to>
                                        <p:strVal val="visible"/>
                                      </p:to>
                                    </p:set>
                                    <p:animEffect transition="in" filter="wipe(left)">
                                      <p:cBhvr>
                                        <p:cTn id="79" dur="10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7" grpId="0" bldLvl="0" animBg="1"/>
      <p:bldP spid="11" grpId="0" bldLvl="0" animBg="1"/>
      <p:bldP spid="12" grpId="0" bldLvl="0" animBg="1"/>
      <p:bldP spid="13" grpId="0"/>
      <p:bldP spid="35" grpId="0" bldLvl="0" animBg="1"/>
      <p:bldP spid="38" grpId="0"/>
      <p:bldP spid="14" grpId="0" bldLvl="0" animBg="1"/>
      <p:bldP spid="15" grpId="0" bldLvl="0" animBg="1"/>
      <p:bldP spid="16" grpId="0" bldLvl="0" animBg="1"/>
      <p:bldP spid="18" grpId="0" bldLvl="0" animBg="1"/>
      <p:bldP spid="8" grpId="0"/>
      <p:bldP spid="26" grpId="0" bldLvl="0" animBg="1"/>
      <p:bldP spid="50" grpId="0"/>
      <p:bldP spid="29" grpId="0" bldLvl="0" animBg="1"/>
      <p:bldP spid="32" grpId="0" bldLvl="0" animBg="1"/>
      <p:bldP spid="45" grpId="0" bldLvl="0" animBg="1"/>
      <p:bldP spid="46" grpId="0" bldLvl="0" animBg="1"/>
      <p:bldP spid="48" grpId="0"/>
      <p:bldP spid="49" grpId="0" bldLvl="0" animBg="1"/>
      <p:bldP spid="5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9" name="AutoShape 138"/>
          <p:cNvSpPr/>
          <p:nvPr/>
        </p:nvSpPr>
        <p:spPr>
          <a:xfrm>
            <a:off x="82550" y="935990"/>
            <a:ext cx="2299970" cy="431800"/>
          </a:xfrm>
          <a:prstGeom prst="roundRect">
            <a:avLst>
              <a:gd name="adj" fmla="val 16667"/>
            </a:avLst>
          </a:prstGeom>
          <a:solidFill>
            <a:srgbClr val="993300"/>
          </a:solidFill>
          <a:ln w="3175" cap="flat" cmpd="sng">
            <a:solidFill>
              <a:srgbClr val="FF6600"/>
            </a:solidFill>
            <a:prstDash val="solid"/>
            <a:round/>
            <a:headEnd type="none" w="med" len="med"/>
            <a:tailEnd type="none" w="med" len="med"/>
          </a:ln>
        </p:spPr>
        <p:txBody>
          <a:bodyPr wrap="none" anchor="ctr"/>
          <a:p>
            <a:pPr eaLnBrk="0" hangingPunct="0"/>
            <a:endParaRPr lang="zh-CN" altLang="en-US" sz="1600" dirty="0">
              <a:latin typeface="Times New Roman" panose="02020603050405020304" pitchFamily="18" charset="0"/>
              <a:ea typeface="宋体" panose="02010600030101010101" pitchFamily="2" charset="-122"/>
            </a:endParaRPr>
          </a:p>
        </p:txBody>
      </p:sp>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519303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en-US" sz="3600" b="1">
                <a:solidFill>
                  <a:srgbClr val="FF0000"/>
                </a:solidFill>
                <a:latin typeface="微软雅黑" panose="020B0503020204020204" pitchFamily="34" charset="-122"/>
                <a:ea typeface="微软雅黑" panose="020B0503020204020204" pitchFamily="34" charset="-122"/>
                <a:sym typeface="+mn-ea"/>
              </a:rPr>
              <a:t>II.</a:t>
            </a:r>
            <a:r>
              <a:rPr lang="zh-CN" altLang="en-US" sz="3600" b="1">
                <a:solidFill>
                  <a:srgbClr val="319186"/>
                </a:solidFill>
                <a:latin typeface="微软雅黑" panose="020B0503020204020204" pitchFamily="34" charset="-122"/>
                <a:ea typeface="微软雅黑" panose="020B0503020204020204" pitchFamily="34" charset="-122"/>
                <a:sym typeface="+mn-ea"/>
              </a:rPr>
              <a:t>工程领军人才培养计划</a:t>
            </a:r>
            <a:endParaRPr lang="zh-CN" altLang="en-US" sz="3600" b="1">
              <a:solidFill>
                <a:srgbClr val="31918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82550" y="935990"/>
            <a:ext cx="2172335" cy="429895"/>
          </a:xfrm>
          <a:prstGeom prst="rect">
            <a:avLst/>
          </a:prstGeom>
          <a:noFill/>
        </p:spPr>
        <p:txBody>
          <a:bodyPr wrap="none" rtlCol="0" anchor="t">
            <a:spAutoFit/>
          </a:bodyPr>
          <a:p>
            <a:r>
              <a:rPr lang="en-US" altLang="zh-CN" sz="2200" b="1">
                <a:solidFill>
                  <a:srgbClr val="FFFFFF"/>
                </a:solidFill>
                <a:latin typeface="微软雅黑" panose="020B0503020204020204" pitchFamily="34" charset="-122"/>
                <a:ea typeface="微软雅黑" panose="020B0503020204020204" pitchFamily="34" charset="-122"/>
                <a:sym typeface="+mn-ea"/>
              </a:rPr>
              <a:t>2.8 </a:t>
            </a:r>
            <a:r>
              <a:rPr lang="zh-CN" altLang="en-US" sz="2200" b="1">
                <a:solidFill>
                  <a:srgbClr val="FFFFFF"/>
                </a:solidFill>
                <a:latin typeface="微软雅黑" panose="020B0503020204020204" pitchFamily="34" charset="-122"/>
                <a:ea typeface="微软雅黑" panose="020B0503020204020204" pitchFamily="34" charset="-122"/>
                <a:sym typeface="+mn-ea"/>
              </a:rPr>
              <a:t>问题</a:t>
            </a:r>
            <a:r>
              <a:rPr lang="en-US" altLang="zh-CN" sz="2200" b="1">
                <a:solidFill>
                  <a:srgbClr val="FFFFFF"/>
                </a:solidFill>
                <a:latin typeface="微软雅黑" panose="020B0503020204020204" pitchFamily="34" charset="-122"/>
                <a:ea typeface="微软雅黑" panose="020B0503020204020204" pitchFamily="34" charset="-122"/>
                <a:sym typeface="+mn-ea"/>
              </a:rPr>
              <a:t>VS</a:t>
            </a:r>
            <a:r>
              <a:rPr lang="zh-CN" altLang="en-US" sz="2200" b="1">
                <a:solidFill>
                  <a:srgbClr val="FFFFFF"/>
                </a:solidFill>
                <a:latin typeface="微软雅黑" panose="020B0503020204020204" pitchFamily="34" charset="-122"/>
                <a:ea typeface="微软雅黑" panose="020B0503020204020204" pitchFamily="34" charset="-122"/>
                <a:sym typeface="+mn-ea"/>
              </a:rPr>
              <a:t>办法</a:t>
            </a:r>
            <a:endParaRPr lang="zh-CN" altLang="en-US" sz="2200" b="1">
              <a:solidFill>
                <a:srgbClr val="FFFFFF"/>
              </a:solidFill>
              <a:latin typeface="微软雅黑" panose="020B0503020204020204" pitchFamily="34" charset="-122"/>
              <a:ea typeface="微软雅黑" panose="020B0503020204020204" pitchFamily="34" charset="-122"/>
              <a:sym typeface="+mn-ea"/>
            </a:endParaRPr>
          </a:p>
        </p:txBody>
      </p:sp>
      <p:sp>
        <p:nvSpPr>
          <p:cNvPr id="5" name="文本框 4"/>
          <p:cNvSpPr txBox="1"/>
          <p:nvPr/>
        </p:nvSpPr>
        <p:spPr>
          <a:xfrm>
            <a:off x="131445" y="1414145"/>
            <a:ext cx="1981835" cy="460375"/>
          </a:xfrm>
          <a:prstGeom prst="rect">
            <a:avLst/>
          </a:prstGeom>
          <a:solidFill>
            <a:srgbClr val="EB6161"/>
          </a:solidFill>
        </p:spPr>
        <p:txBody>
          <a:bodyPr wrap="none" rtlCol="0" anchor="t">
            <a:spAutoFit/>
          </a:bodyPr>
          <a:p>
            <a:r>
              <a:rPr lang="en-US" altLang="zh-CN" sz="2400" b="1">
                <a:solidFill>
                  <a:srgbClr val="FFFFFF"/>
                </a:solidFill>
                <a:latin typeface="微软雅黑" panose="020B0503020204020204" pitchFamily="34" charset="-122"/>
                <a:ea typeface="微软雅黑" panose="020B0503020204020204" pitchFamily="34" charset="-122"/>
                <a:sym typeface="+mn-ea"/>
              </a:rPr>
              <a:t>7.</a:t>
            </a:r>
            <a:r>
              <a:rPr lang="zh-CN" altLang="en-US" sz="2400" b="1">
                <a:solidFill>
                  <a:srgbClr val="FFFFFF"/>
                </a:solidFill>
                <a:latin typeface="微软雅黑" panose="020B0503020204020204" pitchFamily="34" charset="-122"/>
                <a:ea typeface="微软雅黑" panose="020B0503020204020204" pitchFamily="34" charset="-122"/>
                <a:sym typeface="+mn-ea"/>
              </a:rPr>
              <a:t>如何创新？</a:t>
            </a:r>
            <a:endParaRPr lang="zh-CN" altLang="en-US" sz="2400" b="1">
              <a:solidFill>
                <a:srgbClr val="FFFFFF"/>
              </a:solidFill>
              <a:latin typeface="微软雅黑" panose="020B0503020204020204" pitchFamily="34" charset="-122"/>
              <a:ea typeface="微软雅黑" panose="020B0503020204020204" pitchFamily="34" charset="-122"/>
              <a:sym typeface="+mn-ea"/>
            </a:endParaRPr>
          </a:p>
        </p:txBody>
      </p:sp>
      <p:sp>
        <p:nvSpPr>
          <p:cNvPr id="7" name="五边形 6"/>
          <p:cNvSpPr/>
          <p:nvPr/>
        </p:nvSpPr>
        <p:spPr>
          <a:xfrm>
            <a:off x="2269490" y="1434465"/>
            <a:ext cx="692150" cy="429895"/>
          </a:xfrm>
          <a:prstGeom prst="homePlate">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1" name="燕尾形 10"/>
          <p:cNvSpPr/>
          <p:nvPr/>
        </p:nvSpPr>
        <p:spPr>
          <a:xfrm>
            <a:off x="2860040" y="1434465"/>
            <a:ext cx="575945"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2" name="燕尾形 11"/>
          <p:cNvSpPr/>
          <p:nvPr/>
        </p:nvSpPr>
        <p:spPr>
          <a:xfrm>
            <a:off x="3345815" y="1434465"/>
            <a:ext cx="575945"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3" name="文本框 12"/>
          <p:cNvSpPr txBox="1"/>
          <p:nvPr/>
        </p:nvSpPr>
        <p:spPr>
          <a:xfrm>
            <a:off x="3850005" y="1403985"/>
            <a:ext cx="6082665" cy="2306955"/>
          </a:xfrm>
          <a:prstGeom prst="rect">
            <a:avLst/>
          </a:prstGeom>
          <a:noFill/>
        </p:spPr>
        <p:txBody>
          <a:bodyPr wrap="square" rtlCol="0" anchor="t">
            <a:spAutoFit/>
          </a:bodyPr>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学院可以进行细化教务处的文件</a:t>
            </a:r>
            <a:endParaRPr lang="zh-CN" altLang="en-US" sz="2400">
              <a:latin typeface="微软雅黑" panose="020B0503020204020204" pitchFamily="34" charset="-122"/>
              <a:ea typeface="微软雅黑" panose="020B0503020204020204" pitchFamily="34" charset="-122"/>
              <a:sym typeface="+mn-ea"/>
            </a:endParaRPr>
          </a:p>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学院可以根据实际来进行选拔选派学生</a:t>
            </a:r>
            <a:endParaRPr lang="zh-CN" altLang="en-US" sz="2400">
              <a:latin typeface="微软雅黑" panose="020B0503020204020204" pitchFamily="34" charset="-122"/>
              <a:ea typeface="微软雅黑" panose="020B0503020204020204" pitchFamily="34" charset="-122"/>
              <a:sym typeface="+mn-ea"/>
            </a:endParaRPr>
          </a:p>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对于有考研复试冲突的学生，可否不参加？</a:t>
            </a:r>
            <a:endParaRPr lang="zh-CN" altLang="en-US" sz="2400">
              <a:latin typeface="微软雅黑" panose="020B0503020204020204" pitchFamily="34" charset="-122"/>
              <a:ea typeface="微软雅黑" panose="020B0503020204020204" pitchFamily="34" charset="-122"/>
              <a:sym typeface="+mn-ea"/>
            </a:endParaRPr>
          </a:p>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在企业完成的课程可否顶替校内的课程？经过论证合理的也可以</a:t>
            </a:r>
            <a:endParaRPr lang="zh-CN" altLang="en-US" sz="2400">
              <a:latin typeface="微软雅黑" panose="020B0503020204020204" pitchFamily="34" charset="-122"/>
              <a:ea typeface="微软雅黑" panose="020B0503020204020204" pitchFamily="34" charset="-122"/>
              <a:sym typeface="+mn-ea"/>
            </a:endParaRPr>
          </a:p>
          <a:p>
            <a:pPr algn="l"/>
            <a:endParaRPr lang="zh-CN" altLang="en-US" sz="2400">
              <a:latin typeface="微软雅黑" panose="020B0503020204020204" pitchFamily="34" charset="-122"/>
              <a:ea typeface="微软雅黑" panose="020B0503020204020204" pitchFamily="34" charset="-122"/>
              <a:sym typeface="+mn-ea"/>
            </a:endParaRPr>
          </a:p>
        </p:txBody>
      </p:sp>
      <p:sp>
        <p:nvSpPr>
          <p:cNvPr id="14" name="文本框 13"/>
          <p:cNvSpPr txBox="1"/>
          <p:nvPr/>
        </p:nvSpPr>
        <p:spPr>
          <a:xfrm>
            <a:off x="118745" y="3488690"/>
            <a:ext cx="1981835" cy="460375"/>
          </a:xfrm>
          <a:prstGeom prst="rect">
            <a:avLst/>
          </a:prstGeom>
          <a:solidFill>
            <a:srgbClr val="92D050"/>
          </a:solidFill>
        </p:spPr>
        <p:txBody>
          <a:bodyPr wrap="none" rtlCol="0" anchor="t">
            <a:spAutoFit/>
          </a:bodyPr>
          <a:p>
            <a:r>
              <a:rPr lang="en-US" altLang="zh-CN" sz="2400" b="1">
                <a:solidFill>
                  <a:srgbClr val="FFFFFF"/>
                </a:solidFill>
                <a:latin typeface="微软雅黑" panose="020B0503020204020204" pitchFamily="34" charset="-122"/>
                <a:ea typeface="微软雅黑" panose="020B0503020204020204" pitchFamily="34" charset="-122"/>
                <a:sym typeface="+mn-ea"/>
              </a:rPr>
              <a:t>8.</a:t>
            </a:r>
            <a:r>
              <a:rPr lang="zh-CN" altLang="en-US" sz="2400" b="1">
                <a:solidFill>
                  <a:srgbClr val="FFFFFF"/>
                </a:solidFill>
                <a:latin typeface="微软雅黑" panose="020B0503020204020204" pitchFamily="34" charset="-122"/>
                <a:ea typeface="微软雅黑" panose="020B0503020204020204" pitchFamily="34" charset="-122"/>
                <a:sym typeface="+mn-ea"/>
              </a:rPr>
              <a:t>如何推进？</a:t>
            </a:r>
            <a:endParaRPr lang="zh-CN" altLang="en-US" sz="2400" b="1">
              <a:solidFill>
                <a:srgbClr val="FFFFFF"/>
              </a:solidFill>
              <a:latin typeface="微软雅黑" panose="020B0503020204020204" pitchFamily="34" charset="-122"/>
              <a:ea typeface="微软雅黑" panose="020B0503020204020204" pitchFamily="34" charset="-122"/>
              <a:sym typeface="+mn-ea"/>
            </a:endParaRPr>
          </a:p>
        </p:txBody>
      </p:sp>
      <p:sp>
        <p:nvSpPr>
          <p:cNvPr id="15" name="五边形 14"/>
          <p:cNvSpPr/>
          <p:nvPr/>
        </p:nvSpPr>
        <p:spPr>
          <a:xfrm>
            <a:off x="2252980" y="3498850"/>
            <a:ext cx="692150" cy="429895"/>
          </a:xfrm>
          <a:prstGeom prst="homePlate">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6" name="燕尾形 15"/>
          <p:cNvSpPr/>
          <p:nvPr/>
        </p:nvSpPr>
        <p:spPr>
          <a:xfrm>
            <a:off x="2843530" y="3498850"/>
            <a:ext cx="575945"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8" name="燕尾形 17"/>
          <p:cNvSpPr/>
          <p:nvPr/>
        </p:nvSpPr>
        <p:spPr>
          <a:xfrm>
            <a:off x="3329305" y="3498850"/>
            <a:ext cx="575945"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35" name="矩形 34"/>
          <p:cNvSpPr/>
          <p:nvPr/>
        </p:nvSpPr>
        <p:spPr>
          <a:xfrm>
            <a:off x="3921125" y="1424305"/>
            <a:ext cx="8036560" cy="1917700"/>
          </a:xfrm>
          <a:prstGeom prst="rect">
            <a:avLst/>
          </a:prstGeom>
          <a:noFill/>
          <a:ln w="9525" cap="flat" cmpd="sng" algn="ctr">
            <a:solidFill>
              <a:srgbClr val="C00000"/>
            </a:solidFill>
            <a:prstDash val="dashDot"/>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38" name="文本框 37"/>
          <p:cNvSpPr txBox="1"/>
          <p:nvPr/>
        </p:nvSpPr>
        <p:spPr>
          <a:xfrm>
            <a:off x="9328150" y="1506220"/>
            <a:ext cx="2821940" cy="1630045"/>
          </a:xfrm>
          <a:prstGeom prst="rect">
            <a:avLst/>
          </a:prstGeom>
          <a:noFill/>
        </p:spPr>
        <p:txBody>
          <a:bodyPr wrap="square" rtlCol="0" anchor="t">
            <a:spAutoFit/>
          </a:bodyPr>
          <a:p>
            <a:r>
              <a:rPr lang="zh-CN" altLang="en-US" sz="5000" b="1">
                <a:solidFill>
                  <a:srgbClr val="FF0000"/>
                </a:solidFill>
                <a:latin typeface="微软雅黑" panose="020B0503020204020204" pitchFamily="34" charset="-122"/>
                <a:ea typeface="微软雅黑" panose="020B0503020204020204" pitchFamily="34" charset="-122"/>
                <a:sym typeface="+mn-ea"/>
              </a:rPr>
              <a:t>以学生为中心考虑</a:t>
            </a:r>
            <a:endParaRPr lang="zh-CN" altLang="en-US" sz="5000" b="1">
              <a:solidFill>
                <a:srgbClr val="FF0000"/>
              </a:solidFill>
              <a:latin typeface="微软雅黑" panose="020B0503020204020204" pitchFamily="34" charset="-122"/>
              <a:ea typeface="微软雅黑" panose="020B0503020204020204" pitchFamily="34" charset="-122"/>
              <a:sym typeface="+mn-ea"/>
            </a:endParaRPr>
          </a:p>
        </p:txBody>
      </p:sp>
      <p:sp>
        <p:nvSpPr>
          <p:cNvPr id="39" name="三十二角星 38"/>
          <p:cNvSpPr/>
          <p:nvPr/>
        </p:nvSpPr>
        <p:spPr>
          <a:xfrm>
            <a:off x="11003915" y="281940"/>
            <a:ext cx="1044000" cy="1044000"/>
          </a:xfrm>
          <a:prstGeom prst="star32">
            <a:avLst/>
          </a:prstGeom>
          <a:solidFill>
            <a:srgbClr val="5B4A42"/>
          </a:solidFill>
          <a:ln w="9525" cap="flat" cmpd="sng" algn="ctr">
            <a:solidFill>
              <a:srgbClr val="5B4A42"/>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0" name="文本框 39"/>
          <p:cNvSpPr txBox="1"/>
          <p:nvPr/>
        </p:nvSpPr>
        <p:spPr>
          <a:xfrm>
            <a:off x="11125835" y="374015"/>
            <a:ext cx="817880" cy="860425"/>
          </a:xfrm>
          <a:prstGeom prst="rect">
            <a:avLst/>
          </a:prstGeom>
          <a:noFill/>
        </p:spPr>
        <p:txBody>
          <a:bodyPr wrap="none" rtlCol="0" anchor="t">
            <a:spAutoFit/>
          </a:bodyPr>
          <a:p>
            <a:r>
              <a:rPr lang="zh-CN" altLang="en-US" sz="5000" b="1">
                <a:solidFill>
                  <a:srgbClr val="FFFF00"/>
                </a:solidFill>
                <a:latin typeface="微软雅黑" panose="020B0503020204020204" pitchFamily="34" charset="-122"/>
                <a:ea typeface="微软雅黑" panose="020B0503020204020204" pitchFamily="34" charset="-122"/>
                <a:sym typeface="+mn-ea"/>
              </a:rPr>
              <a:t>难</a:t>
            </a:r>
            <a:endParaRPr lang="zh-CN" altLang="en-US" sz="5000" b="1">
              <a:solidFill>
                <a:srgbClr val="FFFF00"/>
              </a:solidFill>
              <a:latin typeface="微软雅黑" panose="020B0503020204020204" pitchFamily="34" charset="-122"/>
              <a:ea typeface="微软雅黑" panose="020B0503020204020204" pitchFamily="34" charset="-122"/>
              <a:sym typeface="+mn-ea"/>
            </a:endParaRPr>
          </a:p>
        </p:txBody>
      </p:sp>
      <p:sp>
        <p:nvSpPr>
          <p:cNvPr id="41" name="三十二角星 40"/>
          <p:cNvSpPr/>
          <p:nvPr/>
        </p:nvSpPr>
        <p:spPr>
          <a:xfrm>
            <a:off x="9982200" y="286385"/>
            <a:ext cx="1044000" cy="1044000"/>
          </a:xfrm>
          <a:prstGeom prst="star32">
            <a:avLst/>
          </a:prstGeom>
          <a:solidFill>
            <a:srgbClr val="5B4A42"/>
          </a:solidFill>
          <a:ln w="9525" cap="flat" cmpd="sng" algn="ctr">
            <a:solidFill>
              <a:srgbClr val="5B4A42"/>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2" name="文本框 41"/>
          <p:cNvSpPr txBox="1"/>
          <p:nvPr/>
        </p:nvSpPr>
        <p:spPr>
          <a:xfrm>
            <a:off x="10104120" y="378460"/>
            <a:ext cx="817880" cy="860425"/>
          </a:xfrm>
          <a:prstGeom prst="rect">
            <a:avLst/>
          </a:prstGeom>
          <a:noFill/>
        </p:spPr>
        <p:txBody>
          <a:bodyPr wrap="none" rtlCol="0" anchor="t">
            <a:spAutoFit/>
          </a:bodyPr>
          <a:p>
            <a:r>
              <a:rPr lang="zh-CN" altLang="en-US" sz="5000" b="1">
                <a:solidFill>
                  <a:srgbClr val="FFFF00"/>
                </a:solidFill>
                <a:latin typeface="微软雅黑" panose="020B0503020204020204" pitchFamily="34" charset="-122"/>
                <a:ea typeface="微软雅黑" panose="020B0503020204020204" pitchFamily="34" charset="-122"/>
                <a:sym typeface="+mn-ea"/>
              </a:rPr>
              <a:t>难</a:t>
            </a:r>
            <a:endParaRPr lang="zh-CN" altLang="en-US" sz="5000" b="1">
              <a:solidFill>
                <a:srgbClr val="FFFF00"/>
              </a:solidFill>
              <a:latin typeface="微软雅黑" panose="020B0503020204020204" pitchFamily="34" charset="-122"/>
              <a:ea typeface="微软雅黑" panose="020B0503020204020204" pitchFamily="34" charset="-122"/>
              <a:sym typeface="+mn-ea"/>
            </a:endParaRPr>
          </a:p>
        </p:txBody>
      </p:sp>
      <p:sp>
        <p:nvSpPr>
          <p:cNvPr id="43" name="三十二角星 42"/>
          <p:cNvSpPr/>
          <p:nvPr/>
        </p:nvSpPr>
        <p:spPr>
          <a:xfrm>
            <a:off x="8961120" y="269875"/>
            <a:ext cx="1044000" cy="1044000"/>
          </a:xfrm>
          <a:prstGeom prst="star32">
            <a:avLst/>
          </a:prstGeom>
          <a:solidFill>
            <a:srgbClr val="5B4A42"/>
          </a:solidFill>
          <a:ln w="9525" cap="flat" cmpd="sng" algn="ctr">
            <a:solidFill>
              <a:srgbClr val="5B4A42"/>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4" name="文本框 43"/>
          <p:cNvSpPr txBox="1"/>
          <p:nvPr/>
        </p:nvSpPr>
        <p:spPr>
          <a:xfrm>
            <a:off x="9083040" y="361950"/>
            <a:ext cx="817880" cy="860425"/>
          </a:xfrm>
          <a:prstGeom prst="rect">
            <a:avLst/>
          </a:prstGeom>
          <a:noFill/>
        </p:spPr>
        <p:txBody>
          <a:bodyPr wrap="none" rtlCol="0" anchor="t">
            <a:spAutoFit/>
          </a:bodyPr>
          <a:p>
            <a:r>
              <a:rPr lang="zh-CN" altLang="en-US" sz="5000" b="1">
                <a:solidFill>
                  <a:srgbClr val="FFFF00"/>
                </a:solidFill>
                <a:latin typeface="微软雅黑" panose="020B0503020204020204" pitchFamily="34" charset="-122"/>
                <a:ea typeface="微软雅黑" panose="020B0503020204020204" pitchFamily="34" charset="-122"/>
                <a:sym typeface="+mn-ea"/>
              </a:rPr>
              <a:t>难</a:t>
            </a:r>
            <a:endParaRPr lang="zh-CN" altLang="en-US" sz="5000" b="1">
              <a:solidFill>
                <a:srgbClr val="FFFF00"/>
              </a:solidFill>
              <a:latin typeface="微软雅黑" panose="020B0503020204020204" pitchFamily="34" charset="-122"/>
              <a:ea typeface="微软雅黑" panose="020B0503020204020204" pitchFamily="34" charset="-122"/>
              <a:sym typeface="+mn-ea"/>
            </a:endParaRPr>
          </a:p>
        </p:txBody>
      </p:sp>
      <p:sp>
        <p:nvSpPr>
          <p:cNvPr id="8" name="文本框 7"/>
          <p:cNvSpPr txBox="1"/>
          <p:nvPr/>
        </p:nvSpPr>
        <p:spPr>
          <a:xfrm>
            <a:off x="3843655" y="3550920"/>
            <a:ext cx="5331460" cy="1198880"/>
          </a:xfrm>
          <a:prstGeom prst="rect">
            <a:avLst/>
          </a:prstGeom>
          <a:noFill/>
        </p:spPr>
        <p:txBody>
          <a:bodyPr wrap="none" rtlCol="0" anchor="t">
            <a:spAutoFit/>
          </a:bodyPr>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solidFill>
                  <a:schemeClr val="tx1"/>
                </a:solidFill>
                <a:latin typeface="微软雅黑" panose="020B0503020204020204" pitchFamily="34" charset="-122"/>
                <a:ea typeface="微软雅黑" panose="020B0503020204020204" pitchFamily="34" charset="-122"/>
                <a:sym typeface="Wingdings" panose="05000000000000000000" charset="0"/>
              </a:rPr>
              <a:t>现有的文件</a:t>
            </a:r>
            <a:r>
              <a:rPr lang="zh-CN" altLang="en-US" sz="2400">
                <a:latin typeface="微软雅黑" panose="020B0503020204020204" pitchFamily="34" charset="-122"/>
                <a:ea typeface="微软雅黑" panose="020B0503020204020204" pitchFamily="34" charset="-122"/>
                <a:sym typeface="+mn-ea"/>
              </a:rPr>
              <a:t>非金科玉律、非葵花宝典</a:t>
            </a:r>
            <a:endParaRPr lang="zh-CN" altLang="en-US" sz="2400">
              <a:latin typeface="微软雅黑" panose="020B0503020204020204" pitchFamily="34" charset="-122"/>
              <a:ea typeface="微软雅黑" panose="020B0503020204020204" pitchFamily="34" charset="-122"/>
              <a:sym typeface="+mn-ea"/>
            </a:endParaRPr>
          </a:p>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院系可以自行制定实施细则</a:t>
            </a:r>
            <a:endParaRPr lang="zh-CN" altLang="en-US" sz="2400">
              <a:latin typeface="微软雅黑" panose="020B0503020204020204" pitchFamily="34" charset="-122"/>
              <a:ea typeface="微软雅黑" panose="020B0503020204020204" pitchFamily="34" charset="-122"/>
              <a:sym typeface="+mn-ea"/>
            </a:endParaRPr>
          </a:p>
          <a:p>
            <a:pPr algn="l"/>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掌握原则、灵活处理</a:t>
            </a:r>
            <a:endParaRPr lang="zh-CN" altLang="en-US" sz="2400">
              <a:latin typeface="微软雅黑" panose="020B0503020204020204" pitchFamily="34" charset="-122"/>
              <a:ea typeface="微软雅黑" panose="020B0503020204020204" pitchFamily="34" charset="-122"/>
              <a:sym typeface="+mn-ea"/>
            </a:endParaRPr>
          </a:p>
        </p:txBody>
      </p:sp>
      <p:sp>
        <p:nvSpPr>
          <p:cNvPr id="26" name="矩形 25"/>
          <p:cNvSpPr/>
          <p:nvPr/>
        </p:nvSpPr>
        <p:spPr>
          <a:xfrm>
            <a:off x="3924935" y="3416935"/>
            <a:ext cx="8036560" cy="1512000"/>
          </a:xfrm>
          <a:prstGeom prst="rect">
            <a:avLst/>
          </a:prstGeom>
          <a:noFill/>
          <a:ln w="9525" cap="flat" cmpd="sng" algn="ctr">
            <a:solidFill>
              <a:srgbClr val="C00000"/>
            </a:solidFill>
            <a:prstDash val="dashDot"/>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9" name="文本框 28"/>
          <p:cNvSpPr txBox="1"/>
          <p:nvPr/>
        </p:nvSpPr>
        <p:spPr>
          <a:xfrm>
            <a:off x="118745" y="5553075"/>
            <a:ext cx="1981835" cy="460375"/>
          </a:xfrm>
          <a:prstGeom prst="rect">
            <a:avLst/>
          </a:prstGeom>
          <a:solidFill>
            <a:srgbClr val="FF0000"/>
          </a:solidFill>
        </p:spPr>
        <p:txBody>
          <a:bodyPr wrap="none" rtlCol="0" anchor="t">
            <a:spAutoFit/>
          </a:bodyPr>
          <a:p>
            <a:r>
              <a:rPr lang="en-US" altLang="zh-CN" sz="2400" b="1">
                <a:solidFill>
                  <a:srgbClr val="FFFFFF"/>
                </a:solidFill>
                <a:latin typeface="微软雅黑" panose="020B0503020204020204" pitchFamily="34" charset="-122"/>
                <a:ea typeface="微软雅黑" panose="020B0503020204020204" pitchFamily="34" charset="-122"/>
                <a:sym typeface="+mn-ea"/>
              </a:rPr>
              <a:t>9.</a:t>
            </a:r>
            <a:r>
              <a:rPr lang="zh-CN" altLang="en-US" sz="2400" b="1">
                <a:solidFill>
                  <a:srgbClr val="FFFFFF"/>
                </a:solidFill>
                <a:latin typeface="微软雅黑" panose="020B0503020204020204" pitchFamily="34" charset="-122"/>
                <a:ea typeface="微软雅黑" panose="020B0503020204020204" pitchFamily="34" charset="-122"/>
                <a:sym typeface="+mn-ea"/>
              </a:rPr>
              <a:t>如何探索？</a:t>
            </a:r>
            <a:endParaRPr lang="zh-CN" altLang="en-US" sz="2400" b="1">
              <a:solidFill>
                <a:srgbClr val="FFFFFF"/>
              </a:solidFill>
              <a:latin typeface="微软雅黑" panose="020B0503020204020204" pitchFamily="34" charset="-122"/>
              <a:ea typeface="微软雅黑" panose="020B0503020204020204" pitchFamily="34" charset="-122"/>
              <a:sym typeface="+mn-ea"/>
            </a:endParaRPr>
          </a:p>
        </p:txBody>
      </p:sp>
      <p:sp>
        <p:nvSpPr>
          <p:cNvPr id="32" name="五边形 31"/>
          <p:cNvSpPr/>
          <p:nvPr/>
        </p:nvSpPr>
        <p:spPr>
          <a:xfrm>
            <a:off x="2256790" y="5573395"/>
            <a:ext cx="692150" cy="429895"/>
          </a:xfrm>
          <a:prstGeom prst="homePlate">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5" name="燕尾形 44"/>
          <p:cNvSpPr/>
          <p:nvPr/>
        </p:nvSpPr>
        <p:spPr>
          <a:xfrm>
            <a:off x="2847975" y="5573395"/>
            <a:ext cx="575310"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6" name="燕尾形 45"/>
          <p:cNvSpPr/>
          <p:nvPr/>
        </p:nvSpPr>
        <p:spPr>
          <a:xfrm>
            <a:off x="3333750" y="5573395"/>
            <a:ext cx="575310"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8" name="文本框 47"/>
          <p:cNvSpPr txBox="1"/>
          <p:nvPr/>
        </p:nvSpPr>
        <p:spPr>
          <a:xfrm>
            <a:off x="3847465" y="5177790"/>
            <a:ext cx="6456045" cy="1568450"/>
          </a:xfrm>
          <a:prstGeom prst="rect">
            <a:avLst/>
          </a:prstGeom>
          <a:noFill/>
        </p:spPr>
        <p:txBody>
          <a:bodyPr wrap="square" rtlCol="0" anchor="t">
            <a:spAutoFit/>
          </a:bodyPr>
          <a:p>
            <a:pPr algn="just"/>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sz="2400">
                <a:latin typeface="微软雅黑" panose="020B0503020204020204" pitchFamily="34" charset="-122"/>
                <a:ea typeface="微软雅黑" panose="020B0503020204020204" pitchFamily="34" charset="-122"/>
                <a:sym typeface="+mn-ea"/>
              </a:rPr>
              <a:t>做好设计，大胆推进</a:t>
            </a:r>
            <a:endParaRPr lang="zh-CN" sz="2400">
              <a:latin typeface="微软雅黑" panose="020B0503020204020204" pitchFamily="34" charset="-122"/>
              <a:ea typeface="微软雅黑" panose="020B0503020204020204" pitchFamily="34" charset="-122"/>
              <a:sym typeface="+mn-ea"/>
            </a:endParaRPr>
          </a:p>
          <a:p>
            <a:pPr algn="just"/>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要有人能负责、敢负责</a:t>
            </a:r>
            <a:endParaRPr lang="zh-CN" altLang="en-US" sz="2400">
              <a:latin typeface="微软雅黑" panose="020B0503020204020204" pitchFamily="34" charset="-122"/>
              <a:ea typeface="微软雅黑" panose="020B0503020204020204" pitchFamily="34" charset="-122"/>
              <a:sym typeface="+mn-ea"/>
            </a:endParaRPr>
          </a:p>
          <a:p>
            <a:pPr algn="just"/>
            <a:r>
              <a:rPr lang="zh-CN" altLang="en-US" sz="2400">
                <a:solidFill>
                  <a:srgbClr val="C00000"/>
                </a:solidFill>
                <a:latin typeface="微软雅黑" panose="020B0503020204020204" pitchFamily="34" charset="-122"/>
                <a:ea typeface="微软雅黑" panose="020B0503020204020204" pitchFamily="34" charset="-122"/>
                <a:sym typeface="Wingdings" panose="05000000000000000000" charset="0"/>
              </a:rPr>
              <a:t></a:t>
            </a:r>
            <a:r>
              <a:rPr lang="zh-CN" altLang="en-US" sz="2400">
                <a:latin typeface="微软雅黑" panose="020B0503020204020204" pitchFamily="34" charset="-122"/>
                <a:ea typeface="微软雅黑" panose="020B0503020204020204" pitchFamily="34" charset="-122"/>
                <a:sym typeface="+mn-ea"/>
              </a:rPr>
              <a:t>可以向教务处</a:t>
            </a:r>
            <a:r>
              <a:rPr lang="en-US" altLang="zh-CN" sz="2400">
                <a:latin typeface="微软雅黑" panose="020B0503020204020204" pitchFamily="34" charset="-122"/>
                <a:ea typeface="微软雅黑" panose="020B0503020204020204" pitchFamily="34" charset="-122"/>
                <a:sym typeface="+mn-ea"/>
              </a:rPr>
              <a:t>“</a:t>
            </a:r>
            <a:r>
              <a:rPr lang="zh-CN" altLang="en-US" sz="2400">
                <a:latin typeface="微软雅黑" panose="020B0503020204020204" pitchFamily="34" charset="-122"/>
                <a:ea typeface="微软雅黑" panose="020B0503020204020204" pitchFamily="34" charset="-122"/>
                <a:sym typeface="+mn-ea"/>
              </a:rPr>
              <a:t>提要求</a:t>
            </a:r>
            <a:r>
              <a:rPr lang="en-US" altLang="zh-CN" sz="2400">
                <a:latin typeface="微软雅黑" panose="020B0503020204020204" pitchFamily="34" charset="-122"/>
                <a:ea typeface="微软雅黑" panose="020B0503020204020204" pitchFamily="34" charset="-122"/>
                <a:sym typeface="+mn-ea"/>
              </a:rPr>
              <a:t>”</a:t>
            </a:r>
            <a:r>
              <a:rPr lang="zh-CN" altLang="en-US" sz="2400">
                <a:latin typeface="微软雅黑" panose="020B0503020204020204" pitchFamily="34" charset="-122"/>
                <a:ea typeface="微软雅黑" panose="020B0503020204020204" pitchFamily="34" charset="-122"/>
                <a:sym typeface="+mn-ea"/>
              </a:rPr>
              <a:t>、</a:t>
            </a:r>
            <a:r>
              <a:rPr lang="en-US" altLang="zh-CN" sz="2400">
                <a:latin typeface="微软雅黑" panose="020B0503020204020204" pitchFamily="34" charset="-122"/>
                <a:ea typeface="微软雅黑" panose="020B0503020204020204" pitchFamily="34" charset="-122"/>
                <a:sym typeface="+mn-ea"/>
              </a:rPr>
              <a:t>“</a:t>
            </a:r>
            <a:r>
              <a:rPr lang="zh-CN" altLang="en-US" sz="2400">
                <a:latin typeface="微软雅黑" panose="020B0503020204020204" pitchFamily="34" charset="-122"/>
                <a:ea typeface="微软雅黑" panose="020B0503020204020204" pitchFamily="34" charset="-122"/>
                <a:sym typeface="+mn-ea"/>
              </a:rPr>
              <a:t>要政策</a:t>
            </a:r>
            <a:r>
              <a:rPr lang="en-US" altLang="zh-CN" sz="2400">
                <a:latin typeface="微软雅黑" panose="020B0503020204020204" pitchFamily="34" charset="-122"/>
                <a:ea typeface="微软雅黑" panose="020B0503020204020204" pitchFamily="34" charset="-122"/>
                <a:sym typeface="+mn-ea"/>
              </a:rPr>
              <a:t>”</a:t>
            </a:r>
            <a:r>
              <a:rPr lang="zh-CN" altLang="en-US" sz="2400">
                <a:latin typeface="微软雅黑" panose="020B0503020204020204" pitchFamily="34" charset="-122"/>
                <a:ea typeface="微软雅黑" panose="020B0503020204020204" pitchFamily="34" charset="-122"/>
                <a:sym typeface="+mn-ea"/>
              </a:rPr>
              <a:t>，</a:t>
            </a:r>
            <a:endParaRPr lang="zh-CN" altLang="en-US" sz="2400">
              <a:latin typeface="微软雅黑" panose="020B0503020204020204" pitchFamily="34" charset="-122"/>
              <a:ea typeface="微软雅黑" panose="020B0503020204020204" pitchFamily="34" charset="-122"/>
              <a:sym typeface="+mn-ea"/>
            </a:endParaRPr>
          </a:p>
          <a:p>
            <a:pPr algn="just"/>
            <a:r>
              <a:rPr lang="zh-CN" altLang="en-US" sz="2400">
                <a:latin typeface="微软雅黑" panose="020B0503020204020204" pitchFamily="34" charset="-122"/>
                <a:ea typeface="微软雅黑" panose="020B0503020204020204" pitchFamily="34" charset="-122"/>
                <a:sym typeface="+mn-ea"/>
              </a:rPr>
              <a:t>   教务处会认真考虑</a:t>
            </a:r>
            <a:endParaRPr lang="zh-CN" altLang="en-US" sz="2400">
              <a:latin typeface="微软雅黑" panose="020B0503020204020204" pitchFamily="34" charset="-122"/>
              <a:ea typeface="微软雅黑" panose="020B0503020204020204" pitchFamily="34" charset="-122"/>
              <a:sym typeface="+mn-ea"/>
            </a:endParaRPr>
          </a:p>
        </p:txBody>
      </p:sp>
      <p:sp>
        <p:nvSpPr>
          <p:cNvPr id="49" name="矩形 48"/>
          <p:cNvSpPr/>
          <p:nvPr/>
        </p:nvSpPr>
        <p:spPr>
          <a:xfrm>
            <a:off x="3908425" y="5111750"/>
            <a:ext cx="8036560" cy="1596390"/>
          </a:xfrm>
          <a:prstGeom prst="rect">
            <a:avLst/>
          </a:prstGeom>
          <a:noFill/>
          <a:ln w="9525" cap="flat" cmpd="sng" algn="ctr">
            <a:solidFill>
              <a:srgbClr val="C00000"/>
            </a:solidFill>
            <a:prstDash val="dashDot"/>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50" name="文本框 49"/>
          <p:cNvSpPr txBox="1"/>
          <p:nvPr/>
        </p:nvSpPr>
        <p:spPr>
          <a:xfrm>
            <a:off x="9328150" y="3345815"/>
            <a:ext cx="2821940" cy="1630045"/>
          </a:xfrm>
          <a:prstGeom prst="rect">
            <a:avLst/>
          </a:prstGeom>
          <a:noFill/>
        </p:spPr>
        <p:txBody>
          <a:bodyPr wrap="square" rtlCol="0" anchor="t">
            <a:spAutoFit/>
          </a:bodyPr>
          <a:p>
            <a:r>
              <a:rPr lang="zh-CN" altLang="en-US" sz="5000" b="1">
                <a:solidFill>
                  <a:srgbClr val="FF0000"/>
                </a:solidFill>
                <a:latin typeface="微软雅黑" panose="020B0503020204020204" pitchFamily="34" charset="-122"/>
                <a:ea typeface="微软雅黑" panose="020B0503020204020204" pitchFamily="34" charset="-122"/>
                <a:sym typeface="+mn-ea"/>
              </a:rPr>
              <a:t>掌握原则灵活处理</a:t>
            </a:r>
            <a:endParaRPr lang="zh-CN" altLang="en-US" sz="5000" b="1">
              <a:solidFill>
                <a:srgbClr val="FF0000"/>
              </a:solidFill>
              <a:latin typeface="微软雅黑" panose="020B0503020204020204" pitchFamily="34" charset="-122"/>
              <a:ea typeface="微软雅黑" panose="020B0503020204020204" pitchFamily="34" charset="-122"/>
              <a:sym typeface="+mn-ea"/>
            </a:endParaRPr>
          </a:p>
        </p:txBody>
      </p:sp>
      <p:sp>
        <p:nvSpPr>
          <p:cNvPr id="51" name="文本框 50"/>
          <p:cNvSpPr txBox="1"/>
          <p:nvPr/>
        </p:nvSpPr>
        <p:spPr>
          <a:xfrm>
            <a:off x="9334500" y="5454650"/>
            <a:ext cx="2821940" cy="860425"/>
          </a:xfrm>
          <a:prstGeom prst="rect">
            <a:avLst/>
          </a:prstGeom>
          <a:noFill/>
        </p:spPr>
        <p:txBody>
          <a:bodyPr wrap="square" rtlCol="0" anchor="t">
            <a:spAutoFit/>
          </a:bodyPr>
          <a:p>
            <a:r>
              <a:rPr lang="zh-CN" altLang="en-US" sz="5000" b="1">
                <a:solidFill>
                  <a:srgbClr val="FF0000"/>
                </a:solidFill>
                <a:latin typeface="微软雅黑" panose="020B0503020204020204" pitchFamily="34" charset="-122"/>
                <a:ea typeface="微软雅黑" panose="020B0503020204020204" pitchFamily="34" charset="-122"/>
                <a:sym typeface="+mn-ea"/>
              </a:rPr>
              <a:t>协同推进</a:t>
            </a:r>
            <a:endParaRPr lang="zh-CN" altLang="en-US" sz="5000" b="1">
              <a:solidFill>
                <a:srgbClr val="FF0000"/>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000" fill="hold">
                                          <p:stCondLst>
                                            <p:cond delay="0"/>
                                          </p:stCondLst>
                                        </p:cTn>
                                        <p:tgtEl>
                                          <p:spTgt spid="5"/>
                                        </p:tgtEl>
                                        <p:attrNameLst>
                                          <p:attrName>style.visibility</p:attrName>
                                        </p:attrNameLst>
                                      </p:cBhvr>
                                      <p:to>
                                        <p:strVal val="visible"/>
                                      </p:to>
                                    </p:set>
                                    <p:animEffect transition="in" filter="dissolve">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000" fill="hold">
                                          <p:stCondLst>
                                            <p:cond delay="0"/>
                                          </p:stCondLst>
                                        </p:cTn>
                                        <p:tgtEl>
                                          <p:spTgt spid="7"/>
                                        </p:tgtEl>
                                        <p:attrNameLst>
                                          <p:attrName>style.visibility</p:attrName>
                                        </p:attrNameLst>
                                      </p:cBhvr>
                                      <p:to>
                                        <p:strVal val="visible"/>
                                      </p:to>
                                    </p:set>
                                    <p:animEffect transition="in" filter="wipe(left)">
                                      <p:cBhvr>
                                        <p:cTn id="12" dur="1000"/>
                                        <p:tgtEl>
                                          <p:spTgt spid="7"/>
                                        </p:tgtEl>
                                      </p:cBhvr>
                                    </p:animEffect>
                                  </p:childTnLst>
                                </p:cTn>
                              </p:par>
                              <p:par>
                                <p:cTn id="13" presetID="22" presetClass="entr" presetSubtype="8" fill="hold" grpId="0" nodeType="withEffect">
                                  <p:stCondLst>
                                    <p:cond delay="0"/>
                                  </p:stCondLst>
                                  <p:childTnLst>
                                    <p:set>
                                      <p:cBhvr>
                                        <p:cTn id="14" dur="1000" fill="hold">
                                          <p:stCondLst>
                                            <p:cond delay="0"/>
                                          </p:stCondLst>
                                        </p:cTn>
                                        <p:tgtEl>
                                          <p:spTgt spid="11"/>
                                        </p:tgtEl>
                                        <p:attrNameLst>
                                          <p:attrName>style.visibility</p:attrName>
                                        </p:attrNameLst>
                                      </p:cBhvr>
                                      <p:to>
                                        <p:strVal val="visible"/>
                                      </p:to>
                                    </p:set>
                                    <p:animEffect transition="in" filter="wipe(left)">
                                      <p:cBhvr>
                                        <p:cTn id="15" dur="1000"/>
                                        <p:tgtEl>
                                          <p:spTgt spid="11"/>
                                        </p:tgtEl>
                                      </p:cBhvr>
                                    </p:animEffect>
                                  </p:childTnLst>
                                </p:cTn>
                              </p:par>
                              <p:par>
                                <p:cTn id="16" presetID="22" presetClass="entr" presetSubtype="8" fill="hold" grpId="0" nodeType="withEffect">
                                  <p:stCondLst>
                                    <p:cond delay="0"/>
                                  </p:stCondLst>
                                  <p:childTnLst>
                                    <p:set>
                                      <p:cBhvr>
                                        <p:cTn id="17" dur="1000" fill="hold">
                                          <p:stCondLst>
                                            <p:cond delay="0"/>
                                          </p:stCondLst>
                                        </p:cTn>
                                        <p:tgtEl>
                                          <p:spTgt spid="12"/>
                                        </p:tgtEl>
                                        <p:attrNameLst>
                                          <p:attrName>style.visibility</p:attrName>
                                        </p:attrNameLst>
                                      </p:cBhvr>
                                      <p:to>
                                        <p:strVal val="visible"/>
                                      </p:to>
                                    </p:set>
                                    <p:animEffect transition="in" filter="wipe(left)">
                                      <p:cBhvr>
                                        <p:cTn id="18" dur="1000"/>
                                        <p:tgtEl>
                                          <p:spTgt spid="12"/>
                                        </p:tgtEl>
                                      </p:cBhvr>
                                    </p:animEffect>
                                  </p:childTnLst>
                                </p:cTn>
                              </p:par>
                              <p:par>
                                <p:cTn id="19" presetID="22" presetClass="entr" presetSubtype="8" fill="hold" grpId="0" nodeType="withEffect">
                                  <p:stCondLst>
                                    <p:cond delay="0"/>
                                  </p:stCondLst>
                                  <p:childTnLst>
                                    <p:set>
                                      <p:cBhvr>
                                        <p:cTn id="20" dur="1000" fill="hold">
                                          <p:stCondLst>
                                            <p:cond delay="0"/>
                                          </p:stCondLst>
                                        </p:cTn>
                                        <p:tgtEl>
                                          <p:spTgt spid="13"/>
                                        </p:tgtEl>
                                        <p:attrNameLst>
                                          <p:attrName>style.visibility</p:attrName>
                                        </p:attrNameLst>
                                      </p:cBhvr>
                                      <p:to>
                                        <p:strVal val="visible"/>
                                      </p:to>
                                    </p:set>
                                    <p:animEffect transition="in" filter="wipe(left)">
                                      <p:cBhvr>
                                        <p:cTn id="21" dur="1000"/>
                                        <p:tgtEl>
                                          <p:spTgt spid="13"/>
                                        </p:tgtEl>
                                      </p:cBhvr>
                                    </p:animEffect>
                                  </p:childTnLst>
                                </p:cTn>
                              </p:par>
                              <p:par>
                                <p:cTn id="22" presetID="22" presetClass="entr" presetSubtype="8" fill="hold" grpId="0" nodeType="withEffect">
                                  <p:stCondLst>
                                    <p:cond delay="0"/>
                                  </p:stCondLst>
                                  <p:childTnLst>
                                    <p:set>
                                      <p:cBhvr>
                                        <p:cTn id="23" dur="1000" fill="hold">
                                          <p:stCondLst>
                                            <p:cond delay="0"/>
                                          </p:stCondLst>
                                        </p:cTn>
                                        <p:tgtEl>
                                          <p:spTgt spid="35"/>
                                        </p:tgtEl>
                                        <p:attrNameLst>
                                          <p:attrName>style.visibility</p:attrName>
                                        </p:attrNameLst>
                                      </p:cBhvr>
                                      <p:to>
                                        <p:strVal val="visible"/>
                                      </p:to>
                                    </p:set>
                                    <p:animEffect transition="in" filter="wipe(left)">
                                      <p:cBhvr>
                                        <p:cTn id="24" dur="1000"/>
                                        <p:tgtEl>
                                          <p:spTgt spid="35"/>
                                        </p:tgtEl>
                                      </p:cBhvr>
                                    </p:animEffect>
                                  </p:childTnLst>
                                </p:cTn>
                              </p:par>
                            </p:childTnLst>
                          </p:cTn>
                        </p:par>
                        <p:par>
                          <p:cTn id="25" fill="hold">
                            <p:stCondLst>
                              <p:cond delay="1000"/>
                            </p:stCondLst>
                            <p:childTnLst>
                              <p:par>
                                <p:cTn id="26" presetID="9" presetClass="entr" presetSubtype="0" fill="hold" grpId="0" nodeType="afterEffect">
                                  <p:stCondLst>
                                    <p:cond delay="500"/>
                                  </p:stCondLst>
                                  <p:childTnLst>
                                    <p:set>
                                      <p:cBhvr>
                                        <p:cTn id="27" dur="1000" fill="hold">
                                          <p:stCondLst>
                                            <p:cond delay="0"/>
                                          </p:stCondLst>
                                        </p:cTn>
                                        <p:tgtEl>
                                          <p:spTgt spid="38"/>
                                        </p:tgtEl>
                                        <p:attrNameLst>
                                          <p:attrName>style.visibility</p:attrName>
                                        </p:attrNameLst>
                                      </p:cBhvr>
                                      <p:to>
                                        <p:strVal val="visible"/>
                                      </p:to>
                                    </p:set>
                                    <p:animEffect transition="in" filter="dissolve">
                                      <p:cBhvr>
                                        <p:cTn id="28" dur="1000"/>
                                        <p:tgtEl>
                                          <p:spTgt spid="38"/>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000" fill="hold">
                                          <p:stCondLst>
                                            <p:cond delay="0"/>
                                          </p:stCondLst>
                                        </p:cTn>
                                        <p:tgtEl>
                                          <p:spTgt spid="14"/>
                                        </p:tgtEl>
                                        <p:attrNameLst>
                                          <p:attrName>style.visibility</p:attrName>
                                        </p:attrNameLst>
                                      </p:cBhvr>
                                      <p:to>
                                        <p:strVal val="visible"/>
                                      </p:to>
                                    </p:set>
                                    <p:animEffect transition="in" filter="dissolve">
                                      <p:cBhvr>
                                        <p:cTn id="33" dur="1000"/>
                                        <p:tgtEl>
                                          <p:spTgt spid="14"/>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000" fill="hold">
                                          <p:stCondLst>
                                            <p:cond delay="0"/>
                                          </p:stCondLst>
                                        </p:cTn>
                                        <p:tgtEl>
                                          <p:spTgt spid="15"/>
                                        </p:tgtEl>
                                        <p:attrNameLst>
                                          <p:attrName>style.visibility</p:attrName>
                                        </p:attrNameLst>
                                      </p:cBhvr>
                                      <p:to>
                                        <p:strVal val="visible"/>
                                      </p:to>
                                    </p:set>
                                    <p:animEffect transition="in" filter="wipe(left)">
                                      <p:cBhvr>
                                        <p:cTn id="38" dur="1000"/>
                                        <p:tgtEl>
                                          <p:spTgt spid="15"/>
                                        </p:tgtEl>
                                      </p:cBhvr>
                                    </p:animEffect>
                                  </p:childTnLst>
                                </p:cTn>
                              </p:par>
                              <p:par>
                                <p:cTn id="39" presetID="22" presetClass="entr" presetSubtype="8" fill="hold" grpId="0" nodeType="withEffect">
                                  <p:stCondLst>
                                    <p:cond delay="0"/>
                                  </p:stCondLst>
                                  <p:childTnLst>
                                    <p:set>
                                      <p:cBhvr>
                                        <p:cTn id="40" dur="1000" fill="hold">
                                          <p:stCondLst>
                                            <p:cond delay="0"/>
                                          </p:stCondLst>
                                        </p:cTn>
                                        <p:tgtEl>
                                          <p:spTgt spid="16"/>
                                        </p:tgtEl>
                                        <p:attrNameLst>
                                          <p:attrName>style.visibility</p:attrName>
                                        </p:attrNameLst>
                                      </p:cBhvr>
                                      <p:to>
                                        <p:strVal val="visible"/>
                                      </p:to>
                                    </p:set>
                                    <p:animEffect transition="in" filter="wipe(left)">
                                      <p:cBhvr>
                                        <p:cTn id="41" dur="1000"/>
                                        <p:tgtEl>
                                          <p:spTgt spid="16"/>
                                        </p:tgtEl>
                                      </p:cBhvr>
                                    </p:animEffect>
                                  </p:childTnLst>
                                </p:cTn>
                              </p:par>
                              <p:par>
                                <p:cTn id="42" presetID="22" presetClass="entr" presetSubtype="8" fill="hold" grpId="0" nodeType="withEffect">
                                  <p:stCondLst>
                                    <p:cond delay="0"/>
                                  </p:stCondLst>
                                  <p:childTnLst>
                                    <p:set>
                                      <p:cBhvr>
                                        <p:cTn id="43" dur="1000" fill="hold">
                                          <p:stCondLst>
                                            <p:cond delay="0"/>
                                          </p:stCondLst>
                                        </p:cTn>
                                        <p:tgtEl>
                                          <p:spTgt spid="18"/>
                                        </p:tgtEl>
                                        <p:attrNameLst>
                                          <p:attrName>style.visibility</p:attrName>
                                        </p:attrNameLst>
                                      </p:cBhvr>
                                      <p:to>
                                        <p:strVal val="visible"/>
                                      </p:to>
                                    </p:set>
                                    <p:animEffect transition="in" filter="wipe(left)">
                                      <p:cBhvr>
                                        <p:cTn id="44" dur="1000"/>
                                        <p:tgtEl>
                                          <p:spTgt spid="18"/>
                                        </p:tgtEl>
                                      </p:cBhvr>
                                    </p:animEffect>
                                  </p:childTnLst>
                                </p:cTn>
                              </p:par>
                              <p:par>
                                <p:cTn id="45" presetID="22" presetClass="entr" presetSubtype="8" fill="hold" grpId="0" nodeType="withEffect">
                                  <p:stCondLst>
                                    <p:cond delay="0"/>
                                  </p:stCondLst>
                                  <p:childTnLst>
                                    <p:set>
                                      <p:cBhvr>
                                        <p:cTn id="46" dur="1000" fill="hold">
                                          <p:stCondLst>
                                            <p:cond delay="0"/>
                                          </p:stCondLst>
                                        </p:cTn>
                                        <p:tgtEl>
                                          <p:spTgt spid="8"/>
                                        </p:tgtEl>
                                        <p:attrNameLst>
                                          <p:attrName>style.visibility</p:attrName>
                                        </p:attrNameLst>
                                      </p:cBhvr>
                                      <p:to>
                                        <p:strVal val="visible"/>
                                      </p:to>
                                    </p:set>
                                    <p:animEffect transition="in" filter="wipe(left)">
                                      <p:cBhvr>
                                        <p:cTn id="47" dur="1000"/>
                                        <p:tgtEl>
                                          <p:spTgt spid="8"/>
                                        </p:tgtEl>
                                      </p:cBhvr>
                                    </p:animEffect>
                                  </p:childTnLst>
                                </p:cTn>
                              </p:par>
                              <p:par>
                                <p:cTn id="48" presetID="22" presetClass="entr" presetSubtype="8" fill="hold" grpId="0" nodeType="withEffect">
                                  <p:stCondLst>
                                    <p:cond delay="0"/>
                                  </p:stCondLst>
                                  <p:childTnLst>
                                    <p:set>
                                      <p:cBhvr>
                                        <p:cTn id="49" dur="1000" fill="hold">
                                          <p:stCondLst>
                                            <p:cond delay="0"/>
                                          </p:stCondLst>
                                        </p:cTn>
                                        <p:tgtEl>
                                          <p:spTgt spid="26"/>
                                        </p:tgtEl>
                                        <p:attrNameLst>
                                          <p:attrName>style.visibility</p:attrName>
                                        </p:attrNameLst>
                                      </p:cBhvr>
                                      <p:to>
                                        <p:strVal val="visible"/>
                                      </p:to>
                                    </p:set>
                                    <p:animEffect transition="in" filter="wipe(left)">
                                      <p:cBhvr>
                                        <p:cTn id="50" dur="1000"/>
                                        <p:tgtEl>
                                          <p:spTgt spid="26"/>
                                        </p:tgtEl>
                                      </p:cBhvr>
                                    </p:animEffect>
                                  </p:childTnLst>
                                </p:cTn>
                              </p:par>
                            </p:childTnLst>
                          </p:cTn>
                        </p:par>
                        <p:par>
                          <p:cTn id="51" fill="hold">
                            <p:stCondLst>
                              <p:cond delay="1000"/>
                            </p:stCondLst>
                            <p:childTnLst>
                              <p:par>
                                <p:cTn id="52" presetID="9" presetClass="entr" presetSubtype="0" fill="hold" grpId="0" nodeType="afterEffect">
                                  <p:stCondLst>
                                    <p:cond delay="500"/>
                                  </p:stCondLst>
                                  <p:childTnLst>
                                    <p:set>
                                      <p:cBhvr>
                                        <p:cTn id="53" dur="1000" fill="hold">
                                          <p:stCondLst>
                                            <p:cond delay="0"/>
                                          </p:stCondLst>
                                        </p:cTn>
                                        <p:tgtEl>
                                          <p:spTgt spid="50"/>
                                        </p:tgtEl>
                                        <p:attrNameLst>
                                          <p:attrName>style.visibility</p:attrName>
                                        </p:attrNameLst>
                                      </p:cBhvr>
                                      <p:to>
                                        <p:strVal val="visible"/>
                                      </p:to>
                                    </p:set>
                                    <p:animEffect transition="in" filter="dissolve">
                                      <p:cBhvr>
                                        <p:cTn id="54" dur="1000"/>
                                        <p:tgtEl>
                                          <p:spTgt spid="50"/>
                                        </p:tgtEl>
                                      </p:cBhvr>
                                    </p:animEffect>
                                  </p:childTnLst>
                                </p:cTn>
                              </p:par>
                            </p:childTnLst>
                          </p:cTn>
                        </p:par>
                      </p:childTnLst>
                    </p:cTn>
                  </p:par>
                  <p:par>
                    <p:cTn id="55" fill="hold">
                      <p:stCondLst>
                        <p:cond delay="indefinite"/>
                      </p:stCondLst>
                      <p:childTnLst>
                        <p:par>
                          <p:cTn id="56" fill="hold">
                            <p:stCondLst>
                              <p:cond delay="0"/>
                            </p:stCondLst>
                            <p:childTnLst>
                              <p:par>
                                <p:cTn id="57" presetID="9" presetClass="entr" presetSubtype="0" fill="hold" grpId="0" nodeType="clickEffect">
                                  <p:stCondLst>
                                    <p:cond delay="0"/>
                                  </p:stCondLst>
                                  <p:childTnLst>
                                    <p:set>
                                      <p:cBhvr>
                                        <p:cTn id="58" dur="1000" fill="hold">
                                          <p:stCondLst>
                                            <p:cond delay="0"/>
                                          </p:stCondLst>
                                        </p:cTn>
                                        <p:tgtEl>
                                          <p:spTgt spid="29"/>
                                        </p:tgtEl>
                                        <p:attrNameLst>
                                          <p:attrName>style.visibility</p:attrName>
                                        </p:attrNameLst>
                                      </p:cBhvr>
                                      <p:to>
                                        <p:strVal val="visible"/>
                                      </p:to>
                                    </p:set>
                                    <p:animEffect transition="in" filter="dissolve">
                                      <p:cBhvr>
                                        <p:cTn id="59" dur="1000"/>
                                        <p:tgtEl>
                                          <p:spTgt spid="29"/>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grpId="0" nodeType="clickEffect">
                                  <p:stCondLst>
                                    <p:cond delay="0"/>
                                  </p:stCondLst>
                                  <p:childTnLst>
                                    <p:set>
                                      <p:cBhvr>
                                        <p:cTn id="63" dur="1000" fill="hold">
                                          <p:stCondLst>
                                            <p:cond delay="0"/>
                                          </p:stCondLst>
                                        </p:cTn>
                                        <p:tgtEl>
                                          <p:spTgt spid="32"/>
                                        </p:tgtEl>
                                        <p:attrNameLst>
                                          <p:attrName>style.visibility</p:attrName>
                                        </p:attrNameLst>
                                      </p:cBhvr>
                                      <p:to>
                                        <p:strVal val="visible"/>
                                      </p:to>
                                    </p:set>
                                    <p:animEffect transition="in" filter="wipe(left)">
                                      <p:cBhvr>
                                        <p:cTn id="64" dur="1000"/>
                                        <p:tgtEl>
                                          <p:spTgt spid="32"/>
                                        </p:tgtEl>
                                      </p:cBhvr>
                                    </p:animEffect>
                                  </p:childTnLst>
                                </p:cTn>
                              </p:par>
                              <p:par>
                                <p:cTn id="65" presetID="22" presetClass="entr" presetSubtype="8" fill="hold" grpId="0" nodeType="withEffect">
                                  <p:stCondLst>
                                    <p:cond delay="0"/>
                                  </p:stCondLst>
                                  <p:childTnLst>
                                    <p:set>
                                      <p:cBhvr>
                                        <p:cTn id="66" dur="1000" fill="hold">
                                          <p:stCondLst>
                                            <p:cond delay="0"/>
                                          </p:stCondLst>
                                        </p:cTn>
                                        <p:tgtEl>
                                          <p:spTgt spid="45"/>
                                        </p:tgtEl>
                                        <p:attrNameLst>
                                          <p:attrName>style.visibility</p:attrName>
                                        </p:attrNameLst>
                                      </p:cBhvr>
                                      <p:to>
                                        <p:strVal val="visible"/>
                                      </p:to>
                                    </p:set>
                                    <p:animEffect transition="in" filter="wipe(left)">
                                      <p:cBhvr>
                                        <p:cTn id="67" dur="1000"/>
                                        <p:tgtEl>
                                          <p:spTgt spid="45"/>
                                        </p:tgtEl>
                                      </p:cBhvr>
                                    </p:animEffect>
                                  </p:childTnLst>
                                </p:cTn>
                              </p:par>
                              <p:par>
                                <p:cTn id="68" presetID="22" presetClass="entr" presetSubtype="8" fill="hold" grpId="0" nodeType="withEffect">
                                  <p:stCondLst>
                                    <p:cond delay="0"/>
                                  </p:stCondLst>
                                  <p:childTnLst>
                                    <p:set>
                                      <p:cBhvr>
                                        <p:cTn id="69" dur="1000" fill="hold">
                                          <p:stCondLst>
                                            <p:cond delay="0"/>
                                          </p:stCondLst>
                                        </p:cTn>
                                        <p:tgtEl>
                                          <p:spTgt spid="46"/>
                                        </p:tgtEl>
                                        <p:attrNameLst>
                                          <p:attrName>style.visibility</p:attrName>
                                        </p:attrNameLst>
                                      </p:cBhvr>
                                      <p:to>
                                        <p:strVal val="visible"/>
                                      </p:to>
                                    </p:set>
                                    <p:animEffect transition="in" filter="wipe(left)">
                                      <p:cBhvr>
                                        <p:cTn id="70" dur="1000"/>
                                        <p:tgtEl>
                                          <p:spTgt spid="46"/>
                                        </p:tgtEl>
                                      </p:cBhvr>
                                    </p:animEffect>
                                  </p:childTnLst>
                                </p:cTn>
                              </p:par>
                              <p:par>
                                <p:cTn id="71" presetID="22" presetClass="entr" presetSubtype="8" fill="hold" grpId="0" nodeType="withEffect">
                                  <p:stCondLst>
                                    <p:cond delay="0"/>
                                  </p:stCondLst>
                                  <p:childTnLst>
                                    <p:set>
                                      <p:cBhvr>
                                        <p:cTn id="72" dur="1000" fill="hold">
                                          <p:stCondLst>
                                            <p:cond delay="0"/>
                                          </p:stCondLst>
                                        </p:cTn>
                                        <p:tgtEl>
                                          <p:spTgt spid="48"/>
                                        </p:tgtEl>
                                        <p:attrNameLst>
                                          <p:attrName>style.visibility</p:attrName>
                                        </p:attrNameLst>
                                      </p:cBhvr>
                                      <p:to>
                                        <p:strVal val="visible"/>
                                      </p:to>
                                    </p:set>
                                    <p:animEffect transition="in" filter="wipe(left)">
                                      <p:cBhvr>
                                        <p:cTn id="73" dur="1000"/>
                                        <p:tgtEl>
                                          <p:spTgt spid="48"/>
                                        </p:tgtEl>
                                      </p:cBhvr>
                                    </p:animEffect>
                                  </p:childTnLst>
                                </p:cTn>
                              </p:par>
                              <p:par>
                                <p:cTn id="74" presetID="22" presetClass="entr" presetSubtype="8" fill="hold" grpId="0" nodeType="withEffect">
                                  <p:stCondLst>
                                    <p:cond delay="0"/>
                                  </p:stCondLst>
                                  <p:childTnLst>
                                    <p:set>
                                      <p:cBhvr>
                                        <p:cTn id="75" dur="1000" fill="hold">
                                          <p:stCondLst>
                                            <p:cond delay="0"/>
                                          </p:stCondLst>
                                        </p:cTn>
                                        <p:tgtEl>
                                          <p:spTgt spid="49"/>
                                        </p:tgtEl>
                                        <p:attrNameLst>
                                          <p:attrName>style.visibility</p:attrName>
                                        </p:attrNameLst>
                                      </p:cBhvr>
                                      <p:to>
                                        <p:strVal val="visible"/>
                                      </p:to>
                                    </p:set>
                                    <p:animEffect transition="in" filter="wipe(left)">
                                      <p:cBhvr>
                                        <p:cTn id="76" dur="1000"/>
                                        <p:tgtEl>
                                          <p:spTgt spid="49"/>
                                        </p:tgtEl>
                                      </p:cBhvr>
                                    </p:animEffect>
                                  </p:childTnLst>
                                </p:cTn>
                              </p:par>
                              <p:par>
                                <p:cTn id="77" presetID="22" presetClass="entr" presetSubtype="8" fill="hold" grpId="0" nodeType="withEffect">
                                  <p:stCondLst>
                                    <p:cond delay="500"/>
                                  </p:stCondLst>
                                  <p:childTnLst>
                                    <p:set>
                                      <p:cBhvr>
                                        <p:cTn id="78" dur="1000" fill="hold">
                                          <p:stCondLst>
                                            <p:cond delay="0"/>
                                          </p:stCondLst>
                                        </p:cTn>
                                        <p:tgtEl>
                                          <p:spTgt spid="51"/>
                                        </p:tgtEl>
                                        <p:attrNameLst>
                                          <p:attrName>style.visibility</p:attrName>
                                        </p:attrNameLst>
                                      </p:cBhvr>
                                      <p:to>
                                        <p:strVal val="visible"/>
                                      </p:to>
                                    </p:set>
                                    <p:animEffect transition="in" filter="wipe(left)">
                                      <p:cBhvr>
                                        <p:cTn id="79" dur="10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7" grpId="0" bldLvl="0" animBg="1"/>
      <p:bldP spid="11" grpId="0" bldLvl="0" animBg="1"/>
      <p:bldP spid="12" grpId="0" bldLvl="0" animBg="1"/>
      <p:bldP spid="13" grpId="0"/>
      <p:bldP spid="35" grpId="0" bldLvl="0" animBg="1"/>
      <p:bldP spid="38" grpId="0"/>
      <p:bldP spid="14" grpId="0" bldLvl="0" animBg="1"/>
      <p:bldP spid="15" grpId="0" bldLvl="0" animBg="1"/>
      <p:bldP spid="16" grpId="0" bldLvl="0" animBg="1"/>
      <p:bldP spid="18" grpId="0" bldLvl="0" animBg="1"/>
      <p:bldP spid="8" grpId="0"/>
      <p:bldP spid="26" grpId="0" bldLvl="0" animBg="1"/>
      <p:bldP spid="50" grpId="0"/>
      <p:bldP spid="29" grpId="0" bldLvl="0" animBg="1"/>
      <p:bldP spid="32" grpId="0" bldLvl="0" animBg="1"/>
      <p:bldP spid="45" grpId="0" bldLvl="0" animBg="1"/>
      <p:bldP spid="46" grpId="0" bldLvl="0" animBg="1"/>
      <p:bldP spid="48" grpId="0"/>
      <p:bldP spid="49" grpId="0" bldLvl="0" animBg="1"/>
      <p:bldP spid="5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9" name="AutoShape 138"/>
          <p:cNvSpPr/>
          <p:nvPr/>
        </p:nvSpPr>
        <p:spPr>
          <a:xfrm>
            <a:off x="154305" y="935990"/>
            <a:ext cx="2299970" cy="431800"/>
          </a:xfrm>
          <a:prstGeom prst="roundRect">
            <a:avLst>
              <a:gd name="adj" fmla="val 16667"/>
            </a:avLst>
          </a:prstGeom>
          <a:solidFill>
            <a:srgbClr val="993300"/>
          </a:solidFill>
          <a:ln w="3175" cap="flat" cmpd="sng">
            <a:solidFill>
              <a:srgbClr val="FF6600"/>
            </a:solidFill>
            <a:prstDash val="solid"/>
            <a:round/>
            <a:headEnd type="none" w="med" len="med"/>
            <a:tailEnd type="none" w="med" len="med"/>
          </a:ln>
        </p:spPr>
        <p:txBody>
          <a:bodyPr wrap="none" anchor="ctr"/>
          <a:p>
            <a:pPr eaLnBrk="0" hangingPunct="0"/>
            <a:endParaRPr lang="zh-CN" altLang="en-US" sz="1600" dirty="0">
              <a:latin typeface="Times New Roman" panose="02020603050405020304" pitchFamily="18" charset="0"/>
              <a:ea typeface="宋体" panose="02010600030101010101" pitchFamily="2" charset="-122"/>
            </a:endParaRPr>
          </a:p>
        </p:txBody>
      </p:sp>
      <p:sp>
        <p:nvSpPr>
          <p:cNvPr id="43055" name="矩形 43054"/>
          <p:cNvSpPr/>
          <p:nvPr/>
        </p:nvSpPr>
        <p:spPr>
          <a:xfrm>
            <a:off x="322580" y="2094230"/>
            <a:ext cx="4540250" cy="1928495"/>
          </a:xfrm>
          <a:prstGeom prst="rect">
            <a:avLst/>
          </a:prstGeom>
          <a:solidFill>
            <a:srgbClr val="D6E3BC"/>
          </a:solidFill>
          <a:ln w="9525" cap="flat" cmpd="sng">
            <a:solidFill>
              <a:srgbClr val="000000"/>
            </a:solidFill>
            <a:prstDash val="solid"/>
            <a:miter/>
            <a:headEnd type="none" w="med" len="med"/>
            <a:tailEnd type="none" w="med" len="med"/>
          </a:ln>
        </p:spPr>
        <p:txBody>
          <a:bodyPr anchor="t"/>
          <a:p>
            <a:pPr eaLnBrk="0" hangingPunct="0"/>
            <a:endParaRPr lang="zh-CN" altLang="en-US">
              <a:latin typeface="Times New Roman" panose="02020603050405020304" pitchFamily="18" charset="0"/>
              <a:ea typeface="宋体" panose="02010600030101010101" pitchFamily="2" charset="-122"/>
            </a:endParaRPr>
          </a:p>
        </p:txBody>
      </p:sp>
      <p:sp>
        <p:nvSpPr>
          <p:cNvPr id="43067" name="矩形 43066"/>
          <p:cNvSpPr/>
          <p:nvPr/>
        </p:nvSpPr>
        <p:spPr>
          <a:xfrm>
            <a:off x="7016115" y="2094230"/>
            <a:ext cx="4833620" cy="1927860"/>
          </a:xfrm>
          <a:prstGeom prst="rect">
            <a:avLst/>
          </a:prstGeom>
          <a:solidFill>
            <a:srgbClr val="F2DBDB"/>
          </a:solidFill>
          <a:ln w="9525" cap="flat" cmpd="sng">
            <a:solidFill>
              <a:srgbClr val="000000"/>
            </a:solidFill>
            <a:prstDash val="solid"/>
            <a:miter/>
            <a:headEnd type="none" w="med" len="med"/>
            <a:tailEnd type="none" w="med" len="med"/>
          </a:ln>
        </p:spPr>
        <p:txBody>
          <a:bodyPr anchor="t"/>
          <a:p>
            <a:pPr eaLnBrk="0" hangingPunct="0"/>
            <a:endParaRPr lang="zh-CN" altLang="en-US">
              <a:latin typeface="Times New Roman" panose="02020603050405020304" pitchFamily="18" charset="0"/>
              <a:ea typeface="宋体" panose="02010600030101010101" pitchFamily="2" charset="-122"/>
            </a:endParaRPr>
          </a:p>
        </p:txBody>
      </p:sp>
      <p:sp>
        <p:nvSpPr>
          <p:cNvPr id="9228" name="AutoShape 23"/>
          <p:cNvSpPr/>
          <p:nvPr/>
        </p:nvSpPr>
        <p:spPr>
          <a:xfrm>
            <a:off x="203200" y="1431290"/>
            <a:ext cx="11867515" cy="3031490"/>
          </a:xfrm>
          <a:prstGeom prst="roundRect">
            <a:avLst>
              <a:gd name="adj" fmla="val 16667"/>
            </a:avLst>
          </a:prstGeom>
          <a:noFill/>
          <a:ln w="3175" cap="flat" cmpd="sng">
            <a:solidFill>
              <a:srgbClr val="808000"/>
            </a:solidFill>
            <a:prstDash val="solid"/>
            <a:round/>
            <a:headEnd type="none" w="med" len="med"/>
            <a:tailEnd type="none" w="med" len="med"/>
          </a:ln>
        </p:spPr>
        <p:txBody>
          <a:bodyPr wrap="none" anchor="ctr"/>
          <a:p>
            <a:pPr eaLnBrk="0" hangingPunct="0"/>
            <a:endParaRPr lang="zh-CN" altLang="en-US" sz="1600" dirty="0">
              <a:latin typeface="Times New Roman" panose="02020603050405020304" pitchFamily="18" charset="0"/>
              <a:ea typeface="宋体" panose="02010600030101010101" pitchFamily="2" charset="-122"/>
            </a:endParaRPr>
          </a:p>
        </p:txBody>
      </p:sp>
      <p:sp>
        <p:nvSpPr>
          <p:cNvPr id="43127" name="AutoShape 7"/>
          <p:cNvSpPr/>
          <p:nvPr/>
        </p:nvSpPr>
        <p:spPr>
          <a:xfrm>
            <a:off x="203200" y="4721860"/>
            <a:ext cx="11866880" cy="2016000"/>
          </a:xfrm>
          <a:prstGeom prst="wedgeRoundRectCallout">
            <a:avLst>
              <a:gd name="adj1" fmla="val 17706"/>
              <a:gd name="adj2" fmla="val -72117"/>
              <a:gd name="adj3" fmla="val 16667"/>
            </a:avLst>
          </a:prstGeom>
          <a:noFill/>
          <a:ln w="3175" cap="flat" cmpd="sng">
            <a:solidFill>
              <a:srgbClr val="800000"/>
            </a:solidFill>
            <a:prstDash val="dashDot"/>
            <a:miter/>
            <a:headEnd type="none" w="med" len="med"/>
            <a:tailEnd type="none" w="med" len="med"/>
          </a:ln>
        </p:spPr>
        <p:txBody>
          <a:bodyPr anchor="t"/>
          <a:p>
            <a:pPr algn="ctr">
              <a:buClrTx/>
            </a:pPr>
            <a:endParaRPr lang="zh-CN" altLang="zh-CN" sz="1800" dirty="0">
              <a:latin typeface="Arial" panose="020B0604020202020204" pitchFamily="34" charset="0"/>
              <a:ea typeface="宋体" panose="02010600030101010101" pitchFamily="2" charset="-122"/>
            </a:endParaRPr>
          </a:p>
        </p:txBody>
      </p:sp>
      <p:pic>
        <p:nvPicPr>
          <p:cNvPr id="10255" name="图片 3"/>
          <p:cNvPicPr>
            <a:picLocks noChangeAspect="1"/>
          </p:cNvPicPr>
          <p:nvPr/>
        </p:nvPicPr>
        <p:blipFill>
          <a:blip r:embed="rId1"/>
          <a:stretch>
            <a:fillRect/>
          </a:stretch>
        </p:blipFill>
        <p:spPr>
          <a:xfrm>
            <a:off x="4898073" y="2114550"/>
            <a:ext cx="2105025" cy="2095500"/>
          </a:xfrm>
          <a:prstGeom prst="rect">
            <a:avLst/>
          </a:prstGeom>
          <a:noFill/>
          <a:ln w="9525">
            <a:noFill/>
          </a:ln>
        </p:spPr>
      </p:pic>
      <p:sp>
        <p:nvSpPr>
          <p:cNvPr id="10256" name="文本框 4"/>
          <p:cNvSpPr txBox="1"/>
          <p:nvPr/>
        </p:nvSpPr>
        <p:spPr>
          <a:xfrm>
            <a:off x="4956811" y="4191318"/>
            <a:ext cx="2089150" cy="306705"/>
          </a:xfrm>
          <a:prstGeom prst="rect">
            <a:avLst/>
          </a:prstGeom>
          <a:noFill/>
          <a:ln w="9525">
            <a:noFill/>
          </a:ln>
        </p:spPr>
        <p:txBody>
          <a:bodyPr wrap="none" anchor="t">
            <a:spAutoFit/>
          </a:bodyPr>
          <a:p>
            <a:r>
              <a:rPr lang="zh-CN" altLang="en-US" sz="1400" b="1">
                <a:solidFill>
                  <a:srgbClr val="00B050"/>
                </a:solidFill>
                <a:latin typeface="Times New Roman" panose="02020603050405020304" pitchFamily="18" charset="0"/>
                <a:ea typeface="宋体" panose="02010600030101010101" pitchFamily="2" charset="-122"/>
              </a:rPr>
              <a:t>MIT</a:t>
            </a:r>
            <a:r>
              <a:rPr lang="en-US" altLang="zh-CN" sz="1400" b="1">
                <a:solidFill>
                  <a:srgbClr val="00B050"/>
                </a:solidFill>
                <a:latin typeface="Times New Roman" panose="02020603050405020304" pitchFamily="18" charset="0"/>
                <a:ea typeface="宋体" panose="02010600030101010101" pitchFamily="2" charset="-122"/>
              </a:rPr>
              <a:t>(</a:t>
            </a:r>
            <a:r>
              <a:rPr lang="zh-CN" altLang="en-US" sz="1400" b="1">
                <a:solidFill>
                  <a:srgbClr val="00B050"/>
                </a:solidFill>
                <a:latin typeface="Times New Roman" panose="02020603050405020304" pitchFamily="18" charset="0"/>
                <a:ea typeface="宋体" panose="02010600030101010101" pitchFamily="2" charset="-122"/>
                <a:sym typeface="宋体" panose="02010600030101010101" pitchFamily="2" charset="-122"/>
              </a:rPr>
              <a:t>美国麻省理工学院</a:t>
            </a:r>
            <a:r>
              <a:rPr lang="en-US" altLang="zh-CN" sz="1400" b="1">
                <a:solidFill>
                  <a:srgbClr val="00B050"/>
                </a:solidFill>
                <a:latin typeface="Times New Roman" panose="02020603050405020304" pitchFamily="18" charset="0"/>
                <a:ea typeface="宋体" panose="02010600030101010101" pitchFamily="2" charset="-122"/>
              </a:rPr>
              <a:t>)</a:t>
            </a:r>
            <a:endParaRPr lang="en-US" altLang="zh-CN" sz="1400" b="1">
              <a:solidFill>
                <a:srgbClr val="00B050"/>
              </a:solidFill>
              <a:latin typeface="Times New Roman" panose="02020603050405020304" pitchFamily="18" charset="0"/>
              <a:ea typeface="宋体" panose="02010600030101010101" pitchFamily="2" charset="-122"/>
            </a:endParaRPr>
          </a:p>
        </p:txBody>
      </p:sp>
      <p:sp>
        <p:nvSpPr>
          <p:cNvPr id="10257" name="文本框 99"/>
          <p:cNvSpPr txBox="1"/>
          <p:nvPr/>
        </p:nvSpPr>
        <p:spPr>
          <a:xfrm>
            <a:off x="322580" y="1607820"/>
            <a:ext cx="11527155" cy="368300"/>
          </a:xfrm>
          <a:prstGeom prst="rect">
            <a:avLst/>
          </a:prstGeom>
          <a:solidFill>
            <a:srgbClr val="FFFF00"/>
          </a:solidFill>
          <a:ln w="9525">
            <a:noFill/>
          </a:ln>
        </p:spPr>
        <p:txBody>
          <a:bodyPr wrap="square" anchor="t">
            <a:spAutoFit/>
          </a:bodyPr>
          <a:p>
            <a:pPr marL="285750" indent="-285750" algn="just">
              <a:buClr>
                <a:srgbClr val="C00000"/>
              </a:buClr>
              <a:buFont typeface="Wingdings" panose="05000000000000000000" charset="0"/>
              <a:buChar char="þ"/>
            </a:pPr>
            <a:r>
              <a:rPr lang="zh-CN" altLang="en-US" sz="1800">
                <a:latin typeface="微软雅黑" panose="020B0503020204020204" pitchFamily="34" charset="-122"/>
                <a:ea typeface="微软雅黑" panose="020B0503020204020204" pitchFamily="34" charset="-122"/>
              </a:rPr>
              <a:t>工程领袖人才培养已成为世界一流大学，尤其是一流工科大学或工科教育中重要的人才培养使命。</a:t>
            </a:r>
            <a:endParaRPr lang="zh-CN" altLang="en-US" sz="1800">
              <a:latin typeface="微软雅黑" panose="020B0503020204020204" pitchFamily="34" charset="-122"/>
              <a:ea typeface="微软雅黑" panose="020B0503020204020204" pitchFamily="34" charset="-122"/>
            </a:endParaRPr>
          </a:p>
        </p:txBody>
      </p:sp>
      <p:sp>
        <p:nvSpPr>
          <p:cNvPr id="10258" name="文本框 8"/>
          <p:cNvSpPr txBox="1"/>
          <p:nvPr/>
        </p:nvSpPr>
        <p:spPr>
          <a:xfrm>
            <a:off x="6938010" y="2094230"/>
            <a:ext cx="4911725" cy="1861185"/>
          </a:xfrm>
          <a:prstGeom prst="rect">
            <a:avLst/>
          </a:prstGeom>
          <a:noFill/>
          <a:ln w="9525">
            <a:noFill/>
          </a:ln>
        </p:spPr>
        <p:txBody>
          <a:bodyPr wrap="square" anchor="t">
            <a:spAutoFit/>
          </a:bodyPr>
          <a:p>
            <a:pPr marL="285750" indent="-285750" algn="just">
              <a:lnSpc>
                <a:spcPts val="1725"/>
              </a:lnSpc>
              <a:buClr>
                <a:srgbClr val="C00000"/>
              </a:buClr>
              <a:buFont typeface="Wingdings" panose="05000000000000000000" charset="0"/>
              <a:buChar char="@"/>
            </a:pPr>
            <a:r>
              <a:rPr lang="zh-CN" altLang="en-US" sz="1600">
                <a:latin typeface="微软雅黑" panose="020B0503020204020204" pitchFamily="34" charset="-122"/>
                <a:ea typeface="微软雅黑" panose="020B0503020204020204" pitchFamily="34" charset="-122"/>
              </a:rPr>
              <a:t>该计划于</a:t>
            </a:r>
            <a:r>
              <a:rPr lang="en-US" altLang="zh-CN" sz="1600">
                <a:solidFill>
                  <a:srgbClr val="C00000"/>
                </a:solidFill>
                <a:latin typeface="微软雅黑" panose="020B0503020204020204" pitchFamily="34" charset="-122"/>
                <a:ea typeface="微软雅黑" panose="020B0503020204020204" pitchFamily="34" charset="-122"/>
              </a:rPr>
              <a:t>2007</a:t>
            </a:r>
            <a:r>
              <a:rPr lang="zh-CN" altLang="en-US" sz="1600">
                <a:latin typeface="微软雅黑" panose="020B0503020204020204" pitchFamily="34" charset="-122"/>
                <a:ea typeface="微软雅黑" panose="020B0503020204020204" pitchFamily="34" charset="-122"/>
              </a:rPr>
              <a:t>年提出，是一项</a:t>
            </a:r>
            <a:r>
              <a:rPr lang="zh-CN" altLang="en-US" sz="1600" u="sng">
                <a:solidFill>
                  <a:srgbClr val="C00000"/>
                </a:solidFill>
                <a:latin typeface="微软雅黑" panose="020B0503020204020204" pitchFamily="34" charset="-122"/>
                <a:ea typeface="微软雅黑" panose="020B0503020204020204" pitchFamily="34" charset="-122"/>
              </a:rPr>
              <a:t>工科本科生教学改革项目</a:t>
            </a:r>
            <a:r>
              <a:rPr lang="zh-CN" altLang="en-US" sz="1600">
                <a:latin typeface="微软雅黑" panose="020B0503020204020204" pitchFamily="34" charset="-122"/>
                <a:ea typeface="微软雅黑" panose="020B0503020204020204" pitchFamily="34" charset="-122"/>
              </a:rPr>
              <a:t>，目标是提高</a:t>
            </a:r>
            <a:r>
              <a:rPr lang="en-US" altLang="zh-CN" sz="1600">
                <a:latin typeface="微软雅黑" panose="020B0503020204020204" pitchFamily="34" charset="-122"/>
                <a:ea typeface="微软雅黑" panose="020B0503020204020204" pitchFamily="34" charset="-122"/>
              </a:rPr>
              <a:t>MIT</a:t>
            </a:r>
            <a:r>
              <a:rPr lang="zh-CN" altLang="en-US" sz="1600">
                <a:latin typeface="微软雅黑" panose="020B0503020204020204" pitchFamily="34" charset="-122"/>
                <a:ea typeface="微软雅黑" panose="020B0503020204020204" pitchFamily="34" charset="-122"/>
              </a:rPr>
              <a:t>工程和科技教育水平，着力</a:t>
            </a:r>
            <a:r>
              <a:rPr lang="zh-CN" altLang="en-US" sz="1600" u="sng">
                <a:solidFill>
                  <a:srgbClr val="C00000"/>
                </a:solidFill>
                <a:latin typeface="微软雅黑" panose="020B0503020204020204" pitchFamily="34" charset="-122"/>
                <a:ea typeface="微软雅黑" panose="020B0503020204020204" pitchFamily="34" charset="-122"/>
              </a:rPr>
              <a:t>培养</a:t>
            </a:r>
            <a:r>
              <a:rPr lang="en-US" altLang="zh-CN" sz="1600" u="sng">
                <a:solidFill>
                  <a:srgbClr val="C00000"/>
                </a:solidFill>
                <a:latin typeface="微软雅黑" panose="020B0503020204020204" pitchFamily="34" charset="-122"/>
                <a:ea typeface="微软雅黑" panose="020B0503020204020204" pitchFamily="34" charset="-122"/>
              </a:rPr>
              <a:t>21</a:t>
            </a:r>
            <a:r>
              <a:rPr lang="zh-CN" altLang="en-US" sz="1600" u="sng">
                <a:solidFill>
                  <a:srgbClr val="C00000"/>
                </a:solidFill>
                <a:latin typeface="微软雅黑" panose="020B0503020204020204" pitchFamily="34" charset="-122"/>
                <a:ea typeface="微软雅黑" panose="020B0503020204020204" pitchFamily="34" charset="-122"/>
              </a:rPr>
              <a:t>世纪的工程界领袖即工程领军人才</a:t>
            </a:r>
            <a:r>
              <a:rPr lang="zh-CN" altLang="en-US" sz="1600">
                <a:latin typeface="微软雅黑" panose="020B0503020204020204" pitchFamily="34" charset="-122"/>
                <a:ea typeface="微软雅黑" panose="020B0503020204020204" pitchFamily="34" charset="-122"/>
              </a:rPr>
              <a:t>。</a:t>
            </a:r>
            <a:endParaRPr lang="zh-CN" altLang="en-US" sz="1600">
              <a:latin typeface="微软雅黑" panose="020B0503020204020204" pitchFamily="34" charset="-122"/>
              <a:ea typeface="微软雅黑" panose="020B0503020204020204" pitchFamily="34" charset="-122"/>
            </a:endParaRPr>
          </a:p>
          <a:p>
            <a:pPr marL="285750" indent="-285750" algn="just">
              <a:lnSpc>
                <a:spcPts val="1725"/>
              </a:lnSpc>
              <a:buClr>
                <a:srgbClr val="C00000"/>
              </a:buClr>
              <a:buFont typeface="Wingdings" panose="05000000000000000000" charset="0"/>
              <a:buChar char="@"/>
            </a:pPr>
            <a:r>
              <a:rPr lang="en-US" altLang="zh-CN" sz="1600">
                <a:latin typeface="微软雅黑" panose="020B0503020204020204" pitchFamily="34" charset="-122"/>
                <a:ea typeface="微软雅黑" panose="020B0503020204020204" pitchFamily="34" charset="-122"/>
              </a:rPr>
              <a:t>Gordon</a:t>
            </a:r>
            <a:r>
              <a:rPr lang="zh-CN" altLang="en-US" sz="1600">
                <a:latin typeface="微软雅黑" panose="020B0503020204020204" pitchFamily="34" charset="-122"/>
                <a:ea typeface="微软雅黑" panose="020B0503020204020204" pitchFamily="34" charset="-122"/>
              </a:rPr>
              <a:t>计划的核心项目是</a:t>
            </a:r>
            <a:r>
              <a:rPr lang="zh-CN" altLang="en-US" sz="1600" u="sng">
                <a:solidFill>
                  <a:srgbClr val="0000FF"/>
                </a:solidFill>
                <a:latin typeface="微软雅黑" panose="020B0503020204020204" pitchFamily="34" charset="-122"/>
                <a:ea typeface="微软雅黑" panose="020B0503020204020204" pitchFamily="34" charset="-122"/>
              </a:rPr>
              <a:t>从所有工学院大三学生中挑选优秀学生，通过专设的课堂学习（工程）领导力、讨论、校内实践，尤其是企业实践等环节，培养学生成为未来工程发明、创新和实践的领袖</a:t>
            </a:r>
            <a:r>
              <a:rPr lang="zh-CN" altLang="en-US" sz="1600">
                <a:latin typeface="微软雅黑" panose="020B0503020204020204" pitchFamily="34" charset="-122"/>
                <a:ea typeface="微软雅黑" panose="020B0503020204020204" pitchFamily="34" charset="-122"/>
              </a:rPr>
              <a:t>。</a:t>
            </a:r>
            <a:endParaRPr lang="zh-CN" altLang="en-US" sz="1600">
              <a:latin typeface="微软雅黑" panose="020B0503020204020204" pitchFamily="34" charset="-122"/>
              <a:ea typeface="微软雅黑" panose="020B0503020204020204" pitchFamily="34" charset="-122"/>
            </a:endParaRPr>
          </a:p>
        </p:txBody>
      </p:sp>
      <p:sp>
        <p:nvSpPr>
          <p:cNvPr id="10259" name="文本框 9"/>
          <p:cNvSpPr txBox="1"/>
          <p:nvPr/>
        </p:nvSpPr>
        <p:spPr>
          <a:xfrm>
            <a:off x="313055" y="2155825"/>
            <a:ext cx="4549775" cy="1398905"/>
          </a:xfrm>
          <a:prstGeom prst="rect">
            <a:avLst/>
          </a:prstGeom>
          <a:noFill/>
          <a:ln w="9525">
            <a:noFill/>
          </a:ln>
        </p:spPr>
        <p:txBody>
          <a:bodyPr wrap="square" anchor="t">
            <a:spAutoFit/>
          </a:bodyPr>
          <a:p>
            <a:pPr marL="285750" indent="-285750" algn="just">
              <a:buClr>
                <a:srgbClr val="C00000"/>
              </a:buClr>
              <a:buFont typeface="Wingdings" panose="05000000000000000000" charset="0"/>
              <a:buChar char="@"/>
            </a:pPr>
            <a:r>
              <a:rPr lang="zh-CN" altLang="en-US" sz="1700">
                <a:latin typeface="微软雅黑" panose="020B0503020204020204" pitchFamily="34" charset="-122"/>
                <a:ea typeface="微软雅黑" panose="020B0503020204020204" pitchFamily="34" charset="-122"/>
              </a:rPr>
              <a:t>工程领军人才培养发端于国际上“实用教育”领先的美国</a:t>
            </a:r>
            <a:r>
              <a:rPr lang="en-US" altLang="zh-CN" sz="1700">
                <a:latin typeface="微软雅黑" panose="020B0503020204020204" pitchFamily="34" charset="-122"/>
                <a:ea typeface="微软雅黑" panose="020B0503020204020204" pitchFamily="34" charset="-122"/>
              </a:rPr>
              <a:t>MIT</a:t>
            </a:r>
            <a:r>
              <a:rPr lang="zh-CN" altLang="en-US" sz="1700">
                <a:latin typeface="微软雅黑" panose="020B0503020204020204" pitchFamily="34" charset="-122"/>
                <a:ea typeface="微软雅黑" panose="020B0503020204020204" pitchFamily="34" charset="-122"/>
              </a:rPr>
              <a:t>麻省理工学院开展的工程领导力计划</a:t>
            </a:r>
            <a:r>
              <a:rPr lang="en-US" altLang="zh-CN" sz="1700">
                <a:latin typeface="微软雅黑" panose="020B0503020204020204" pitchFamily="34" charset="-122"/>
                <a:ea typeface="微软雅黑" panose="020B0503020204020204" pitchFamily="34" charset="-122"/>
              </a:rPr>
              <a:t>——</a:t>
            </a:r>
            <a:r>
              <a:rPr lang="zh-CN" altLang="en-US" sz="1700">
                <a:latin typeface="微软雅黑" panose="020B0503020204020204" pitchFamily="34" charset="-122"/>
                <a:ea typeface="微软雅黑" panose="020B0503020204020204" pitchFamily="34" charset="-122"/>
              </a:rPr>
              <a:t>麻省理工学院</a:t>
            </a:r>
            <a:r>
              <a:rPr lang="en-US" altLang="zh-CN" sz="1700">
                <a:latin typeface="微软雅黑" panose="020B0503020204020204" pitchFamily="34" charset="-122"/>
                <a:ea typeface="微软雅黑" panose="020B0503020204020204" pitchFamily="34" charset="-122"/>
              </a:rPr>
              <a:t>Gordon</a:t>
            </a:r>
            <a:r>
              <a:rPr lang="zh-CN" altLang="en-US" sz="1700">
                <a:latin typeface="微软雅黑" panose="020B0503020204020204" pitchFamily="34" charset="-122"/>
                <a:ea typeface="微软雅黑" panose="020B0503020204020204" pitchFamily="34" charset="-122"/>
              </a:rPr>
              <a:t>工程领导力计划（即</a:t>
            </a:r>
            <a:r>
              <a:rPr lang="zh-CN" altLang="en-US" sz="1700" u="sng">
                <a:solidFill>
                  <a:srgbClr val="C00000"/>
                </a:solidFill>
                <a:latin typeface="微软雅黑" panose="020B0503020204020204" pitchFamily="34" charset="-122"/>
                <a:ea typeface="微软雅黑" panose="020B0503020204020204" pitchFamily="34" charset="-122"/>
              </a:rPr>
              <a:t>戈登</a:t>
            </a:r>
            <a:r>
              <a:rPr lang="en-US" altLang="zh-CN" sz="1700" u="sng">
                <a:solidFill>
                  <a:srgbClr val="C00000"/>
                </a:solidFill>
                <a:latin typeface="微软雅黑" panose="020B0503020204020204" pitchFamily="34" charset="-122"/>
                <a:ea typeface="微软雅黑" panose="020B0503020204020204" pitchFamily="34" charset="-122"/>
              </a:rPr>
              <a:t>-</a:t>
            </a:r>
            <a:r>
              <a:rPr lang="zh-CN" altLang="en-US" sz="1700" u="sng">
                <a:solidFill>
                  <a:srgbClr val="C00000"/>
                </a:solidFill>
                <a:latin typeface="微软雅黑" panose="020B0503020204020204" pitchFamily="34" charset="-122"/>
                <a:ea typeface="微软雅黑" panose="020B0503020204020204" pitchFamily="34" charset="-122"/>
              </a:rPr>
              <a:t>麻省理工学院工程领袖计划</a:t>
            </a:r>
            <a:r>
              <a:rPr lang="zh-CN" altLang="en-US" sz="1700">
                <a:latin typeface="微软雅黑" panose="020B0503020204020204" pitchFamily="34" charset="-122"/>
                <a:ea typeface="微软雅黑" panose="020B0503020204020204" pitchFamily="34" charset="-122"/>
              </a:rPr>
              <a:t>）。</a:t>
            </a:r>
            <a:endParaRPr lang="zh-CN" altLang="en-US" sz="1700">
              <a:latin typeface="微软雅黑" panose="020B0503020204020204" pitchFamily="34" charset="-122"/>
              <a:ea typeface="微软雅黑" panose="020B0503020204020204" pitchFamily="34" charset="-122"/>
            </a:endParaRPr>
          </a:p>
        </p:txBody>
      </p:sp>
      <p:sp>
        <p:nvSpPr>
          <p:cNvPr id="10260" name="文本框 13"/>
          <p:cNvSpPr txBox="1"/>
          <p:nvPr/>
        </p:nvSpPr>
        <p:spPr>
          <a:xfrm>
            <a:off x="313690" y="4697730"/>
            <a:ext cx="11680190" cy="563245"/>
          </a:xfrm>
          <a:prstGeom prst="rect">
            <a:avLst/>
          </a:prstGeom>
          <a:noFill/>
          <a:ln w="9525">
            <a:noFill/>
          </a:ln>
        </p:spPr>
        <p:txBody>
          <a:bodyPr wrap="square" anchor="t">
            <a:spAutoFit/>
          </a:bodyPr>
          <a:p>
            <a:pPr marL="285750" indent="-285750" algn="just">
              <a:lnSpc>
                <a:spcPts val="1840"/>
              </a:lnSpc>
              <a:buClr>
                <a:srgbClr val="C00000"/>
              </a:buClr>
              <a:buFont typeface="Wingdings" panose="05000000000000000000" charset="0"/>
              <a:buChar char="@"/>
            </a:pPr>
            <a:r>
              <a:rPr lang="zh-CN" altLang="en-US" sz="1700">
                <a:latin typeface="微软雅黑" panose="020B0503020204020204" pitchFamily="34" charset="-122"/>
                <a:ea typeface="微软雅黑" panose="020B0503020204020204" pitchFamily="34" charset="-122"/>
              </a:rPr>
              <a:t>我国紧随美国工程领袖人才培养发展变革，积极行动，不仅对国外的变革进行了认真观察，还结合我们自身的特点做了认真的思考，还在工程领军</a:t>
            </a:r>
            <a:r>
              <a:rPr lang="zh-CN" altLang="en-US" sz="1700">
                <a:solidFill>
                  <a:srgbClr val="C00000"/>
                </a:solidFill>
                <a:latin typeface="微软雅黑" panose="020B0503020204020204" pitchFamily="34" charset="-122"/>
                <a:ea typeface="微软雅黑" panose="020B0503020204020204" pitchFamily="34" charset="-122"/>
              </a:rPr>
              <a:t>人才培养模式</a:t>
            </a:r>
            <a:r>
              <a:rPr lang="zh-CN" altLang="en-US" sz="1700">
                <a:latin typeface="微软雅黑" panose="020B0503020204020204" pitchFamily="34" charset="-122"/>
                <a:ea typeface="微软雅黑" panose="020B0503020204020204" pitchFamily="34" charset="-122"/>
              </a:rPr>
              <a:t>、</a:t>
            </a:r>
            <a:r>
              <a:rPr lang="zh-CN" altLang="en-US" sz="1700">
                <a:solidFill>
                  <a:srgbClr val="C00000"/>
                </a:solidFill>
                <a:latin typeface="微软雅黑" panose="020B0503020204020204" pitchFamily="34" charset="-122"/>
                <a:ea typeface="微软雅黑" panose="020B0503020204020204" pitchFamily="34" charset="-122"/>
              </a:rPr>
              <a:t>要素</a:t>
            </a:r>
            <a:r>
              <a:rPr lang="zh-CN" altLang="en-US" sz="1700">
                <a:latin typeface="微软雅黑" panose="020B0503020204020204" pitchFamily="34" charset="-122"/>
                <a:ea typeface="微软雅黑" panose="020B0503020204020204" pitchFamily="34" charset="-122"/>
              </a:rPr>
              <a:t>、</a:t>
            </a:r>
            <a:r>
              <a:rPr lang="zh-CN" altLang="en-US" sz="1700">
                <a:solidFill>
                  <a:srgbClr val="C00000"/>
                </a:solidFill>
                <a:latin typeface="微软雅黑" panose="020B0503020204020204" pitchFamily="34" charset="-122"/>
                <a:ea typeface="微软雅黑" panose="020B0503020204020204" pitchFamily="34" charset="-122"/>
              </a:rPr>
              <a:t>具体方案</a:t>
            </a:r>
            <a:r>
              <a:rPr lang="zh-CN" altLang="en-US" sz="1700">
                <a:latin typeface="微软雅黑" panose="020B0503020204020204" pitchFamily="34" charset="-122"/>
                <a:ea typeface="微软雅黑" panose="020B0503020204020204" pitchFamily="34" charset="-122"/>
              </a:rPr>
              <a:t>、</a:t>
            </a:r>
            <a:r>
              <a:rPr lang="zh-CN" altLang="en-US" sz="1700">
                <a:solidFill>
                  <a:srgbClr val="C00000"/>
                </a:solidFill>
                <a:latin typeface="微软雅黑" panose="020B0503020204020204" pitchFamily="34" charset="-122"/>
                <a:ea typeface="微软雅黑" panose="020B0503020204020204" pitchFamily="34" charset="-122"/>
              </a:rPr>
              <a:t>优化执行</a:t>
            </a:r>
            <a:r>
              <a:rPr lang="zh-CN" altLang="en-US" sz="1700">
                <a:latin typeface="微软雅黑" panose="020B0503020204020204" pitchFamily="34" charset="-122"/>
                <a:ea typeface="微软雅黑" panose="020B0503020204020204" pitchFamily="34" charset="-122"/>
              </a:rPr>
              <a:t>等方面进行了深入研究。</a:t>
            </a:r>
            <a:endParaRPr lang="zh-CN" altLang="en-US" sz="1700">
              <a:latin typeface="微软雅黑" panose="020B0503020204020204" pitchFamily="34" charset="-122"/>
              <a:ea typeface="微软雅黑" panose="020B0503020204020204" pitchFamily="34" charset="-122"/>
            </a:endParaRPr>
          </a:p>
        </p:txBody>
      </p:sp>
      <p:sp>
        <p:nvSpPr>
          <p:cNvPr id="10261" name="文本框 14"/>
          <p:cNvSpPr txBox="1"/>
          <p:nvPr/>
        </p:nvSpPr>
        <p:spPr>
          <a:xfrm>
            <a:off x="313690" y="5325745"/>
            <a:ext cx="11680190" cy="563245"/>
          </a:xfrm>
          <a:prstGeom prst="rect">
            <a:avLst/>
          </a:prstGeom>
          <a:noFill/>
          <a:ln w="9525">
            <a:noFill/>
          </a:ln>
        </p:spPr>
        <p:txBody>
          <a:bodyPr wrap="square" anchor="t">
            <a:spAutoFit/>
          </a:bodyPr>
          <a:p>
            <a:pPr marL="285750" indent="-285750" algn="just">
              <a:lnSpc>
                <a:spcPts val="1840"/>
              </a:lnSpc>
              <a:buClr>
                <a:srgbClr val="C00000"/>
              </a:buClr>
              <a:buFont typeface="Wingdings" panose="05000000000000000000" charset="0"/>
              <a:buChar char="@"/>
            </a:pPr>
            <a:r>
              <a:rPr lang="zh-CN" altLang="en-US" sz="1700" b="1">
                <a:solidFill>
                  <a:srgbClr val="C00000"/>
                </a:solidFill>
                <a:latin typeface="微软雅黑" panose="020B0503020204020204" pitchFamily="34" charset="-122"/>
                <a:ea typeface="微软雅黑" panose="020B0503020204020204" pitchFamily="34" charset="-122"/>
              </a:rPr>
              <a:t>我国与法国在北京航空航天大学成立了中法工程师学院</a:t>
            </a:r>
            <a:r>
              <a:rPr lang="zh-CN" altLang="en-US" sz="1700">
                <a:latin typeface="微软雅黑" panose="020B0503020204020204" pitchFamily="34" charset="-122"/>
                <a:ea typeface="微软雅黑" panose="020B0503020204020204" pitchFamily="34" charset="-122"/>
              </a:rPr>
              <a:t>，基于双方工程教育的经验，共同探讨培养工程方面</a:t>
            </a:r>
            <a:r>
              <a:rPr lang="zh-CN" altLang="en-US" sz="1700" u="sng">
                <a:solidFill>
                  <a:srgbClr val="C00000"/>
                </a:solidFill>
                <a:latin typeface="微软雅黑" panose="020B0503020204020204" pitchFamily="34" charset="-122"/>
                <a:ea typeface="微软雅黑" panose="020B0503020204020204" pitchFamily="34" charset="-122"/>
              </a:rPr>
              <a:t>未来领军人才和企业家机制</a:t>
            </a:r>
            <a:r>
              <a:rPr lang="zh-CN" altLang="en-US" sz="1700">
                <a:latin typeface="微软雅黑" panose="020B0503020204020204" pitchFamily="34" charset="-122"/>
                <a:ea typeface="微软雅黑" panose="020B0503020204020204" pitchFamily="34" charset="-122"/>
              </a:rPr>
              <a:t>。</a:t>
            </a:r>
            <a:endParaRPr lang="zh-CN" altLang="en-US" sz="1700">
              <a:latin typeface="微软雅黑" panose="020B0503020204020204" pitchFamily="34" charset="-122"/>
              <a:ea typeface="微软雅黑" panose="020B0503020204020204" pitchFamily="34" charset="-122"/>
            </a:endParaRPr>
          </a:p>
        </p:txBody>
      </p:sp>
      <p:sp>
        <p:nvSpPr>
          <p:cNvPr id="10262" name="文本框 15"/>
          <p:cNvSpPr txBox="1"/>
          <p:nvPr/>
        </p:nvSpPr>
        <p:spPr>
          <a:xfrm>
            <a:off x="313690" y="5894070"/>
            <a:ext cx="11680190" cy="563245"/>
          </a:xfrm>
          <a:prstGeom prst="rect">
            <a:avLst/>
          </a:prstGeom>
          <a:noFill/>
          <a:ln w="9525">
            <a:noFill/>
          </a:ln>
        </p:spPr>
        <p:txBody>
          <a:bodyPr wrap="square" anchor="t">
            <a:spAutoFit/>
          </a:bodyPr>
          <a:p>
            <a:pPr marL="285750" indent="-285750" algn="just">
              <a:lnSpc>
                <a:spcPts val="1840"/>
              </a:lnSpc>
              <a:buClr>
                <a:srgbClr val="C00000"/>
              </a:buClr>
              <a:buFont typeface="Wingdings" panose="05000000000000000000" charset="0"/>
              <a:buChar char="@"/>
            </a:pPr>
            <a:r>
              <a:rPr lang="zh-CN" altLang="en-US" sz="1700">
                <a:solidFill>
                  <a:srgbClr val="C00000"/>
                </a:solidFill>
                <a:latin typeface="微软雅黑" panose="020B0503020204020204" pitchFamily="34" charset="-122"/>
                <a:ea typeface="微软雅黑" panose="020B0503020204020204" pitchFamily="34" charset="-122"/>
              </a:rPr>
              <a:t>西北工业大学</a:t>
            </a:r>
            <a:r>
              <a:rPr lang="zh-CN" altLang="en-US" sz="1700">
                <a:latin typeface="微软雅黑" panose="020B0503020204020204" pitchFamily="34" charset="-122"/>
                <a:ea typeface="微软雅黑" panose="020B0503020204020204" pitchFamily="34" charset="-122"/>
              </a:rPr>
              <a:t>采用“</a:t>
            </a:r>
            <a:r>
              <a:rPr lang="en-US" altLang="zh-CN" sz="1700">
                <a:latin typeface="微软雅黑" panose="020B0503020204020204" pitchFamily="34" charset="-122"/>
                <a:ea typeface="微软雅黑" panose="020B0503020204020204" pitchFamily="34" charset="-122"/>
              </a:rPr>
              <a:t>5438(</a:t>
            </a:r>
            <a:r>
              <a:rPr lang="zh-CN" altLang="en-US" sz="1700">
                <a:latin typeface="微软雅黑" panose="020B0503020204020204" pitchFamily="34" charset="-122"/>
                <a:ea typeface="微软雅黑" panose="020B0503020204020204" pitchFamily="34" charset="-122"/>
              </a:rPr>
              <a:t>基于</a:t>
            </a:r>
            <a:r>
              <a:rPr lang="en-US" altLang="zh-CN" sz="1700">
                <a:latin typeface="微软雅黑" panose="020B0503020204020204" pitchFamily="34" charset="-122"/>
                <a:ea typeface="微软雅黑" panose="020B0503020204020204" pitchFamily="34" charset="-122"/>
              </a:rPr>
              <a:t>5</a:t>
            </a:r>
            <a:r>
              <a:rPr lang="zh-CN" altLang="en-US" sz="1700">
                <a:latin typeface="微软雅黑" panose="020B0503020204020204" pitchFamily="34" charset="-122"/>
                <a:ea typeface="微软雅黑" panose="020B0503020204020204" pitchFamily="34" charset="-122"/>
              </a:rPr>
              <a:t>个结合、做到</a:t>
            </a:r>
            <a:r>
              <a:rPr lang="en-US" altLang="zh-CN" sz="1700">
                <a:latin typeface="微软雅黑" panose="020B0503020204020204" pitchFamily="34" charset="-122"/>
                <a:ea typeface="微软雅黑" panose="020B0503020204020204" pitchFamily="34" charset="-122"/>
              </a:rPr>
              <a:t>4</a:t>
            </a:r>
            <a:r>
              <a:rPr lang="zh-CN" altLang="en-US" sz="1700">
                <a:latin typeface="微软雅黑" panose="020B0503020204020204" pitchFamily="34" charset="-122"/>
                <a:ea typeface="微软雅黑" panose="020B0503020204020204" pitchFamily="34" charset="-122"/>
              </a:rPr>
              <a:t>个注重、搭建</a:t>
            </a:r>
            <a:r>
              <a:rPr lang="en-US" altLang="zh-CN" sz="1700">
                <a:latin typeface="微软雅黑" panose="020B0503020204020204" pitchFamily="34" charset="-122"/>
                <a:ea typeface="微软雅黑" panose="020B0503020204020204" pitchFamily="34" charset="-122"/>
              </a:rPr>
              <a:t>3</a:t>
            </a:r>
            <a:r>
              <a:rPr lang="zh-CN" altLang="en-US" sz="1700">
                <a:latin typeface="微软雅黑" panose="020B0503020204020204" pitchFamily="34" charset="-122"/>
                <a:ea typeface="微软雅黑" panose="020B0503020204020204" pitchFamily="34" charset="-122"/>
              </a:rPr>
              <a:t>个平台、实施</a:t>
            </a:r>
            <a:r>
              <a:rPr lang="en-US" altLang="zh-CN" sz="1700">
                <a:latin typeface="微软雅黑" panose="020B0503020204020204" pitchFamily="34" charset="-122"/>
                <a:ea typeface="微软雅黑" panose="020B0503020204020204" pitchFamily="34" charset="-122"/>
              </a:rPr>
              <a:t>8</a:t>
            </a:r>
            <a:r>
              <a:rPr lang="zh-CN" altLang="en-US" sz="1700">
                <a:latin typeface="微软雅黑" panose="020B0503020204020204" pitchFamily="34" charset="-122"/>
                <a:ea typeface="微软雅黑" panose="020B0503020204020204" pitchFamily="34" charset="-122"/>
              </a:rPr>
              <a:t>项举措</a:t>
            </a:r>
            <a:r>
              <a:rPr lang="en-US" altLang="zh-CN" sz="1700">
                <a:latin typeface="微软雅黑" panose="020B0503020204020204" pitchFamily="34" charset="-122"/>
                <a:ea typeface="微软雅黑" panose="020B0503020204020204" pitchFamily="34" charset="-122"/>
              </a:rPr>
              <a:t>)”</a:t>
            </a:r>
            <a:r>
              <a:rPr lang="zh-CN" altLang="en-US" sz="1700">
                <a:latin typeface="微软雅黑" panose="020B0503020204020204" pitchFamily="34" charset="-122"/>
                <a:ea typeface="微软雅黑" panose="020B0503020204020204" pitchFamily="34" charset="-122"/>
              </a:rPr>
              <a:t>模式，培养高素质创新型航空领军人才，取得一定成果</a:t>
            </a:r>
            <a:endParaRPr lang="zh-CN" altLang="en-US" sz="1700">
              <a:latin typeface="微软雅黑" panose="020B0503020204020204" pitchFamily="34" charset="-122"/>
              <a:ea typeface="微软雅黑" panose="020B0503020204020204" pitchFamily="34" charset="-122"/>
            </a:endParaRPr>
          </a:p>
        </p:txBody>
      </p:sp>
      <p:sp>
        <p:nvSpPr>
          <p:cNvPr id="10263" name="文本框 16"/>
          <p:cNvSpPr txBox="1"/>
          <p:nvPr/>
        </p:nvSpPr>
        <p:spPr>
          <a:xfrm>
            <a:off x="322898" y="6360795"/>
            <a:ext cx="11686540" cy="352425"/>
          </a:xfrm>
          <a:prstGeom prst="rect">
            <a:avLst/>
          </a:prstGeom>
          <a:noFill/>
          <a:ln w="9525">
            <a:noFill/>
          </a:ln>
        </p:spPr>
        <p:txBody>
          <a:bodyPr wrap="none" anchor="t">
            <a:spAutoFit/>
          </a:bodyPr>
          <a:p>
            <a:pPr marL="285750" indent="-285750" algn="l">
              <a:buClr>
                <a:srgbClr val="C00000"/>
              </a:buClr>
              <a:buFont typeface="Wingdings" panose="05000000000000000000" charset="0"/>
              <a:buChar char="@"/>
            </a:pPr>
            <a:r>
              <a:rPr lang="zh-CN" altLang="en-US" sz="1700">
                <a:latin typeface="微软雅黑" panose="020B0503020204020204" pitchFamily="34" charset="-122"/>
                <a:ea typeface="微软雅黑" panose="020B0503020204020204" pitchFamily="34" charset="-122"/>
              </a:rPr>
              <a:t>2012年，</a:t>
            </a:r>
            <a:r>
              <a:rPr lang="zh-CN" altLang="en-US" sz="1700">
                <a:solidFill>
                  <a:srgbClr val="C00000"/>
                </a:solidFill>
                <a:latin typeface="微软雅黑" panose="020B0503020204020204" pitchFamily="34" charset="-122"/>
                <a:ea typeface="微软雅黑" panose="020B0503020204020204" pitchFamily="34" charset="-122"/>
              </a:rPr>
              <a:t>哈尔滨工业大学</a:t>
            </a:r>
            <a:r>
              <a:rPr lang="zh-CN" altLang="en-US" sz="1700">
                <a:latin typeface="微软雅黑" panose="020B0503020204020204" pitchFamily="34" charset="-122"/>
                <a:ea typeface="微软雅黑" panose="020B0503020204020204" pitchFamily="34" charset="-122"/>
              </a:rPr>
              <a:t>提出要培养学术性拔尖创新人才和</a:t>
            </a:r>
            <a:r>
              <a:rPr lang="zh-CN" altLang="en-US" sz="1700" b="1">
                <a:solidFill>
                  <a:srgbClr val="00B050"/>
                </a:solidFill>
                <a:latin typeface="微软雅黑" panose="020B0503020204020204" pitchFamily="34" charset="-122"/>
                <a:ea typeface="微软雅黑" panose="020B0503020204020204" pitchFamily="34" charset="-122"/>
              </a:rPr>
              <a:t>工程领军人才</a:t>
            </a:r>
            <a:r>
              <a:rPr lang="en-US" altLang="zh-CN" sz="1600" b="1">
                <a:solidFill>
                  <a:schemeClr val="accent1"/>
                </a:solidFill>
                <a:latin typeface="微软雅黑" panose="020B0503020204020204" pitchFamily="34" charset="-122"/>
                <a:ea typeface="微软雅黑" panose="020B0503020204020204" pitchFamily="34" charset="-122"/>
              </a:rPr>
              <a:t>(</a:t>
            </a:r>
            <a:r>
              <a:rPr lang="zh-CN" altLang="en-US" sz="1600" b="1">
                <a:solidFill>
                  <a:schemeClr val="accent1"/>
                </a:solidFill>
                <a:latin typeface="微软雅黑" panose="020B0503020204020204" pitchFamily="34" charset="-122"/>
                <a:ea typeface="微软雅黑" panose="020B0503020204020204" pitchFamily="34" charset="-122"/>
              </a:rPr>
              <a:t>即</a:t>
            </a:r>
            <a:r>
              <a:rPr lang="en-US" altLang="zh-CN" sz="1600" b="1">
                <a:solidFill>
                  <a:schemeClr val="accent1"/>
                </a:solidFill>
                <a:latin typeface="微软雅黑" panose="020B0503020204020204" pitchFamily="34" charset="-122"/>
                <a:ea typeface="微软雅黑" panose="020B0503020204020204" pitchFamily="34" charset="-122"/>
              </a:rPr>
              <a:t>“</a:t>
            </a:r>
            <a:r>
              <a:rPr lang="zh-CN" altLang="en-US" sz="1600" b="1">
                <a:solidFill>
                  <a:schemeClr val="accent1"/>
                </a:solidFill>
                <a:latin typeface="微软雅黑" panose="020B0503020204020204" pitchFamily="34" charset="-122"/>
                <a:ea typeface="微软雅黑" panose="020B0503020204020204" pitchFamily="34" charset="-122"/>
                <a:sym typeface="+mn-ea"/>
              </a:rPr>
              <a:t>工程领军人才培养计划</a:t>
            </a:r>
            <a:r>
              <a:rPr lang="en-US" altLang="zh-CN" sz="1600" b="1">
                <a:solidFill>
                  <a:schemeClr val="accent1"/>
                </a:solidFill>
                <a:latin typeface="微软雅黑" panose="020B0503020204020204" pitchFamily="34" charset="-122"/>
                <a:ea typeface="微软雅黑" panose="020B0503020204020204" pitchFamily="34" charset="-122"/>
              </a:rPr>
              <a:t>”</a:t>
            </a:r>
            <a:r>
              <a:rPr lang="zh-CN" altLang="en-US" sz="1600" b="1">
                <a:solidFill>
                  <a:schemeClr val="accent1"/>
                </a:solidFill>
                <a:latin typeface="微软雅黑" panose="020B0503020204020204" pitchFamily="34" charset="-122"/>
                <a:ea typeface="微软雅黑" panose="020B0503020204020204" pitchFamily="34" charset="-122"/>
              </a:rPr>
              <a:t>要培养的人才</a:t>
            </a:r>
            <a:r>
              <a:rPr lang="en-US" altLang="zh-CN" sz="1600" b="1">
                <a:solidFill>
                  <a:schemeClr val="accent1"/>
                </a:solidFill>
                <a:latin typeface="微软雅黑" panose="020B0503020204020204" pitchFamily="34" charset="-122"/>
                <a:ea typeface="微软雅黑" panose="020B0503020204020204" pitchFamily="34" charset="-122"/>
              </a:rPr>
              <a:t>)</a:t>
            </a:r>
            <a:r>
              <a:rPr lang="zh-CN" altLang="en-US" sz="1700">
                <a:latin typeface="微软雅黑" panose="020B0503020204020204" pitchFamily="34" charset="-122"/>
                <a:ea typeface="微软雅黑" panose="020B0503020204020204" pitchFamily="34" charset="-122"/>
              </a:rPr>
              <a:t>。</a:t>
            </a:r>
            <a:endParaRPr lang="zh-CN" altLang="en-US" sz="1700">
              <a:latin typeface="微软雅黑" panose="020B0503020204020204" pitchFamily="34" charset="-122"/>
              <a:ea typeface="微软雅黑" panose="020B0503020204020204" pitchFamily="34" charset="-122"/>
            </a:endParaRPr>
          </a:p>
        </p:txBody>
      </p:sp>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98538" y="14923"/>
            <a:ext cx="519303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en-US" sz="3600" b="1">
                <a:solidFill>
                  <a:srgbClr val="FF0000"/>
                </a:solidFill>
                <a:latin typeface="微软雅黑" panose="020B0503020204020204" pitchFamily="34" charset="-122"/>
                <a:ea typeface="微软雅黑" panose="020B0503020204020204" pitchFamily="34" charset="-122"/>
              </a:rPr>
              <a:t>II.</a:t>
            </a:r>
            <a:r>
              <a:rPr lang="zh-CN" altLang="en-US" sz="3600" b="1">
                <a:solidFill>
                  <a:srgbClr val="319186"/>
                </a:solidFill>
                <a:latin typeface="微软雅黑" panose="020B0503020204020204" pitchFamily="34" charset="-122"/>
                <a:ea typeface="微软雅黑" panose="020B0503020204020204" pitchFamily="34" charset="-122"/>
                <a:sym typeface="+mn-ea"/>
              </a:rPr>
              <a:t>工程领军人才培养计划</a:t>
            </a:r>
            <a:endParaRPr lang="zh-CN" altLang="en-US" sz="3600" b="1">
              <a:solidFill>
                <a:srgbClr val="31918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154305" y="935990"/>
            <a:ext cx="2004060" cy="429895"/>
          </a:xfrm>
          <a:prstGeom prst="rect">
            <a:avLst/>
          </a:prstGeom>
          <a:noFill/>
        </p:spPr>
        <p:txBody>
          <a:bodyPr wrap="none" rtlCol="0" anchor="t">
            <a:spAutoFit/>
          </a:bodyPr>
          <a:p>
            <a:r>
              <a:rPr lang="en-US" altLang="zh-CN" sz="2200" b="1">
                <a:solidFill>
                  <a:srgbClr val="FFFFFF"/>
                </a:solidFill>
                <a:latin typeface="微软雅黑" panose="020B0503020204020204" pitchFamily="34" charset="-122"/>
                <a:ea typeface="微软雅黑" panose="020B0503020204020204" pitchFamily="34" charset="-122"/>
                <a:sym typeface="+mn-ea"/>
              </a:rPr>
              <a:t>2.1</a:t>
            </a:r>
            <a:r>
              <a:rPr lang="zh-CN" altLang="en-US" sz="2200" b="1">
                <a:solidFill>
                  <a:srgbClr val="FFFFFF"/>
                </a:solidFill>
                <a:latin typeface="微软雅黑" panose="020B0503020204020204" pitchFamily="34" charset="-122"/>
                <a:ea typeface="微软雅黑" panose="020B0503020204020204" pitchFamily="34" charset="-122"/>
                <a:sym typeface="+mn-ea"/>
              </a:rPr>
              <a:t>背景和意义</a:t>
            </a:r>
            <a:endParaRPr lang="zh-CN" altLang="en-US" sz="2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257"/>
                                        </p:tgtEl>
                                        <p:attrNameLst>
                                          <p:attrName>style.visibility</p:attrName>
                                        </p:attrNameLst>
                                      </p:cBhvr>
                                      <p:to>
                                        <p:strVal val="visible"/>
                                      </p:to>
                                    </p:set>
                                    <p:animEffect transition="in" filter="dissolve">
                                      <p:cBhvr>
                                        <p:cTn id="7" dur="1000"/>
                                        <p:tgtEl>
                                          <p:spTgt spid="10257"/>
                                        </p:tgtEl>
                                      </p:cBhvr>
                                    </p:animEffect>
                                  </p:childTnLst>
                                </p:cTn>
                              </p:par>
                            </p:childTnLst>
                          </p:cTn>
                        </p:par>
                        <p:par>
                          <p:cTn id="8" fill="hold">
                            <p:stCondLst>
                              <p:cond delay="1000"/>
                            </p:stCondLst>
                            <p:childTnLst>
                              <p:par>
                                <p:cTn id="9" presetID="16" presetClass="entr" presetSubtype="37" fill="hold" grpId="0" nodeType="afterEffect">
                                  <p:stCondLst>
                                    <p:cond delay="0"/>
                                  </p:stCondLst>
                                  <p:childTnLst>
                                    <p:set>
                                      <p:cBhvr>
                                        <p:cTn id="10" dur="1" fill="hold">
                                          <p:stCondLst>
                                            <p:cond delay="0"/>
                                          </p:stCondLst>
                                        </p:cTn>
                                        <p:tgtEl>
                                          <p:spTgt spid="43055"/>
                                        </p:tgtEl>
                                        <p:attrNameLst>
                                          <p:attrName>style.visibility</p:attrName>
                                        </p:attrNameLst>
                                      </p:cBhvr>
                                      <p:to>
                                        <p:strVal val="visible"/>
                                      </p:to>
                                    </p:set>
                                    <p:animEffect transition="in" filter="barn(outVertical)">
                                      <p:cBhvr>
                                        <p:cTn id="11" dur="1000"/>
                                        <p:tgtEl>
                                          <p:spTgt spid="43055"/>
                                        </p:tgtEl>
                                      </p:cBhvr>
                                    </p:animEffect>
                                  </p:childTnLst>
                                </p:cTn>
                              </p:par>
                              <p:par>
                                <p:cTn id="12" presetID="16" presetClass="entr" presetSubtype="37" fill="hold" grpId="0" nodeType="withEffect">
                                  <p:stCondLst>
                                    <p:cond delay="0"/>
                                  </p:stCondLst>
                                  <p:childTnLst>
                                    <p:set>
                                      <p:cBhvr>
                                        <p:cTn id="13" dur="1" fill="hold">
                                          <p:stCondLst>
                                            <p:cond delay="0"/>
                                          </p:stCondLst>
                                        </p:cTn>
                                        <p:tgtEl>
                                          <p:spTgt spid="43067"/>
                                        </p:tgtEl>
                                        <p:attrNameLst>
                                          <p:attrName>style.visibility</p:attrName>
                                        </p:attrNameLst>
                                      </p:cBhvr>
                                      <p:to>
                                        <p:strVal val="visible"/>
                                      </p:to>
                                    </p:set>
                                    <p:animEffect transition="in" filter="barn(outVertical)">
                                      <p:cBhvr>
                                        <p:cTn id="14" dur="1000"/>
                                        <p:tgtEl>
                                          <p:spTgt spid="43067"/>
                                        </p:tgtEl>
                                      </p:cBhvr>
                                    </p:animEffect>
                                  </p:childTnLst>
                                </p:cTn>
                              </p:par>
                              <p:par>
                                <p:cTn id="15" presetID="16" presetClass="entr" presetSubtype="37" fill="hold" nodeType="withEffect">
                                  <p:stCondLst>
                                    <p:cond delay="0"/>
                                  </p:stCondLst>
                                  <p:childTnLst>
                                    <p:set>
                                      <p:cBhvr>
                                        <p:cTn id="16" dur="1" fill="hold">
                                          <p:stCondLst>
                                            <p:cond delay="0"/>
                                          </p:stCondLst>
                                        </p:cTn>
                                        <p:tgtEl>
                                          <p:spTgt spid="10255"/>
                                        </p:tgtEl>
                                        <p:attrNameLst>
                                          <p:attrName>style.visibility</p:attrName>
                                        </p:attrNameLst>
                                      </p:cBhvr>
                                      <p:to>
                                        <p:strVal val="visible"/>
                                      </p:to>
                                    </p:set>
                                    <p:animEffect transition="in" filter="barn(outVertical)">
                                      <p:cBhvr>
                                        <p:cTn id="17" dur="1000"/>
                                        <p:tgtEl>
                                          <p:spTgt spid="10255"/>
                                        </p:tgtEl>
                                      </p:cBhvr>
                                    </p:animEffect>
                                  </p:childTnLst>
                                </p:cTn>
                              </p:par>
                              <p:par>
                                <p:cTn id="18" presetID="16" presetClass="entr" presetSubtype="37" fill="hold" grpId="0" nodeType="withEffect">
                                  <p:stCondLst>
                                    <p:cond delay="0"/>
                                  </p:stCondLst>
                                  <p:childTnLst>
                                    <p:set>
                                      <p:cBhvr>
                                        <p:cTn id="19" dur="1" fill="hold">
                                          <p:stCondLst>
                                            <p:cond delay="0"/>
                                          </p:stCondLst>
                                        </p:cTn>
                                        <p:tgtEl>
                                          <p:spTgt spid="10256"/>
                                        </p:tgtEl>
                                        <p:attrNameLst>
                                          <p:attrName>style.visibility</p:attrName>
                                        </p:attrNameLst>
                                      </p:cBhvr>
                                      <p:to>
                                        <p:strVal val="visible"/>
                                      </p:to>
                                    </p:set>
                                    <p:animEffect transition="in" filter="barn(outVertical)">
                                      <p:cBhvr>
                                        <p:cTn id="20" dur="1000"/>
                                        <p:tgtEl>
                                          <p:spTgt spid="10256"/>
                                        </p:tgtEl>
                                      </p:cBhvr>
                                    </p:animEffect>
                                  </p:childTnLst>
                                </p:cTn>
                              </p:par>
                              <p:par>
                                <p:cTn id="21" presetID="9" presetClass="entr" presetSubtype="0" fill="hold" grpId="0" nodeType="withEffect">
                                  <p:stCondLst>
                                    <p:cond delay="0"/>
                                  </p:stCondLst>
                                  <p:childTnLst>
                                    <p:set>
                                      <p:cBhvr>
                                        <p:cTn id="22" dur="1000" fill="hold">
                                          <p:stCondLst>
                                            <p:cond delay="0"/>
                                          </p:stCondLst>
                                        </p:cTn>
                                        <p:tgtEl>
                                          <p:spTgt spid="9228"/>
                                        </p:tgtEl>
                                        <p:attrNameLst>
                                          <p:attrName>style.visibility</p:attrName>
                                        </p:attrNameLst>
                                      </p:cBhvr>
                                      <p:to>
                                        <p:strVal val="visible"/>
                                      </p:to>
                                    </p:set>
                                    <p:animEffect transition="in" filter="dissolve">
                                      <p:cBhvr>
                                        <p:cTn id="23" dur="1000"/>
                                        <p:tgtEl>
                                          <p:spTgt spid="9228"/>
                                        </p:tgtEl>
                                      </p:cBhvr>
                                    </p:animEffect>
                                  </p:childTnLst>
                                </p:cTn>
                              </p:par>
                              <p:par>
                                <p:cTn id="24" presetID="16" presetClass="entr" presetSubtype="37" fill="hold" grpId="0" nodeType="withEffect">
                                  <p:stCondLst>
                                    <p:cond delay="0"/>
                                  </p:stCondLst>
                                  <p:childTnLst>
                                    <p:set>
                                      <p:cBhvr>
                                        <p:cTn id="25" dur="1" fill="hold">
                                          <p:stCondLst>
                                            <p:cond delay="0"/>
                                          </p:stCondLst>
                                        </p:cTn>
                                        <p:tgtEl>
                                          <p:spTgt spid="10258"/>
                                        </p:tgtEl>
                                        <p:attrNameLst>
                                          <p:attrName>style.visibility</p:attrName>
                                        </p:attrNameLst>
                                      </p:cBhvr>
                                      <p:to>
                                        <p:strVal val="visible"/>
                                      </p:to>
                                    </p:set>
                                    <p:animEffect transition="in" filter="barn(outVertical)">
                                      <p:cBhvr>
                                        <p:cTn id="26" dur="1000"/>
                                        <p:tgtEl>
                                          <p:spTgt spid="10258"/>
                                        </p:tgtEl>
                                      </p:cBhvr>
                                    </p:animEffect>
                                  </p:childTnLst>
                                </p:cTn>
                              </p:par>
                              <p:par>
                                <p:cTn id="27" presetID="16" presetClass="entr" presetSubtype="37" fill="hold" grpId="0" nodeType="withEffect">
                                  <p:stCondLst>
                                    <p:cond delay="0"/>
                                  </p:stCondLst>
                                  <p:childTnLst>
                                    <p:set>
                                      <p:cBhvr>
                                        <p:cTn id="28" dur="1" fill="hold">
                                          <p:stCondLst>
                                            <p:cond delay="0"/>
                                          </p:stCondLst>
                                        </p:cTn>
                                        <p:tgtEl>
                                          <p:spTgt spid="10259"/>
                                        </p:tgtEl>
                                        <p:attrNameLst>
                                          <p:attrName>style.visibility</p:attrName>
                                        </p:attrNameLst>
                                      </p:cBhvr>
                                      <p:to>
                                        <p:strVal val="visible"/>
                                      </p:to>
                                    </p:set>
                                    <p:animEffect transition="in" filter="barn(outVertical)">
                                      <p:cBhvr>
                                        <p:cTn id="29" dur="1000"/>
                                        <p:tgtEl>
                                          <p:spTgt spid="10259"/>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1" fill="hold" grpId="0" nodeType="clickEffect">
                                  <p:stCondLst>
                                    <p:cond delay="0"/>
                                  </p:stCondLst>
                                  <p:childTnLst>
                                    <p:set>
                                      <p:cBhvr>
                                        <p:cTn id="33" dur="1" fill="hold">
                                          <p:stCondLst>
                                            <p:cond delay="0"/>
                                          </p:stCondLst>
                                        </p:cTn>
                                        <p:tgtEl>
                                          <p:spTgt spid="10260"/>
                                        </p:tgtEl>
                                        <p:attrNameLst>
                                          <p:attrName>style.visibility</p:attrName>
                                        </p:attrNameLst>
                                      </p:cBhvr>
                                      <p:to>
                                        <p:strVal val="visible"/>
                                      </p:to>
                                    </p:set>
                                    <p:animEffect transition="in" filter="wipe(up)">
                                      <p:cBhvr>
                                        <p:cTn id="34" dur="1000"/>
                                        <p:tgtEl>
                                          <p:spTgt spid="10260"/>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43127"/>
                                        </p:tgtEl>
                                        <p:attrNameLst>
                                          <p:attrName>style.visibility</p:attrName>
                                        </p:attrNameLst>
                                      </p:cBhvr>
                                      <p:to>
                                        <p:strVal val="visible"/>
                                      </p:to>
                                    </p:set>
                                    <p:animEffect transition="in" filter="wipe(up)">
                                      <p:cBhvr>
                                        <p:cTn id="37" dur="1000"/>
                                        <p:tgtEl>
                                          <p:spTgt spid="43127"/>
                                        </p:tgtEl>
                                      </p:cBhvr>
                                    </p:animEffect>
                                  </p:childTnLst>
                                </p:cTn>
                              </p:par>
                              <p:par>
                                <p:cTn id="38" presetID="22" presetClass="entr" presetSubtype="1" fill="hold" grpId="0" nodeType="withEffect">
                                  <p:stCondLst>
                                    <p:cond delay="0"/>
                                  </p:stCondLst>
                                  <p:childTnLst>
                                    <p:set>
                                      <p:cBhvr>
                                        <p:cTn id="39" dur="1" fill="hold">
                                          <p:stCondLst>
                                            <p:cond delay="0"/>
                                          </p:stCondLst>
                                        </p:cTn>
                                        <p:tgtEl>
                                          <p:spTgt spid="10261"/>
                                        </p:tgtEl>
                                        <p:attrNameLst>
                                          <p:attrName>style.visibility</p:attrName>
                                        </p:attrNameLst>
                                      </p:cBhvr>
                                      <p:to>
                                        <p:strVal val="visible"/>
                                      </p:to>
                                    </p:set>
                                    <p:animEffect transition="in" filter="wipe(up)">
                                      <p:cBhvr>
                                        <p:cTn id="40" dur="1000"/>
                                        <p:tgtEl>
                                          <p:spTgt spid="10261"/>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10262"/>
                                        </p:tgtEl>
                                        <p:attrNameLst>
                                          <p:attrName>style.visibility</p:attrName>
                                        </p:attrNameLst>
                                      </p:cBhvr>
                                      <p:to>
                                        <p:strVal val="visible"/>
                                      </p:to>
                                    </p:set>
                                    <p:animEffect transition="in" filter="wipe(up)">
                                      <p:cBhvr>
                                        <p:cTn id="43" dur="1000"/>
                                        <p:tgtEl>
                                          <p:spTgt spid="10262"/>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10263"/>
                                        </p:tgtEl>
                                        <p:attrNameLst>
                                          <p:attrName>style.visibility</p:attrName>
                                        </p:attrNameLst>
                                      </p:cBhvr>
                                      <p:to>
                                        <p:strVal val="visible"/>
                                      </p:to>
                                    </p:set>
                                    <p:animEffect transition="in" filter="wipe(up)">
                                      <p:cBhvr>
                                        <p:cTn id="46" dur="1000"/>
                                        <p:tgtEl>
                                          <p:spTgt spid="102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7" grpId="0" bldLvl="0" animBg="1"/>
      <p:bldP spid="43055" grpId="0" bldLvl="0" animBg="1"/>
      <p:bldP spid="43067" grpId="0" bldLvl="0" animBg="1"/>
      <p:bldP spid="10256" grpId="0"/>
      <p:bldP spid="10258" grpId="0"/>
      <p:bldP spid="10259" grpId="0"/>
      <p:bldP spid="43127" grpId="0" bldLvl="0" animBg="1"/>
      <p:bldP spid="10260" grpId="0"/>
      <p:bldP spid="10261" grpId="0"/>
      <p:bldP spid="10262" grpId="0"/>
      <p:bldP spid="10263" grpId="0"/>
      <p:bldP spid="922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519303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en-US" sz="3600" b="1">
                <a:solidFill>
                  <a:srgbClr val="FF0000"/>
                </a:solidFill>
                <a:latin typeface="微软雅黑" panose="020B0503020204020204" pitchFamily="34" charset="-122"/>
                <a:ea typeface="微软雅黑" panose="020B0503020204020204" pitchFamily="34" charset="-122"/>
                <a:sym typeface="+mn-ea"/>
              </a:rPr>
              <a:t>II.</a:t>
            </a:r>
            <a:r>
              <a:rPr lang="zh-CN" altLang="en-US" sz="3600" b="1">
                <a:solidFill>
                  <a:srgbClr val="319186"/>
                </a:solidFill>
                <a:latin typeface="微软雅黑" panose="020B0503020204020204" pitchFamily="34" charset="-122"/>
                <a:ea typeface="微软雅黑" panose="020B0503020204020204" pitchFamily="34" charset="-122"/>
                <a:sym typeface="+mn-ea"/>
              </a:rPr>
              <a:t>工程领军人才培养计划</a:t>
            </a:r>
            <a:endParaRPr lang="zh-CN" altLang="en-US" sz="3600" b="1">
              <a:solidFill>
                <a:srgbClr val="319186"/>
              </a:solidFill>
              <a:latin typeface="微软雅黑" panose="020B0503020204020204" pitchFamily="34" charset="-122"/>
              <a:ea typeface="微软雅黑" panose="020B0503020204020204" pitchFamily="34" charset="-122"/>
            </a:endParaRPr>
          </a:p>
        </p:txBody>
      </p:sp>
      <p:pic>
        <p:nvPicPr>
          <p:cNvPr id="8193" name="图片 1"/>
          <p:cNvPicPr>
            <a:picLocks noChangeAspect="1"/>
          </p:cNvPicPr>
          <p:nvPr/>
        </p:nvPicPr>
        <p:blipFill>
          <a:blip r:embed="rId1"/>
          <a:stretch>
            <a:fillRect/>
          </a:stretch>
        </p:blipFill>
        <p:spPr>
          <a:xfrm>
            <a:off x="106680" y="1404620"/>
            <a:ext cx="5144770" cy="5374005"/>
          </a:xfrm>
          <a:prstGeom prst="rect">
            <a:avLst/>
          </a:prstGeom>
          <a:noFill/>
          <a:ln w="9525" cap="flat" cmpd="sng">
            <a:solidFill>
              <a:schemeClr val="accent1"/>
            </a:solidFill>
            <a:prstDash val="solid"/>
            <a:round/>
            <a:headEnd type="none" w="med" len="med"/>
            <a:tailEnd type="none" w="med" len="med"/>
          </a:ln>
        </p:spPr>
      </p:pic>
      <p:sp>
        <p:nvSpPr>
          <p:cNvPr id="15" name="五边形 14"/>
          <p:cNvSpPr/>
          <p:nvPr/>
        </p:nvSpPr>
        <p:spPr>
          <a:xfrm>
            <a:off x="5247640" y="3581400"/>
            <a:ext cx="692150" cy="429895"/>
          </a:xfrm>
          <a:prstGeom prst="homePlate">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6" name="燕尾形 15"/>
          <p:cNvSpPr/>
          <p:nvPr/>
        </p:nvSpPr>
        <p:spPr>
          <a:xfrm>
            <a:off x="5838190" y="3581400"/>
            <a:ext cx="575945"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8" name="燕尾形 17"/>
          <p:cNvSpPr/>
          <p:nvPr/>
        </p:nvSpPr>
        <p:spPr>
          <a:xfrm>
            <a:off x="6323965" y="3581400"/>
            <a:ext cx="575945"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3" name="文本框 2"/>
          <p:cNvSpPr txBox="1"/>
          <p:nvPr/>
        </p:nvSpPr>
        <p:spPr>
          <a:xfrm>
            <a:off x="6976745" y="3121025"/>
            <a:ext cx="1402080" cy="460375"/>
          </a:xfrm>
          <a:prstGeom prst="rect">
            <a:avLst/>
          </a:prstGeom>
          <a:solidFill>
            <a:schemeClr val="accent6"/>
          </a:solidFill>
        </p:spPr>
        <p:txBody>
          <a:bodyPr wrap="none" rtlCol="0" anchor="t">
            <a:spAutoFit/>
          </a:bodyPr>
          <a:p>
            <a:r>
              <a:rPr lang="zh-CN" altLang="en-US" sz="2400" b="1">
                <a:solidFill>
                  <a:srgbClr val="FFFFFF"/>
                </a:solidFill>
                <a:latin typeface="微软雅黑" panose="020B0503020204020204" pitchFamily="34" charset="-122"/>
                <a:ea typeface="微软雅黑" panose="020B0503020204020204" pitchFamily="34" charset="-122"/>
                <a:sym typeface="+mn-ea"/>
              </a:rPr>
              <a:t>校内上课</a:t>
            </a:r>
            <a:endParaRPr lang="zh-CN" altLang="en-US" sz="2400" b="1">
              <a:solidFill>
                <a:srgbClr val="FFFFFF"/>
              </a:solidFill>
              <a:latin typeface="微软雅黑" panose="020B0503020204020204" pitchFamily="34" charset="-122"/>
              <a:ea typeface="微软雅黑" panose="020B0503020204020204" pitchFamily="34" charset="-122"/>
              <a:sym typeface="+mn-ea"/>
            </a:endParaRPr>
          </a:p>
        </p:txBody>
      </p:sp>
      <p:sp>
        <p:nvSpPr>
          <p:cNvPr id="5" name="文本框 4"/>
          <p:cNvSpPr txBox="1"/>
          <p:nvPr/>
        </p:nvSpPr>
        <p:spPr>
          <a:xfrm>
            <a:off x="6976745" y="3724910"/>
            <a:ext cx="1402080" cy="460375"/>
          </a:xfrm>
          <a:prstGeom prst="rect">
            <a:avLst/>
          </a:prstGeom>
          <a:solidFill>
            <a:schemeClr val="accent6"/>
          </a:solidFill>
        </p:spPr>
        <p:txBody>
          <a:bodyPr wrap="none" rtlCol="0" anchor="t">
            <a:spAutoFit/>
          </a:bodyPr>
          <a:p>
            <a:r>
              <a:rPr lang="zh-CN" altLang="en-US" sz="2400" b="1">
                <a:solidFill>
                  <a:srgbClr val="FFFFFF"/>
                </a:solidFill>
                <a:latin typeface="微软雅黑" panose="020B0503020204020204" pitchFamily="34" charset="-122"/>
                <a:ea typeface="微软雅黑" panose="020B0503020204020204" pitchFamily="34" charset="-122"/>
                <a:sym typeface="+mn-ea"/>
              </a:rPr>
              <a:t>校内实践</a:t>
            </a:r>
            <a:endParaRPr lang="zh-CN" altLang="en-US" sz="2400" b="1">
              <a:solidFill>
                <a:srgbClr val="FFFFFF"/>
              </a:solidFill>
              <a:latin typeface="微软雅黑" panose="020B0503020204020204" pitchFamily="34" charset="-122"/>
              <a:ea typeface="微软雅黑" panose="020B0503020204020204" pitchFamily="34" charset="-122"/>
              <a:sym typeface="+mn-ea"/>
            </a:endParaRPr>
          </a:p>
        </p:txBody>
      </p:sp>
      <p:sp>
        <p:nvSpPr>
          <p:cNvPr id="7" name="文本框 6"/>
          <p:cNvSpPr txBox="1"/>
          <p:nvPr/>
        </p:nvSpPr>
        <p:spPr>
          <a:xfrm>
            <a:off x="6976745" y="5300345"/>
            <a:ext cx="1402080" cy="460375"/>
          </a:xfrm>
          <a:prstGeom prst="rect">
            <a:avLst/>
          </a:prstGeom>
          <a:solidFill>
            <a:srgbClr val="86A4AC"/>
          </a:solidFill>
        </p:spPr>
        <p:txBody>
          <a:bodyPr wrap="none" rtlCol="0" anchor="t">
            <a:spAutoFit/>
          </a:bodyPr>
          <a:p>
            <a:r>
              <a:rPr lang="zh-CN" altLang="en-US" sz="2400" b="1">
                <a:solidFill>
                  <a:srgbClr val="FFFFFF"/>
                </a:solidFill>
                <a:latin typeface="微软雅黑" panose="020B0503020204020204" pitchFamily="34" charset="-122"/>
                <a:ea typeface="微软雅黑" panose="020B0503020204020204" pitchFamily="34" charset="-122"/>
                <a:sym typeface="+mn-ea"/>
              </a:rPr>
              <a:t>联系企业</a:t>
            </a:r>
            <a:endParaRPr lang="zh-CN" altLang="en-US" sz="2400" b="1">
              <a:solidFill>
                <a:srgbClr val="FFFFFF"/>
              </a:solidFill>
              <a:latin typeface="微软雅黑" panose="020B0503020204020204" pitchFamily="34" charset="-122"/>
              <a:ea typeface="微软雅黑" panose="020B0503020204020204" pitchFamily="34" charset="-122"/>
              <a:sym typeface="+mn-ea"/>
            </a:endParaRPr>
          </a:p>
        </p:txBody>
      </p:sp>
      <p:sp>
        <p:nvSpPr>
          <p:cNvPr id="8" name="五边形 7"/>
          <p:cNvSpPr/>
          <p:nvPr/>
        </p:nvSpPr>
        <p:spPr>
          <a:xfrm>
            <a:off x="8892540" y="3581400"/>
            <a:ext cx="692150" cy="429895"/>
          </a:xfrm>
          <a:prstGeom prst="homePlate">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0" name="文本框 9"/>
          <p:cNvSpPr txBox="1"/>
          <p:nvPr/>
        </p:nvSpPr>
        <p:spPr>
          <a:xfrm flipH="1">
            <a:off x="9617710" y="3316605"/>
            <a:ext cx="1147445" cy="829945"/>
          </a:xfrm>
          <a:prstGeom prst="rect">
            <a:avLst/>
          </a:prstGeom>
          <a:solidFill>
            <a:srgbClr val="E70C4E"/>
          </a:solidFill>
        </p:spPr>
        <p:txBody>
          <a:bodyPr wrap="square" rtlCol="0" anchor="t">
            <a:spAutoFit/>
          </a:bodyPr>
          <a:p>
            <a:r>
              <a:rPr lang="zh-CN" altLang="en-US" sz="2400" b="1">
                <a:solidFill>
                  <a:srgbClr val="FFFF00"/>
                </a:solidFill>
                <a:latin typeface="微软雅黑" panose="020B0503020204020204" pitchFamily="34" charset="-122"/>
                <a:ea typeface="微软雅黑" panose="020B0503020204020204" pitchFamily="34" charset="-122"/>
                <a:sym typeface="+mn-ea"/>
              </a:rPr>
              <a:t>派出进入企业</a:t>
            </a:r>
            <a:endParaRPr lang="zh-CN" altLang="en-US" sz="2400" b="1">
              <a:solidFill>
                <a:srgbClr val="FFFF00"/>
              </a:solidFill>
              <a:latin typeface="微软雅黑" panose="020B0503020204020204" pitchFamily="34" charset="-122"/>
              <a:ea typeface="微软雅黑" panose="020B0503020204020204" pitchFamily="34" charset="-122"/>
              <a:sym typeface="+mn-ea"/>
            </a:endParaRPr>
          </a:p>
        </p:txBody>
      </p:sp>
      <p:sp>
        <p:nvSpPr>
          <p:cNvPr id="44049" name="矩形 15"/>
          <p:cNvSpPr/>
          <p:nvPr/>
        </p:nvSpPr>
        <p:spPr>
          <a:xfrm>
            <a:off x="7744302" y="2400935"/>
            <a:ext cx="690880" cy="398780"/>
          </a:xfrm>
          <a:prstGeom prst="rect">
            <a:avLst/>
          </a:prstGeom>
          <a:noFill/>
          <a:ln w="9525">
            <a:noFill/>
          </a:ln>
        </p:spPr>
        <p:txBody>
          <a:bodyPr wrap="none" anchor="t">
            <a:spAutoFit/>
          </a:bodyPr>
          <a:p>
            <a:pPr algn="ctr"/>
            <a:r>
              <a:rPr lang="zh-CN" altLang="en-US" sz="2000" b="1" dirty="0">
                <a:solidFill>
                  <a:srgbClr val="C00000"/>
                </a:solidFill>
                <a:latin typeface="微软雅黑" panose="020B0503020204020204" pitchFamily="34" charset="-122"/>
                <a:ea typeface="微软雅黑" panose="020B0503020204020204" pitchFamily="34" charset="-122"/>
              </a:rPr>
              <a:t>学生</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
        <p:nvSpPr>
          <p:cNvPr id="656" name="Freeform 5"/>
          <p:cNvSpPr>
            <a:spLocks noEditPoints="1"/>
          </p:cNvSpPr>
          <p:nvPr/>
        </p:nvSpPr>
        <p:spPr bwMode="auto">
          <a:xfrm>
            <a:off x="6951980" y="2145665"/>
            <a:ext cx="792163" cy="909638"/>
          </a:xfrm>
          <a:custGeom>
            <a:avLst/>
            <a:gdLst>
              <a:gd name="T0" fmla="*/ 114 w 283"/>
              <a:gd name="T1" fmla="*/ 0 h 260"/>
              <a:gd name="T2" fmla="*/ 114 w 283"/>
              <a:gd name="T3" fmla="*/ 73 h 260"/>
              <a:gd name="T4" fmla="*/ 132 w 283"/>
              <a:gd name="T5" fmla="*/ 98 h 260"/>
              <a:gd name="T6" fmla="*/ 130 w 283"/>
              <a:gd name="T7" fmla="*/ 76 h 260"/>
              <a:gd name="T8" fmla="*/ 89 w 283"/>
              <a:gd name="T9" fmla="*/ 77 h 260"/>
              <a:gd name="T10" fmla="*/ 116 w 283"/>
              <a:gd name="T11" fmla="*/ 95 h 260"/>
              <a:gd name="T12" fmla="*/ 138 w 283"/>
              <a:gd name="T13" fmla="*/ 101 h 260"/>
              <a:gd name="T14" fmla="*/ 171 w 283"/>
              <a:gd name="T15" fmla="*/ 135 h 260"/>
              <a:gd name="T16" fmla="*/ 171 w 283"/>
              <a:gd name="T17" fmla="*/ 68 h 260"/>
              <a:gd name="T18" fmla="*/ 116 w 283"/>
              <a:gd name="T19" fmla="*/ 170 h 260"/>
              <a:gd name="T20" fmla="*/ 116 w 283"/>
              <a:gd name="T21" fmla="*/ 103 h 260"/>
              <a:gd name="T22" fmla="*/ 116 w 283"/>
              <a:gd name="T23" fmla="*/ 170 h 260"/>
              <a:gd name="T24" fmla="*/ 102 w 283"/>
              <a:gd name="T25" fmla="*/ 172 h 260"/>
              <a:gd name="T26" fmla="*/ 59 w 283"/>
              <a:gd name="T27" fmla="*/ 250 h 260"/>
              <a:gd name="T28" fmla="*/ 61 w 283"/>
              <a:gd name="T29" fmla="*/ 251 h 260"/>
              <a:gd name="T30" fmla="*/ 170 w 283"/>
              <a:gd name="T31" fmla="*/ 251 h 260"/>
              <a:gd name="T32" fmla="*/ 173 w 283"/>
              <a:gd name="T33" fmla="*/ 250 h 260"/>
              <a:gd name="T34" fmla="*/ 130 w 283"/>
              <a:gd name="T35" fmla="*/ 172 h 260"/>
              <a:gd name="T36" fmla="*/ 157 w 283"/>
              <a:gd name="T37" fmla="*/ 137 h 260"/>
              <a:gd name="T38" fmla="*/ 181 w 283"/>
              <a:gd name="T39" fmla="*/ 215 h 260"/>
              <a:gd name="T40" fmla="*/ 226 w 283"/>
              <a:gd name="T41" fmla="*/ 216 h 260"/>
              <a:gd name="T42" fmla="*/ 228 w 283"/>
              <a:gd name="T43" fmla="*/ 215 h 260"/>
              <a:gd name="T44" fmla="*/ 185 w 283"/>
              <a:gd name="T45" fmla="*/ 137 h 260"/>
              <a:gd name="T46" fmla="*/ 212 w 283"/>
              <a:gd name="T47" fmla="*/ 98 h 260"/>
              <a:gd name="T48" fmla="*/ 260 w 283"/>
              <a:gd name="T49" fmla="*/ 68 h 260"/>
              <a:gd name="T50" fmla="*/ 193 w 283"/>
              <a:gd name="T51" fmla="*/ 67 h 260"/>
              <a:gd name="T52" fmla="*/ 212 w 283"/>
              <a:gd name="T53" fmla="*/ 104 h 260"/>
              <a:gd name="T54" fmla="*/ 236 w 283"/>
              <a:gd name="T55" fmla="*/ 181 h 260"/>
              <a:gd name="T56" fmla="*/ 281 w 283"/>
              <a:gd name="T57" fmla="*/ 182 h 260"/>
              <a:gd name="T58" fmla="*/ 283 w 283"/>
              <a:gd name="T59" fmla="*/ 181 h 260"/>
              <a:gd name="T60" fmla="*/ 241 w 283"/>
              <a:gd name="T61" fmla="*/ 104 h 260"/>
              <a:gd name="T62" fmla="*/ 75 w 283"/>
              <a:gd name="T63" fmla="*/ 130 h 260"/>
              <a:gd name="T64" fmla="*/ 91 w 283"/>
              <a:gd name="T65" fmla="*/ 102 h 260"/>
              <a:gd name="T66" fmla="*/ 24 w 283"/>
              <a:gd name="T67" fmla="*/ 102 h 260"/>
              <a:gd name="T68" fmla="*/ 87 w 283"/>
              <a:gd name="T69" fmla="*/ 166 h 260"/>
              <a:gd name="T70" fmla="*/ 71 w 283"/>
              <a:gd name="T71" fmla="*/ 137 h 260"/>
              <a:gd name="T72" fmla="*/ 0 w 283"/>
              <a:gd name="T73" fmla="*/ 180 h 260"/>
              <a:gd name="T74" fmla="*/ 0 w 283"/>
              <a:gd name="T75" fmla="*/ 216 h 260"/>
              <a:gd name="T76" fmla="*/ 51 w 283"/>
              <a:gd name="T77" fmla="*/ 225 h 260"/>
              <a:gd name="T78" fmla="*/ 87 w 283"/>
              <a:gd name="T79" fmla="*/ 166 h 260"/>
              <a:gd name="T80" fmla="*/ 87 w 283"/>
              <a:gd name="T81" fmla="*/ 166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3" h="260">
                <a:moveTo>
                  <a:pt x="78" y="37"/>
                </a:moveTo>
                <a:cubicBezTo>
                  <a:pt x="78" y="17"/>
                  <a:pt x="94" y="0"/>
                  <a:pt x="114" y="0"/>
                </a:cubicBezTo>
                <a:cubicBezTo>
                  <a:pt x="134" y="0"/>
                  <a:pt x="150" y="17"/>
                  <a:pt x="150" y="37"/>
                </a:cubicBezTo>
                <a:cubicBezTo>
                  <a:pt x="150" y="57"/>
                  <a:pt x="134" y="73"/>
                  <a:pt x="114" y="73"/>
                </a:cubicBezTo>
                <a:cubicBezTo>
                  <a:pt x="94" y="73"/>
                  <a:pt x="78" y="57"/>
                  <a:pt x="78" y="37"/>
                </a:cubicBezTo>
                <a:close/>
                <a:moveTo>
                  <a:pt x="132" y="98"/>
                </a:moveTo>
                <a:cubicBezTo>
                  <a:pt x="132" y="90"/>
                  <a:pt x="135" y="83"/>
                  <a:pt x="139" y="77"/>
                </a:cubicBezTo>
                <a:cubicBezTo>
                  <a:pt x="136" y="76"/>
                  <a:pt x="133" y="76"/>
                  <a:pt x="130" y="76"/>
                </a:cubicBezTo>
                <a:cubicBezTo>
                  <a:pt x="99" y="76"/>
                  <a:pt x="99" y="76"/>
                  <a:pt x="99" y="76"/>
                </a:cubicBezTo>
                <a:cubicBezTo>
                  <a:pt x="95" y="76"/>
                  <a:pt x="92" y="76"/>
                  <a:pt x="89" y="77"/>
                </a:cubicBezTo>
                <a:cubicBezTo>
                  <a:pt x="94" y="83"/>
                  <a:pt x="97" y="91"/>
                  <a:pt x="97" y="99"/>
                </a:cubicBezTo>
                <a:cubicBezTo>
                  <a:pt x="102" y="96"/>
                  <a:pt x="109" y="95"/>
                  <a:pt x="116" y="95"/>
                </a:cubicBezTo>
                <a:cubicBezTo>
                  <a:pt x="121" y="95"/>
                  <a:pt x="127" y="96"/>
                  <a:pt x="132" y="98"/>
                </a:cubicBezTo>
                <a:close/>
                <a:moveTo>
                  <a:pt x="138" y="101"/>
                </a:moveTo>
                <a:cubicBezTo>
                  <a:pt x="148" y="108"/>
                  <a:pt x="156" y="119"/>
                  <a:pt x="157" y="132"/>
                </a:cubicBezTo>
                <a:cubicBezTo>
                  <a:pt x="161" y="134"/>
                  <a:pt x="166" y="135"/>
                  <a:pt x="171" y="135"/>
                </a:cubicBezTo>
                <a:cubicBezTo>
                  <a:pt x="190" y="135"/>
                  <a:pt x="205" y="120"/>
                  <a:pt x="205" y="102"/>
                </a:cubicBezTo>
                <a:cubicBezTo>
                  <a:pt x="205" y="83"/>
                  <a:pt x="190" y="68"/>
                  <a:pt x="171" y="68"/>
                </a:cubicBezTo>
                <a:cubicBezTo>
                  <a:pt x="153" y="68"/>
                  <a:pt x="138" y="83"/>
                  <a:pt x="138" y="101"/>
                </a:cubicBezTo>
                <a:close/>
                <a:moveTo>
                  <a:pt x="116" y="170"/>
                </a:moveTo>
                <a:cubicBezTo>
                  <a:pt x="134" y="170"/>
                  <a:pt x="149" y="155"/>
                  <a:pt x="149" y="136"/>
                </a:cubicBezTo>
                <a:cubicBezTo>
                  <a:pt x="149" y="118"/>
                  <a:pt x="134" y="103"/>
                  <a:pt x="116" y="103"/>
                </a:cubicBezTo>
                <a:cubicBezTo>
                  <a:pt x="97" y="103"/>
                  <a:pt x="82" y="118"/>
                  <a:pt x="82" y="136"/>
                </a:cubicBezTo>
                <a:cubicBezTo>
                  <a:pt x="82" y="155"/>
                  <a:pt x="97" y="170"/>
                  <a:pt x="116" y="170"/>
                </a:cubicBezTo>
                <a:close/>
                <a:moveTo>
                  <a:pt x="130" y="172"/>
                </a:moveTo>
                <a:cubicBezTo>
                  <a:pt x="102" y="172"/>
                  <a:pt x="102" y="172"/>
                  <a:pt x="102" y="172"/>
                </a:cubicBezTo>
                <a:cubicBezTo>
                  <a:pt x="78" y="172"/>
                  <a:pt x="59" y="191"/>
                  <a:pt x="59" y="215"/>
                </a:cubicBezTo>
                <a:cubicBezTo>
                  <a:pt x="59" y="250"/>
                  <a:pt x="59" y="250"/>
                  <a:pt x="59" y="250"/>
                </a:cubicBezTo>
                <a:cubicBezTo>
                  <a:pt x="59" y="250"/>
                  <a:pt x="59" y="250"/>
                  <a:pt x="59" y="250"/>
                </a:cubicBezTo>
                <a:cubicBezTo>
                  <a:pt x="61" y="251"/>
                  <a:pt x="61" y="251"/>
                  <a:pt x="61" y="251"/>
                </a:cubicBezTo>
                <a:cubicBezTo>
                  <a:pt x="84" y="258"/>
                  <a:pt x="103" y="260"/>
                  <a:pt x="119" y="260"/>
                </a:cubicBezTo>
                <a:cubicBezTo>
                  <a:pt x="151" y="260"/>
                  <a:pt x="169" y="251"/>
                  <a:pt x="170" y="251"/>
                </a:cubicBezTo>
                <a:cubicBezTo>
                  <a:pt x="173" y="250"/>
                  <a:pt x="173" y="250"/>
                  <a:pt x="173" y="250"/>
                </a:cubicBezTo>
                <a:cubicBezTo>
                  <a:pt x="173" y="250"/>
                  <a:pt x="173" y="250"/>
                  <a:pt x="173" y="250"/>
                </a:cubicBezTo>
                <a:cubicBezTo>
                  <a:pt x="173" y="215"/>
                  <a:pt x="173" y="215"/>
                  <a:pt x="173" y="215"/>
                </a:cubicBezTo>
                <a:cubicBezTo>
                  <a:pt x="173" y="191"/>
                  <a:pt x="154" y="172"/>
                  <a:pt x="130" y="172"/>
                </a:cubicBezTo>
                <a:close/>
                <a:moveTo>
                  <a:pt x="185" y="137"/>
                </a:moveTo>
                <a:cubicBezTo>
                  <a:pt x="157" y="137"/>
                  <a:pt x="157" y="137"/>
                  <a:pt x="157" y="137"/>
                </a:cubicBezTo>
                <a:cubicBezTo>
                  <a:pt x="157" y="149"/>
                  <a:pt x="152" y="159"/>
                  <a:pt x="144" y="166"/>
                </a:cubicBezTo>
                <a:cubicBezTo>
                  <a:pt x="165" y="172"/>
                  <a:pt x="181" y="192"/>
                  <a:pt x="181" y="215"/>
                </a:cubicBezTo>
                <a:cubicBezTo>
                  <a:pt x="181" y="226"/>
                  <a:pt x="181" y="226"/>
                  <a:pt x="181" y="226"/>
                </a:cubicBezTo>
                <a:cubicBezTo>
                  <a:pt x="209" y="225"/>
                  <a:pt x="225" y="217"/>
                  <a:pt x="226" y="216"/>
                </a:cubicBezTo>
                <a:cubicBezTo>
                  <a:pt x="228" y="215"/>
                  <a:pt x="228" y="215"/>
                  <a:pt x="228" y="215"/>
                </a:cubicBezTo>
                <a:cubicBezTo>
                  <a:pt x="228" y="215"/>
                  <a:pt x="228" y="215"/>
                  <a:pt x="228" y="215"/>
                </a:cubicBezTo>
                <a:cubicBezTo>
                  <a:pt x="228" y="180"/>
                  <a:pt x="228" y="180"/>
                  <a:pt x="228" y="180"/>
                </a:cubicBezTo>
                <a:cubicBezTo>
                  <a:pt x="228" y="157"/>
                  <a:pt x="209" y="137"/>
                  <a:pt x="185" y="137"/>
                </a:cubicBezTo>
                <a:close/>
                <a:moveTo>
                  <a:pt x="193" y="67"/>
                </a:moveTo>
                <a:cubicBezTo>
                  <a:pt x="203" y="74"/>
                  <a:pt x="211" y="85"/>
                  <a:pt x="212" y="98"/>
                </a:cubicBezTo>
                <a:cubicBezTo>
                  <a:pt x="217" y="100"/>
                  <a:pt x="221" y="101"/>
                  <a:pt x="226" y="101"/>
                </a:cubicBezTo>
                <a:cubicBezTo>
                  <a:pt x="245" y="101"/>
                  <a:pt x="260" y="86"/>
                  <a:pt x="260" y="68"/>
                </a:cubicBezTo>
                <a:cubicBezTo>
                  <a:pt x="260" y="49"/>
                  <a:pt x="245" y="34"/>
                  <a:pt x="226" y="34"/>
                </a:cubicBezTo>
                <a:cubicBezTo>
                  <a:pt x="208" y="34"/>
                  <a:pt x="193" y="49"/>
                  <a:pt x="193" y="67"/>
                </a:cubicBezTo>
                <a:close/>
                <a:moveTo>
                  <a:pt x="241" y="104"/>
                </a:moveTo>
                <a:cubicBezTo>
                  <a:pt x="212" y="104"/>
                  <a:pt x="212" y="104"/>
                  <a:pt x="212" y="104"/>
                </a:cubicBezTo>
                <a:cubicBezTo>
                  <a:pt x="212" y="115"/>
                  <a:pt x="207" y="125"/>
                  <a:pt x="200" y="132"/>
                </a:cubicBezTo>
                <a:cubicBezTo>
                  <a:pt x="221" y="139"/>
                  <a:pt x="236" y="158"/>
                  <a:pt x="236" y="181"/>
                </a:cubicBezTo>
                <a:cubicBezTo>
                  <a:pt x="236" y="192"/>
                  <a:pt x="236" y="192"/>
                  <a:pt x="236" y="192"/>
                </a:cubicBezTo>
                <a:cubicBezTo>
                  <a:pt x="264" y="191"/>
                  <a:pt x="280" y="183"/>
                  <a:pt x="281" y="182"/>
                </a:cubicBezTo>
                <a:cubicBezTo>
                  <a:pt x="283" y="181"/>
                  <a:pt x="283" y="181"/>
                  <a:pt x="283" y="181"/>
                </a:cubicBezTo>
                <a:cubicBezTo>
                  <a:pt x="283" y="181"/>
                  <a:pt x="283" y="181"/>
                  <a:pt x="283" y="181"/>
                </a:cubicBezTo>
                <a:cubicBezTo>
                  <a:pt x="283" y="147"/>
                  <a:pt x="283" y="147"/>
                  <a:pt x="283" y="147"/>
                </a:cubicBezTo>
                <a:cubicBezTo>
                  <a:pt x="283" y="123"/>
                  <a:pt x="264" y="104"/>
                  <a:pt x="241" y="104"/>
                </a:cubicBezTo>
                <a:close/>
                <a:moveTo>
                  <a:pt x="57" y="135"/>
                </a:moveTo>
                <a:cubicBezTo>
                  <a:pt x="64" y="135"/>
                  <a:pt x="70" y="133"/>
                  <a:pt x="75" y="130"/>
                </a:cubicBezTo>
                <a:cubicBezTo>
                  <a:pt x="77" y="119"/>
                  <a:pt x="82" y="110"/>
                  <a:pt x="90" y="103"/>
                </a:cubicBezTo>
                <a:cubicBezTo>
                  <a:pt x="90" y="103"/>
                  <a:pt x="91" y="102"/>
                  <a:pt x="91" y="102"/>
                </a:cubicBezTo>
                <a:cubicBezTo>
                  <a:pt x="91" y="83"/>
                  <a:pt x="76" y="68"/>
                  <a:pt x="57" y="68"/>
                </a:cubicBezTo>
                <a:cubicBezTo>
                  <a:pt x="39" y="68"/>
                  <a:pt x="24" y="83"/>
                  <a:pt x="24" y="102"/>
                </a:cubicBezTo>
                <a:cubicBezTo>
                  <a:pt x="24" y="120"/>
                  <a:pt x="39" y="135"/>
                  <a:pt x="57" y="135"/>
                </a:cubicBezTo>
                <a:close/>
                <a:moveTo>
                  <a:pt x="87" y="166"/>
                </a:moveTo>
                <a:cubicBezTo>
                  <a:pt x="80" y="159"/>
                  <a:pt x="75" y="149"/>
                  <a:pt x="74" y="138"/>
                </a:cubicBezTo>
                <a:cubicBezTo>
                  <a:pt x="73" y="137"/>
                  <a:pt x="72" y="137"/>
                  <a:pt x="71" y="137"/>
                </a:cubicBezTo>
                <a:cubicBezTo>
                  <a:pt x="43" y="137"/>
                  <a:pt x="43" y="137"/>
                  <a:pt x="43" y="137"/>
                </a:cubicBezTo>
                <a:cubicBezTo>
                  <a:pt x="19" y="137"/>
                  <a:pt x="0" y="157"/>
                  <a:pt x="0" y="180"/>
                </a:cubicBezTo>
                <a:cubicBezTo>
                  <a:pt x="0" y="215"/>
                  <a:pt x="0" y="215"/>
                  <a:pt x="0" y="215"/>
                </a:cubicBezTo>
                <a:cubicBezTo>
                  <a:pt x="0" y="216"/>
                  <a:pt x="0" y="216"/>
                  <a:pt x="0" y="216"/>
                </a:cubicBezTo>
                <a:cubicBezTo>
                  <a:pt x="2" y="216"/>
                  <a:pt x="2" y="216"/>
                  <a:pt x="2" y="216"/>
                </a:cubicBezTo>
                <a:cubicBezTo>
                  <a:pt x="21" y="222"/>
                  <a:pt x="37" y="225"/>
                  <a:pt x="51" y="225"/>
                </a:cubicBezTo>
                <a:cubicBezTo>
                  <a:pt x="51" y="215"/>
                  <a:pt x="51" y="215"/>
                  <a:pt x="51" y="215"/>
                </a:cubicBezTo>
                <a:cubicBezTo>
                  <a:pt x="51" y="192"/>
                  <a:pt x="66" y="172"/>
                  <a:pt x="87" y="166"/>
                </a:cubicBezTo>
                <a:close/>
                <a:moveTo>
                  <a:pt x="87" y="166"/>
                </a:moveTo>
                <a:cubicBezTo>
                  <a:pt x="87" y="166"/>
                  <a:pt x="87" y="166"/>
                  <a:pt x="87" y="166"/>
                </a:cubicBezTo>
              </a:path>
            </a:pathLst>
          </a:custGeom>
          <a:solidFill>
            <a:schemeClr val="bg1"/>
          </a:solidFill>
          <a:ln>
            <a:noFill/>
          </a:ln>
        </p:spPr>
        <p:txBody>
          <a:bodyPr vert="horz" wrap="square" lIns="91440" tIns="45720" rIns="91440" bIns="45720" numCol="1" anchor="t" anchorCtr="0" compatLnSpc="1"/>
          <a:p>
            <a:pPr marL="0" marR="0" lvl="0" indent="0" defTabSz="6089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FFFFF"/>
              </a:solidFill>
              <a:effectLst/>
              <a:uLnTx/>
              <a:uFillTx/>
              <a:latin typeface="Century Gothic" panose="020B0502020202020204"/>
            </a:endParaRPr>
          </a:p>
        </p:txBody>
      </p:sp>
      <p:sp>
        <p:nvSpPr>
          <p:cNvPr id="11" name="圆角矩形 10"/>
          <p:cNvSpPr/>
          <p:nvPr/>
        </p:nvSpPr>
        <p:spPr>
          <a:xfrm>
            <a:off x="6900545" y="2145665"/>
            <a:ext cx="1534160" cy="2290445"/>
          </a:xfrm>
          <a:prstGeom prst="roundRect">
            <a:avLst/>
          </a:prstGeom>
          <a:noFill/>
          <a:ln w="9525" cap="flat" cmpd="sng" algn="ctr">
            <a:solidFill>
              <a:srgbClr val="C00000"/>
            </a:solidFill>
            <a:prstDash val="dashDot"/>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4048" name="矩形 13"/>
          <p:cNvSpPr/>
          <p:nvPr/>
        </p:nvSpPr>
        <p:spPr>
          <a:xfrm>
            <a:off x="7470299" y="4714875"/>
            <a:ext cx="690880" cy="398780"/>
          </a:xfrm>
          <a:prstGeom prst="rect">
            <a:avLst/>
          </a:prstGeom>
          <a:noFill/>
          <a:ln w="9525">
            <a:noFill/>
          </a:ln>
        </p:spPr>
        <p:txBody>
          <a:bodyPr wrap="none" anchor="t">
            <a:spAutoFit/>
          </a:bodyPr>
          <a:p>
            <a:pPr algn="ctr"/>
            <a:r>
              <a:rPr lang="zh-CN" altLang="en-US" sz="2000" b="1" dirty="0">
                <a:solidFill>
                  <a:srgbClr val="C00000"/>
                </a:solidFill>
                <a:latin typeface="微软雅黑" panose="020B0503020204020204" pitchFamily="34" charset="-122"/>
                <a:ea typeface="微软雅黑" panose="020B0503020204020204" pitchFamily="34" charset="-122"/>
              </a:rPr>
              <a:t>学院</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
        <p:nvSpPr>
          <p:cNvPr id="44050" name="Freeform 14"/>
          <p:cNvSpPr/>
          <p:nvPr/>
        </p:nvSpPr>
        <p:spPr>
          <a:xfrm>
            <a:off x="7121525" y="4579620"/>
            <a:ext cx="267335" cy="669290"/>
          </a:xfrm>
          <a:custGeom>
            <a:avLst/>
            <a:gdLst/>
            <a:ahLst/>
            <a:cxnLst>
              <a:cxn ang="0">
                <a:pos x="1342" y="1903"/>
              </a:cxn>
              <a:cxn ang="0">
                <a:pos x="1619" y="1616"/>
              </a:cxn>
              <a:cxn ang="0">
                <a:pos x="1483" y="1464"/>
              </a:cxn>
              <a:cxn ang="0">
                <a:pos x="1252" y="1152"/>
              </a:cxn>
              <a:cxn ang="0">
                <a:pos x="1039" y="791"/>
              </a:cxn>
              <a:cxn ang="0">
                <a:pos x="989" y="595"/>
              </a:cxn>
              <a:cxn ang="0">
                <a:pos x="994" y="410"/>
              </a:cxn>
              <a:cxn ang="0">
                <a:pos x="768" y="0"/>
              </a:cxn>
              <a:cxn ang="0">
                <a:pos x="443" y="213"/>
              </a:cxn>
              <a:cxn ang="0">
                <a:pos x="443" y="422"/>
              </a:cxn>
              <a:cxn ang="0">
                <a:pos x="494" y="595"/>
              </a:cxn>
              <a:cxn ang="0">
                <a:pos x="522" y="758"/>
              </a:cxn>
              <a:cxn ang="0">
                <a:pos x="472" y="815"/>
              </a:cxn>
              <a:cxn ang="0">
                <a:pos x="45" y="1180"/>
              </a:cxn>
              <a:cxn ang="0">
                <a:pos x="50" y="1751"/>
              </a:cxn>
              <a:cxn ang="0">
                <a:pos x="176" y="2178"/>
              </a:cxn>
              <a:cxn ang="0">
                <a:pos x="172" y="2365"/>
              </a:cxn>
              <a:cxn ang="0">
                <a:pos x="136" y="4059"/>
              </a:cxn>
              <a:cxn ang="0">
                <a:pos x="143" y="5395"/>
              </a:cxn>
              <a:cxn ang="0">
                <a:pos x="176" y="5563"/>
              </a:cxn>
              <a:cxn ang="0">
                <a:pos x="529" y="5917"/>
              </a:cxn>
              <a:cxn ang="0">
                <a:pos x="539" y="5563"/>
              </a:cxn>
              <a:cxn ang="0">
                <a:pos x="706" y="4530"/>
              </a:cxn>
              <a:cxn ang="0">
                <a:pos x="796" y="3850"/>
              </a:cxn>
              <a:cxn ang="0">
                <a:pos x="899" y="4874"/>
              </a:cxn>
              <a:cxn ang="0">
                <a:pos x="944" y="5424"/>
              </a:cxn>
              <a:cxn ang="0">
                <a:pos x="1018" y="5535"/>
              </a:cxn>
              <a:cxn ang="0">
                <a:pos x="1194" y="5552"/>
              </a:cxn>
              <a:cxn ang="0">
                <a:pos x="1671" y="5665"/>
              </a:cxn>
              <a:cxn ang="0">
                <a:pos x="1602" y="5485"/>
              </a:cxn>
              <a:cxn ang="0">
                <a:pos x="1438" y="5355"/>
              </a:cxn>
              <a:cxn ang="0">
                <a:pos x="1347" y="4452"/>
              </a:cxn>
              <a:cxn ang="0">
                <a:pos x="1240" y="2649"/>
              </a:cxn>
              <a:cxn ang="0">
                <a:pos x="1216" y="2296"/>
              </a:cxn>
              <a:cxn ang="0">
                <a:pos x="1178" y="2168"/>
              </a:cxn>
            </a:cxnLst>
            <a:pathLst>
              <a:path w="315" h="1061">
                <a:moveTo>
                  <a:pt x="206" y="361"/>
                </a:moveTo>
                <a:cubicBezTo>
                  <a:pt x="206" y="361"/>
                  <a:pt x="234" y="346"/>
                  <a:pt x="236" y="339"/>
                </a:cubicBezTo>
                <a:cubicBezTo>
                  <a:pt x="236" y="339"/>
                  <a:pt x="266" y="362"/>
                  <a:pt x="283" y="345"/>
                </a:cubicBezTo>
                <a:cubicBezTo>
                  <a:pt x="300" y="328"/>
                  <a:pt x="289" y="297"/>
                  <a:pt x="285" y="288"/>
                </a:cubicBezTo>
                <a:cubicBezTo>
                  <a:pt x="282" y="279"/>
                  <a:pt x="263" y="259"/>
                  <a:pt x="263" y="259"/>
                </a:cubicBezTo>
                <a:cubicBezTo>
                  <a:pt x="261" y="261"/>
                  <a:pt x="261" y="261"/>
                  <a:pt x="261" y="261"/>
                </a:cubicBezTo>
                <a:cubicBezTo>
                  <a:pt x="261" y="261"/>
                  <a:pt x="235" y="238"/>
                  <a:pt x="235" y="232"/>
                </a:cubicBezTo>
                <a:cubicBezTo>
                  <a:pt x="235" y="225"/>
                  <a:pt x="225" y="210"/>
                  <a:pt x="220" y="205"/>
                </a:cubicBezTo>
                <a:cubicBezTo>
                  <a:pt x="215" y="201"/>
                  <a:pt x="196" y="199"/>
                  <a:pt x="193" y="173"/>
                </a:cubicBezTo>
                <a:cubicBezTo>
                  <a:pt x="189" y="147"/>
                  <a:pt x="189" y="143"/>
                  <a:pt x="183" y="141"/>
                </a:cubicBezTo>
                <a:cubicBezTo>
                  <a:pt x="177" y="140"/>
                  <a:pt x="162" y="136"/>
                  <a:pt x="162" y="136"/>
                </a:cubicBezTo>
                <a:cubicBezTo>
                  <a:pt x="162" y="136"/>
                  <a:pt x="174" y="112"/>
                  <a:pt x="174" y="106"/>
                </a:cubicBezTo>
                <a:cubicBezTo>
                  <a:pt x="174" y="101"/>
                  <a:pt x="174" y="98"/>
                  <a:pt x="175" y="95"/>
                </a:cubicBezTo>
                <a:cubicBezTo>
                  <a:pt x="177" y="91"/>
                  <a:pt x="177" y="79"/>
                  <a:pt x="175" y="73"/>
                </a:cubicBezTo>
                <a:cubicBezTo>
                  <a:pt x="174" y="67"/>
                  <a:pt x="173" y="38"/>
                  <a:pt x="168" y="29"/>
                </a:cubicBezTo>
                <a:cubicBezTo>
                  <a:pt x="163" y="20"/>
                  <a:pt x="155" y="0"/>
                  <a:pt x="135" y="0"/>
                </a:cubicBezTo>
                <a:cubicBezTo>
                  <a:pt x="114" y="0"/>
                  <a:pt x="101" y="7"/>
                  <a:pt x="99" y="9"/>
                </a:cubicBezTo>
                <a:cubicBezTo>
                  <a:pt x="96" y="12"/>
                  <a:pt x="78" y="31"/>
                  <a:pt x="78" y="38"/>
                </a:cubicBezTo>
                <a:cubicBezTo>
                  <a:pt x="78" y="45"/>
                  <a:pt x="79" y="55"/>
                  <a:pt x="77" y="59"/>
                </a:cubicBezTo>
                <a:cubicBezTo>
                  <a:pt x="75" y="64"/>
                  <a:pt x="76" y="71"/>
                  <a:pt x="78" y="75"/>
                </a:cubicBezTo>
                <a:cubicBezTo>
                  <a:pt x="78" y="75"/>
                  <a:pt x="77" y="85"/>
                  <a:pt x="79" y="92"/>
                </a:cubicBezTo>
                <a:cubicBezTo>
                  <a:pt x="81" y="99"/>
                  <a:pt x="87" y="106"/>
                  <a:pt x="87" y="106"/>
                </a:cubicBezTo>
                <a:cubicBezTo>
                  <a:pt x="87" y="106"/>
                  <a:pt x="90" y="115"/>
                  <a:pt x="93" y="117"/>
                </a:cubicBezTo>
                <a:cubicBezTo>
                  <a:pt x="93" y="117"/>
                  <a:pt x="96" y="128"/>
                  <a:pt x="92" y="135"/>
                </a:cubicBezTo>
                <a:cubicBezTo>
                  <a:pt x="89" y="142"/>
                  <a:pt x="85" y="146"/>
                  <a:pt x="85" y="146"/>
                </a:cubicBezTo>
                <a:cubicBezTo>
                  <a:pt x="83" y="145"/>
                  <a:pt x="83" y="145"/>
                  <a:pt x="83" y="145"/>
                </a:cubicBezTo>
                <a:cubicBezTo>
                  <a:pt x="83" y="145"/>
                  <a:pt x="53" y="163"/>
                  <a:pt x="41" y="167"/>
                </a:cubicBezTo>
                <a:cubicBezTo>
                  <a:pt x="28" y="171"/>
                  <a:pt x="8" y="193"/>
                  <a:pt x="8" y="210"/>
                </a:cubicBezTo>
                <a:cubicBezTo>
                  <a:pt x="8" y="228"/>
                  <a:pt x="0" y="249"/>
                  <a:pt x="3" y="264"/>
                </a:cubicBezTo>
                <a:cubicBezTo>
                  <a:pt x="6" y="279"/>
                  <a:pt x="4" y="302"/>
                  <a:pt x="9" y="312"/>
                </a:cubicBezTo>
                <a:cubicBezTo>
                  <a:pt x="14" y="323"/>
                  <a:pt x="21" y="345"/>
                  <a:pt x="23" y="356"/>
                </a:cubicBezTo>
                <a:cubicBezTo>
                  <a:pt x="26" y="366"/>
                  <a:pt x="28" y="386"/>
                  <a:pt x="31" y="388"/>
                </a:cubicBezTo>
                <a:cubicBezTo>
                  <a:pt x="34" y="391"/>
                  <a:pt x="36" y="397"/>
                  <a:pt x="41" y="395"/>
                </a:cubicBezTo>
                <a:cubicBezTo>
                  <a:pt x="41" y="395"/>
                  <a:pt x="38" y="409"/>
                  <a:pt x="30" y="421"/>
                </a:cubicBezTo>
                <a:cubicBezTo>
                  <a:pt x="23" y="432"/>
                  <a:pt x="16" y="494"/>
                  <a:pt x="16" y="530"/>
                </a:cubicBezTo>
                <a:cubicBezTo>
                  <a:pt x="16" y="567"/>
                  <a:pt x="24" y="683"/>
                  <a:pt x="24" y="723"/>
                </a:cubicBezTo>
                <a:cubicBezTo>
                  <a:pt x="24" y="762"/>
                  <a:pt x="25" y="865"/>
                  <a:pt x="25" y="887"/>
                </a:cubicBezTo>
                <a:cubicBezTo>
                  <a:pt x="25" y="908"/>
                  <a:pt x="25" y="949"/>
                  <a:pt x="25" y="961"/>
                </a:cubicBezTo>
                <a:cubicBezTo>
                  <a:pt x="25" y="974"/>
                  <a:pt x="24" y="991"/>
                  <a:pt x="24" y="991"/>
                </a:cubicBezTo>
                <a:cubicBezTo>
                  <a:pt x="31" y="991"/>
                  <a:pt x="31" y="991"/>
                  <a:pt x="31" y="991"/>
                </a:cubicBezTo>
                <a:cubicBezTo>
                  <a:pt x="31" y="991"/>
                  <a:pt x="43" y="1004"/>
                  <a:pt x="43" y="1014"/>
                </a:cubicBezTo>
                <a:cubicBezTo>
                  <a:pt x="43" y="1025"/>
                  <a:pt x="67" y="1061"/>
                  <a:pt x="93" y="1054"/>
                </a:cubicBezTo>
                <a:cubicBezTo>
                  <a:pt x="120" y="1048"/>
                  <a:pt x="107" y="1028"/>
                  <a:pt x="103" y="1019"/>
                </a:cubicBezTo>
                <a:cubicBezTo>
                  <a:pt x="100" y="1010"/>
                  <a:pt x="89" y="997"/>
                  <a:pt x="95" y="991"/>
                </a:cubicBezTo>
                <a:cubicBezTo>
                  <a:pt x="100" y="985"/>
                  <a:pt x="108" y="979"/>
                  <a:pt x="108" y="967"/>
                </a:cubicBezTo>
                <a:cubicBezTo>
                  <a:pt x="108" y="955"/>
                  <a:pt x="129" y="829"/>
                  <a:pt x="124" y="807"/>
                </a:cubicBezTo>
                <a:cubicBezTo>
                  <a:pt x="118" y="785"/>
                  <a:pt x="127" y="734"/>
                  <a:pt x="131" y="722"/>
                </a:cubicBezTo>
                <a:cubicBezTo>
                  <a:pt x="135" y="710"/>
                  <a:pt x="140" y="686"/>
                  <a:pt x="140" y="686"/>
                </a:cubicBezTo>
                <a:cubicBezTo>
                  <a:pt x="140" y="686"/>
                  <a:pt x="147" y="736"/>
                  <a:pt x="147" y="751"/>
                </a:cubicBezTo>
                <a:cubicBezTo>
                  <a:pt x="147" y="766"/>
                  <a:pt x="153" y="852"/>
                  <a:pt x="158" y="868"/>
                </a:cubicBezTo>
                <a:cubicBezTo>
                  <a:pt x="163" y="884"/>
                  <a:pt x="174" y="929"/>
                  <a:pt x="171" y="940"/>
                </a:cubicBezTo>
                <a:cubicBezTo>
                  <a:pt x="168" y="952"/>
                  <a:pt x="166" y="966"/>
                  <a:pt x="166" y="966"/>
                </a:cubicBezTo>
                <a:cubicBezTo>
                  <a:pt x="173" y="968"/>
                  <a:pt x="173" y="968"/>
                  <a:pt x="173" y="968"/>
                </a:cubicBezTo>
                <a:cubicBezTo>
                  <a:pt x="173" y="968"/>
                  <a:pt x="170" y="982"/>
                  <a:pt x="179" y="986"/>
                </a:cubicBezTo>
                <a:cubicBezTo>
                  <a:pt x="187" y="990"/>
                  <a:pt x="206" y="995"/>
                  <a:pt x="206" y="992"/>
                </a:cubicBezTo>
                <a:cubicBezTo>
                  <a:pt x="206" y="989"/>
                  <a:pt x="210" y="989"/>
                  <a:pt x="210" y="989"/>
                </a:cubicBezTo>
                <a:cubicBezTo>
                  <a:pt x="210" y="989"/>
                  <a:pt x="232" y="994"/>
                  <a:pt x="238" y="1000"/>
                </a:cubicBezTo>
                <a:cubicBezTo>
                  <a:pt x="244" y="1006"/>
                  <a:pt x="280" y="1013"/>
                  <a:pt x="294" y="1009"/>
                </a:cubicBezTo>
                <a:cubicBezTo>
                  <a:pt x="307" y="1005"/>
                  <a:pt x="315" y="996"/>
                  <a:pt x="307" y="992"/>
                </a:cubicBezTo>
                <a:cubicBezTo>
                  <a:pt x="300" y="988"/>
                  <a:pt x="282" y="984"/>
                  <a:pt x="282" y="977"/>
                </a:cubicBezTo>
                <a:cubicBezTo>
                  <a:pt x="282" y="971"/>
                  <a:pt x="282" y="973"/>
                  <a:pt x="276" y="971"/>
                </a:cubicBezTo>
                <a:cubicBezTo>
                  <a:pt x="270" y="969"/>
                  <a:pt x="259" y="967"/>
                  <a:pt x="253" y="954"/>
                </a:cubicBezTo>
                <a:cubicBezTo>
                  <a:pt x="247" y="942"/>
                  <a:pt x="238" y="932"/>
                  <a:pt x="238" y="913"/>
                </a:cubicBezTo>
                <a:cubicBezTo>
                  <a:pt x="238" y="894"/>
                  <a:pt x="233" y="814"/>
                  <a:pt x="237" y="793"/>
                </a:cubicBezTo>
                <a:cubicBezTo>
                  <a:pt x="242" y="772"/>
                  <a:pt x="245" y="625"/>
                  <a:pt x="239" y="600"/>
                </a:cubicBezTo>
                <a:cubicBezTo>
                  <a:pt x="233" y="576"/>
                  <a:pt x="224" y="493"/>
                  <a:pt x="218" y="472"/>
                </a:cubicBezTo>
                <a:cubicBezTo>
                  <a:pt x="213" y="452"/>
                  <a:pt x="203" y="418"/>
                  <a:pt x="205" y="416"/>
                </a:cubicBezTo>
                <a:cubicBezTo>
                  <a:pt x="207" y="414"/>
                  <a:pt x="214" y="415"/>
                  <a:pt x="214" y="409"/>
                </a:cubicBezTo>
                <a:cubicBezTo>
                  <a:pt x="214" y="403"/>
                  <a:pt x="202" y="399"/>
                  <a:pt x="202" y="399"/>
                </a:cubicBezTo>
                <a:cubicBezTo>
                  <a:pt x="202" y="399"/>
                  <a:pt x="207" y="394"/>
                  <a:pt x="207" y="386"/>
                </a:cubicBezTo>
                <a:cubicBezTo>
                  <a:pt x="207" y="378"/>
                  <a:pt x="206" y="361"/>
                  <a:pt x="206" y="361"/>
                </a:cubicBezTo>
                <a:close/>
              </a:path>
            </a:pathLst>
          </a:custGeom>
          <a:solidFill>
            <a:schemeClr val="bg1"/>
          </a:solidFill>
          <a:ln w="9525">
            <a:noFill/>
          </a:ln>
        </p:spPr>
        <p:txBody>
          <a:bodyPr/>
          <a:p>
            <a:endParaRPr lang="zh-CN" altLang="en-US"/>
          </a:p>
        </p:txBody>
      </p:sp>
      <p:sp>
        <p:nvSpPr>
          <p:cNvPr id="12" name="圆角矩形 11"/>
          <p:cNvSpPr/>
          <p:nvPr/>
        </p:nvSpPr>
        <p:spPr>
          <a:xfrm>
            <a:off x="6904355" y="4497070"/>
            <a:ext cx="1534160" cy="1457960"/>
          </a:xfrm>
          <a:prstGeom prst="roundRect">
            <a:avLst/>
          </a:prstGeom>
          <a:noFill/>
          <a:ln w="9525" cap="flat" cmpd="sng" algn="ctr">
            <a:solidFill>
              <a:srgbClr val="C00000"/>
            </a:solidFill>
            <a:prstDash val="dashDot"/>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4" name="右箭头 13"/>
          <p:cNvSpPr/>
          <p:nvPr/>
        </p:nvSpPr>
        <p:spPr>
          <a:xfrm rot="1080000">
            <a:off x="8434070" y="3307715"/>
            <a:ext cx="553085" cy="446405"/>
          </a:xfrm>
          <a:prstGeom prst="rightArrow">
            <a:avLst>
              <a:gd name="adj1" fmla="val 50000"/>
              <a:gd name="adj2" fmla="val 45146"/>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9" name="右箭头 18"/>
          <p:cNvSpPr/>
          <p:nvPr/>
        </p:nvSpPr>
        <p:spPr>
          <a:xfrm rot="19320000" flipV="1">
            <a:off x="8272145" y="4206240"/>
            <a:ext cx="788035" cy="297180"/>
          </a:xfrm>
          <a:prstGeom prst="rightArrow">
            <a:avLst>
              <a:gd name="adj1" fmla="val 81020"/>
              <a:gd name="adj2" fmla="val 50000"/>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0" name="燕尾形 19"/>
          <p:cNvSpPr/>
          <p:nvPr/>
        </p:nvSpPr>
        <p:spPr>
          <a:xfrm>
            <a:off x="10765155" y="3516630"/>
            <a:ext cx="575945" cy="429895"/>
          </a:xfrm>
          <a:prstGeom prst="chevron">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1" name="矩形 15"/>
          <p:cNvSpPr/>
          <p:nvPr/>
        </p:nvSpPr>
        <p:spPr>
          <a:xfrm>
            <a:off x="11340942" y="3460115"/>
            <a:ext cx="617220" cy="398780"/>
          </a:xfrm>
          <a:prstGeom prst="rect">
            <a:avLst/>
          </a:prstGeom>
          <a:noFill/>
          <a:ln w="9525">
            <a:noFill/>
          </a:ln>
        </p:spPr>
        <p:txBody>
          <a:bodyPr wrap="none" anchor="t">
            <a:spAutoFit/>
          </a:bodyPr>
          <a:p>
            <a:pPr algn="ctr"/>
            <a:r>
              <a:rPr lang="en-US" altLang="zh-CN" sz="2000" b="1" dirty="0">
                <a:solidFill>
                  <a:srgbClr val="C00000"/>
                </a:solidFill>
                <a:latin typeface="微软雅黑" panose="020B0503020204020204" pitchFamily="34" charset="-122"/>
                <a:ea typeface="微软雅黑" panose="020B0503020204020204" pitchFamily="34" charset="-122"/>
              </a:rPr>
              <a:t>......</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
        <p:nvSpPr>
          <p:cNvPr id="23" name="矩形 22"/>
          <p:cNvSpPr/>
          <p:nvPr/>
        </p:nvSpPr>
        <p:spPr>
          <a:xfrm>
            <a:off x="999490" y="3510280"/>
            <a:ext cx="3375660" cy="687070"/>
          </a:xfrm>
          <a:prstGeom prst="rect">
            <a:avLst/>
          </a:prstGeom>
          <a:noFill/>
          <a:ln w="50800" cap="flat" cmpd="sng" algn="ctr">
            <a:solidFill>
              <a:srgbClr val="FF0000">
                <a:alpha val="96000"/>
              </a:srgbClr>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4" name="文本框 23"/>
          <p:cNvSpPr txBox="1"/>
          <p:nvPr/>
        </p:nvSpPr>
        <p:spPr>
          <a:xfrm>
            <a:off x="6254750" y="5927090"/>
            <a:ext cx="2926080" cy="922020"/>
          </a:xfrm>
          <a:prstGeom prst="rect">
            <a:avLst/>
          </a:prstGeom>
          <a:noFill/>
        </p:spPr>
        <p:txBody>
          <a:bodyPr wrap="none" rtlCol="0" anchor="t">
            <a:spAutoFit/>
          </a:bodyPr>
          <a:p>
            <a:pPr algn="ctr"/>
            <a:r>
              <a:rPr lang="zh-CN" altLang="en-US" sz="5400" b="1">
                <a:solidFill>
                  <a:srgbClr val="FF0000"/>
                </a:solidFill>
                <a:latin typeface="微软雅黑" panose="020B0503020204020204" pitchFamily="34" charset="-122"/>
                <a:ea typeface="微软雅黑" panose="020B0503020204020204" pitchFamily="34" charset="-122"/>
                <a:sym typeface="+mn-ea"/>
              </a:rPr>
              <a:t>并行推进</a:t>
            </a:r>
            <a:endParaRPr lang="zh-CN" altLang="en-US" sz="5400" b="1">
              <a:solidFill>
                <a:srgbClr val="FF0000"/>
              </a:solidFill>
              <a:latin typeface="微软雅黑" panose="020B0503020204020204" pitchFamily="34" charset="-122"/>
              <a:ea typeface="微软雅黑" panose="020B0503020204020204" pitchFamily="34" charset="-122"/>
              <a:sym typeface="+mn-ea"/>
            </a:endParaRPr>
          </a:p>
        </p:txBody>
      </p:sp>
      <p:sp>
        <p:nvSpPr>
          <p:cNvPr id="9219" name="AutoShape 138"/>
          <p:cNvSpPr/>
          <p:nvPr/>
        </p:nvSpPr>
        <p:spPr>
          <a:xfrm>
            <a:off x="154305" y="916940"/>
            <a:ext cx="2299970" cy="431800"/>
          </a:xfrm>
          <a:prstGeom prst="roundRect">
            <a:avLst>
              <a:gd name="adj" fmla="val 16667"/>
            </a:avLst>
          </a:prstGeom>
          <a:solidFill>
            <a:srgbClr val="993300"/>
          </a:solidFill>
          <a:ln w="3175" cap="flat" cmpd="sng">
            <a:solidFill>
              <a:srgbClr val="FF6600"/>
            </a:solidFill>
            <a:prstDash val="solid"/>
            <a:round/>
            <a:headEnd type="none" w="med" len="med"/>
            <a:tailEnd type="none" w="med" len="med"/>
          </a:ln>
        </p:spPr>
        <p:txBody>
          <a:bodyPr wrap="none" anchor="ctr"/>
          <a:p>
            <a:pPr eaLnBrk="0" hangingPunct="0"/>
            <a:endParaRPr lang="zh-CN" altLang="en-US" sz="1600" dirty="0">
              <a:latin typeface="Times New Roman" panose="02020603050405020304" pitchFamily="18" charset="0"/>
              <a:ea typeface="宋体" panose="02010600030101010101" pitchFamily="2" charset="-122"/>
            </a:endParaRPr>
          </a:p>
        </p:txBody>
      </p:sp>
      <p:sp>
        <p:nvSpPr>
          <p:cNvPr id="9" name="文本框 8"/>
          <p:cNvSpPr txBox="1"/>
          <p:nvPr/>
        </p:nvSpPr>
        <p:spPr>
          <a:xfrm>
            <a:off x="154305" y="916940"/>
            <a:ext cx="2087245" cy="429895"/>
          </a:xfrm>
          <a:prstGeom prst="rect">
            <a:avLst/>
          </a:prstGeom>
          <a:noFill/>
        </p:spPr>
        <p:txBody>
          <a:bodyPr wrap="none" rtlCol="0" anchor="t">
            <a:spAutoFit/>
          </a:bodyPr>
          <a:p>
            <a:r>
              <a:rPr lang="en-US" altLang="zh-CN" sz="2200" b="1">
                <a:solidFill>
                  <a:srgbClr val="FFFFFF"/>
                </a:solidFill>
                <a:latin typeface="微软雅黑" panose="020B0503020204020204" pitchFamily="34" charset="-122"/>
                <a:ea typeface="微软雅黑" panose="020B0503020204020204" pitchFamily="34" charset="-122"/>
                <a:sym typeface="+mn-ea"/>
              </a:rPr>
              <a:t>2.9 </a:t>
            </a:r>
            <a:r>
              <a:rPr lang="zh-CN" altLang="en-US" sz="2200" b="1">
                <a:solidFill>
                  <a:srgbClr val="FFFFFF"/>
                </a:solidFill>
                <a:latin typeface="微软雅黑" panose="020B0503020204020204" pitchFamily="34" charset="-122"/>
                <a:ea typeface="微软雅黑" panose="020B0503020204020204" pitchFamily="34" charset="-122"/>
                <a:sym typeface="+mn-ea"/>
              </a:rPr>
              <a:t>目前的推进</a:t>
            </a:r>
            <a:endParaRPr lang="zh-CN" altLang="en-US" sz="2200" b="1">
              <a:solidFill>
                <a:srgbClr val="FFFFFF"/>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grpId="0" nodeType="clickEffect">
                                  <p:stCondLst>
                                    <p:cond delay="0"/>
                                  </p:stCondLst>
                                  <p:childTnLst>
                                    <p:set>
                                      <p:cBhvr>
                                        <p:cTn id="6" dur="1000" fill="hold">
                                          <p:stCondLst>
                                            <p:cond delay="0"/>
                                          </p:stCondLst>
                                        </p:cTn>
                                        <p:tgtEl>
                                          <p:spTgt spid="23"/>
                                        </p:tgtEl>
                                        <p:attrNameLst>
                                          <p:attrName>style.visibility</p:attrName>
                                        </p:attrNameLst>
                                      </p:cBhvr>
                                      <p:to>
                                        <p:strVal val="visible"/>
                                      </p:to>
                                    </p:set>
                                    <p:animEffect transition="in" filter="barn(outHorizontal)">
                                      <p:cBhvr>
                                        <p:cTn id="7" dur="10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000" fill="hold">
                                          <p:stCondLst>
                                            <p:cond delay="0"/>
                                          </p:stCondLst>
                                        </p:cTn>
                                        <p:tgtEl>
                                          <p:spTgt spid="15"/>
                                        </p:tgtEl>
                                        <p:attrNameLst>
                                          <p:attrName>style.visibility</p:attrName>
                                        </p:attrNameLst>
                                      </p:cBhvr>
                                      <p:to>
                                        <p:strVal val="visible"/>
                                      </p:to>
                                    </p:set>
                                    <p:animEffect transition="in" filter="wipe(left)">
                                      <p:cBhvr>
                                        <p:cTn id="12" dur="1000"/>
                                        <p:tgtEl>
                                          <p:spTgt spid="15"/>
                                        </p:tgtEl>
                                      </p:cBhvr>
                                    </p:animEffect>
                                  </p:childTnLst>
                                </p:cTn>
                              </p:par>
                              <p:par>
                                <p:cTn id="13" presetID="22" presetClass="entr" presetSubtype="8" fill="hold" grpId="0" nodeType="withEffect">
                                  <p:stCondLst>
                                    <p:cond delay="0"/>
                                  </p:stCondLst>
                                  <p:childTnLst>
                                    <p:set>
                                      <p:cBhvr>
                                        <p:cTn id="14" dur="1000" fill="hold">
                                          <p:stCondLst>
                                            <p:cond delay="0"/>
                                          </p:stCondLst>
                                        </p:cTn>
                                        <p:tgtEl>
                                          <p:spTgt spid="16"/>
                                        </p:tgtEl>
                                        <p:attrNameLst>
                                          <p:attrName>style.visibility</p:attrName>
                                        </p:attrNameLst>
                                      </p:cBhvr>
                                      <p:to>
                                        <p:strVal val="visible"/>
                                      </p:to>
                                    </p:set>
                                    <p:animEffect transition="in" filter="wipe(left)">
                                      <p:cBhvr>
                                        <p:cTn id="15" dur="1000"/>
                                        <p:tgtEl>
                                          <p:spTgt spid="16"/>
                                        </p:tgtEl>
                                      </p:cBhvr>
                                    </p:animEffect>
                                  </p:childTnLst>
                                </p:cTn>
                              </p:par>
                              <p:par>
                                <p:cTn id="16" presetID="22" presetClass="entr" presetSubtype="8" fill="hold" grpId="0" nodeType="withEffect">
                                  <p:stCondLst>
                                    <p:cond delay="0"/>
                                  </p:stCondLst>
                                  <p:childTnLst>
                                    <p:set>
                                      <p:cBhvr>
                                        <p:cTn id="17" dur="1000" fill="hold">
                                          <p:stCondLst>
                                            <p:cond delay="0"/>
                                          </p:stCondLst>
                                        </p:cTn>
                                        <p:tgtEl>
                                          <p:spTgt spid="18"/>
                                        </p:tgtEl>
                                        <p:attrNameLst>
                                          <p:attrName>style.visibility</p:attrName>
                                        </p:attrNameLst>
                                      </p:cBhvr>
                                      <p:to>
                                        <p:strVal val="visible"/>
                                      </p:to>
                                    </p:set>
                                    <p:animEffect transition="in" filter="wipe(left)">
                                      <p:cBhvr>
                                        <p:cTn id="18" dur="1000"/>
                                        <p:tgtEl>
                                          <p:spTgt spid="18"/>
                                        </p:tgtEl>
                                      </p:cBhvr>
                                    </p:animEffect>
                                  </p:childTnLst>
                                </p:cTn>
                              </p:par>
                              <p:par>
                                <p:cTn id="19" presetID="22" presetClass="entr" presetSubtype="8" fill="hold" grpId="0" nodeType="withEffect">
                                  <p:stCondLst>
                                    <p:cond delay="0"/>
                                  </p:stCondLst>
                                  <p:childTnLst>
                                    <p:set>
                                      <p:cBhvr>
                                        <p:cTn id="20" dur="1000" fill="hold">
                                          <p:stCondLst>
                                            <p:cond delay="0"/>
                                          </p:stCondLst>
                                        </p:cTn>
                                        <p:tgtEl>
                                          <p:spTgt spid="3"/>
                                        </p:tgtEl>
                                        <p:attrNameLst>
                                          <p:attrName>style.visibility</p:attrName>
                                        </p:attrNameLst>
                                      </p:cBhvr>
                                      <p:to>
                                        <p:strVal val="visible"/>
                                      </p:to>
                                    </p:set>
                                    <p:animEffect transition="in" filter="wipe(left)">
                                      <p:cBhvr>
                                        <p:cTn id="21" dur="1000"/>
                                        <p:tgtEl>
                                          <p:spTgt spid="3"/>
                                        </p:tgtEl>
                                      </p:cBhvr>
                                    </p:animEffect>
                                  </p:childTnLst>
                                </p:cTn>
                              </p:par>
                              <p:par>
                                <p:cTn id="22" presetID="22" presetClass="entr" presetSubtype="8" fill="hold" grpId="0" nodeType="withEffect">
                                  <p:stCondLst>
                                    <p:cond delay="0"/>
                                  </p:stCondLst>
                                  <p:childTnLst>
                                    <p:set>
                                      <p:cBhvr>
                                        <p:cTn id="23" dur="1000" fill="hold">
                                          <p:stCondLst>
                                            <p:cond delay="0"/>
                                          </p:stCondLst>
                                        </p:cTn>
                                        <p:tgtEl>
                                          <p:spTgt spid="5"/>
                                        </p:tgtEl>
                                        <p:attrNameLst>
                                          <p:attrName>style.visibility</p:attrName>
                                        </p:attrNameLst>
                                      </p:cBhvr>
                                      <p:to>
                                        <p:strVal val="visible"/>
                                      </p:to>
                                    </p:set>
                                    <p:animEffect transition="in" filter="wipe(left)">
                                      <p:cBhvr>
                                        <p:cTn id="24" dur="1000"/>
                                        <p:tgtEl>
                                          <p:spTgt spid="5"/>
                                        </p:tgtEl>
                                      </p:cBhvr>
                                    </p:animEffect>
                                  </p:childTnLst>
                                </p:cTn>
                              </p:par>
                              <p:par>
                                <p:cTn id="25" presetID="22" presetClass="entr" presetSubtype="8" fill="hold" grpId="0" nodeType="withEffect">
                                  <p:stCondLst>
                                    <p:cond delay="0"/>
                                  </p:stCondLst>
                                  <p:childTnLst>
                                    <p:set>
                                      <p:cBhvr>
                                        <p:cTn id="26" dur="1000" fill="hold">
                                          <p:stCondLst>
                                            <p:cond delay="0"/>
                                          </p:stCondLst>
                                        </p:cTn>
                                        <p:tgtEl>
                                          <p:spTgt spid="7"/>
                                        </p:tgtEl>
                                        <p:attrNameLst>
                                          <p:attrName>style.visibility</p:attrName>
                                        </p:attrNameLst>
                                      </p:cBhvr>
                                      <p:to>
                                        <p:strVal val="visible"/>
                                      </p:to>
                                    </p:set>
                                    <p:animEffect transition="in" filter="wipe(left)">
                                      <p:cBhvr>
                                        <p:cTn id="27" dur="1000"/>
                                        <p:tgtEl>
                                          <p:spTgt spid="7"/>
                                        </p:tgtEl>
                                      </p:cBhvr>
                                    </p:animEffect>
                                  </p:childTnLst>
                                </p:cTn>
                              </p:par>
                              <p:par>
                                <p:cTn id="28" presetID="22" presetClass="entr" presetSubtype="8" fill="hold" grpId="0" nodeType="withEffect">
                                  <p:stCondLst>
                                    <p:cond delay="0"/>
                                  </p:stCondLst>
                                  <p:childTnLst>
                                    <p:set>
                                      <p:cBhvr>
                                        <p:cTn id="29" dur="1000" fill="hold">
                                          <p:stCondLst>
                                            <p:cond delay="0"/>
                                          </p:stCondLst>
                                        </p:cTn>
                                        <p:tgtEl>
                                          <p:spTgt spid="8"/>
                                        </p:tgtEl>
                                        <p:attrNameLst>
                                          <p:attrName>style.visibility</p:attrName>
                                        </p:attrNameLst>
                                      </p:cBhvr>
                                      <p:to>
                                        <p:strVal val="visible"/>
                                      </p:to>
                                    </p:set>
                                    <p:animEffect transition="in" filter="wipe(left)">
                                      <p:cBhvr>
                                        <p:cTn id="30" dur="1000"/>
                                        <p:tgtEl>
                                          <p:spTgt spid="8"/>
                                        </p:tgtEl>
                                      </p:cBhvr>
                                    </p:animEffect>
                                  </p:childTnLst>
                                </p:cTn>
                              </p:par>
                              <p:par>
                                <p:cTn id="31" presetID="22" presetClass="entr" presetSubtype="8" fill="hold" grpId="0" nodeType="withEffect">
                                  <p:stCondLst>
                                    <p:cond delay="0"/>
                                  </p:stCondLst>
                                  <p:childTnLst>
                                    <p:set>
                                      <p:cBhvr>
                                        <p:cTn id="32" dur="1000" fill="hold">
                                          <p:stCondLst>
                                            <p:cond delay="0"/>
                                          </p:stCondLst>
                                        </p:cTn>
                                        <p:tgtEl>
                                          <p:spTgt spid="10"/>
                                        </p:tgtEl>
                                        <p:attrNameLst>
                                          <p:attrName>style.visibility</p:attrName>
                                        </p:attrNameLst>
                                      </p:cBhvr>
                                      <p:to>
                                        <p:strVal val="visible"/>
                                      </p:to>
                                    </p:set>
                                    <p:animEffect transition="in" filter="wipe(left)">
                                      <p:cBhvr>
                                        <p:cTn id="33" dur="1000"/>
                                        <p:tgtEl>
                                          <p:spTgt spid="10"/>
                                        </p:tgtEl>
                                      </p:cBhvr>
                                    </p:animEffect>
                                  </p:childTnLst>
                                </p:cTn>
                              </p:par>
                              <p:par>
                                <p:cTn id="34" presetID="22" presetClass="entr" presetSubtype="8" fill="hold" grpId="0" nodeType="withEffect">
                                  <p:stCondLst>
                                    <p:cond delay="0"/>
                                  </p:stCondLst>
                                  <p:childTnLst>
                                    <p:set>
                                      <p:cBhvr>
                                        <p:cTn id="35" dur="1000" fill="hold">
                                          <p:stCondLst>
                                            <p:cond delay="0"/>
                                          </p:stCondLst>
                                        </p:cTn>
                                        <p:tgtEl>
                                          <p:spTgt spid="44049"/>
                                        </p:tgtEl>
                                        <p:attrNameLst>
                                          <p:attrName>style.visibility</p:attrName>
                                        </p:attrNameLst>
                                      </p:cBhvr>
                                      <p:to>
                                        <p:strVal val="visible"/>
                                      </p:to>
                                    </p:set>
                                    <p:animEffect transition="in" filter="wipe(left)">
                                      <p:cBhvr>
                                        <p:cTn id="36" dur="1000"/>
                                        <p:tgtEl>
                                          <p:spTgt spid="44049"/>
                                        </p:tgtEl>
                                      </p:cBhvr>
                                    </p:animEffect>
                                  </p:childTnLst>
                                </p:cTn>
                              </p:par>
                              <p:par>
                                <p:cTn id="37" presetID="22" presetClass="entr" presetSubtype="8" fill="hold" grpId="0" nodeType="withEffect">
                                  <p:stCondLst>
                                    <p:cond delay="0"/>
                                  </p:stCondLst>
                                  <p:childTnLst>
                                    <p:set>
                                      <p:cBhvr>
                                        <p:cTn id="38" dur="1000" fill="hold">
                                          <p:stCondLst>
                                            <p:cond delay="0"/>
                                          </p:stCondLst>
                                        </p:cTn>
                                        <p:tgtEl>
                                          <p:spTgt spid="656"/>
                                        </p:tgtEl>
                                        <p:attrNameLst>
                                          <p:attrName>style.visibility</p:attrName>
                                        </p:attrNameLst>
                                      </p:cBhvr>
                                      <p:to>
                                        <p:strVal val="visible"/>
                                      </p:to>
                                    </p:set>
                                    <p:animEffect transition="in" filter="wipe(left)">
                                      <p:cBhvr>
                                        <p:cTn id="39" dur="1000"/>
                                        <p:tgtEl>
                                          <p:spTgt spid="656"/>
                                        </p:tgtEl>
                                      </p:cBhvr>
                                    </p:animEffect>
                                  </p:childTnLst>
                                </p:cTn>
                              </p:par>
                              <p:par>
                                <p:cTn id="40" presetID="22" presetClass="entr" presetSubtype="8" fill="hold" grpId="0" nodeType="withEffect">
                                  <p:stCondLst>
                                    <p:cond delay="0"/>
                                  </p:stCondLst>
                                  <p:childTnLst>
                                    <p:set>
                                      <p:cBhvr>
                                        <p:cTn id="41" dur="1000" fill="hold">
                                          <p:stCondLst>
                                            <p:cond delay="0"/>
                                          </p:stCondLst>
                                        </p:cTn>
                                        <p:tgtEl>
                                          <p:spTgt spid="11"/>
                                        </p:tgtEl>
                                        <p:attrNameLst>
                                          <p:attrName>style.visibility</p:attrName>
                                        </p:attrNameLst>
                                      </p:cBhvr>
                                      <p:to>
                                        <p:strVal val="visible"/>
                                      </p:to>
                                    </p:set>
                                    <p:animEffect transition="in" filter="wipe(left)">
                                      <p:cBhvr>
                                        <p:cTn id="42" dur="1000"/>
                                        <p:tgtEl>
                                          <p:spTgt spid="11"/>
                                        </p:tgtEl>
                                      </p:cBhvr>
                                    </p:animEffect>
                                  </p:childTnLst>
                                </p:cTn>
                              </p:par>
                              <p:par>
                                <p:cTn id="43" presetID="22" presetClass="entr" presetSubtype="8" fill="hold" grpId="0" nodeType="withEffect">
                                  <p:stCondLst>
                                    <p:cond delay="0"/>
                                  </p:stCondLst>
                                  <p:childTnLst>
                                    <p:set>
                                      <p:cBhvr>
                                        <p:cTn id="44" dur="1000" fill="hold">
                                          <p:stCondLst>
                                            <p:cond delay="0"/>
                                          </p:stCondLst>
                                        </p:cTn>
                                        <p:tgtEl>
                                          <p:spTgt spid="44048"/>
                                        </p:tgtEl>
                                        <p:attrNameLst>
                                          <p:attrName>style.visibility</p:attrName>
                                        </p:attrNameLst>
                                      </p:cBhvr>
                                      <p:to>
                                        <p:strVal val="visible"/>
                                      </p:to>
                                    </p:set>
                                    <p:animEffect transition="in" filter="wipe(left)">
                                      <p:cBhvr>
                                        <p:cTn id="45" dur="1000"/>
                                        <p:tgtEl>
                                          <p:spTgt spid="44048"/>
                                        </p:tgtEl>
                                      </p:cBhvr>
                                    </p:animEffect>
                                  </p:childTnLst>
                                </p:cTn>
                              </p:par>
                              <p:par>
                                <p:cTn id="46" presetID="22" presetClass="entr" presetSubtype="8" fill="hold" grpId="0" nodeType="withEffect">
                                  <p:stCondLst>
                                    <p:cond delay="0"/>
                                  </p:stCondLst>
                                  <p:childTnLst>
                                    <p:set>
                                      <p:cBhvr>
                                        <p:cTn id="47" dur="1000" fill="hold">
                                          <p:stCondLst>
                                            <p:cond delay="0"/>
                                          </p:stCondLst>
                                        </p:cTn>
                                        <p:tgtEl>
                                          <p:spTgt spid="44050"/>
                                        </p:tgtEl>
                                        <p:attrNameLst>
                                          <p:attrName>style.visibility</p:attrName>
                                        </p:attrNameLst>
                                      </p:cBhvr>
                                      <p:to>
                                        <p:strVal val="visible"/>
                                      </p:to>
                                    </p:set>
                                    <p:animEffect transition="in" filter="wipe(left)">
                                      <p:cBhvr>
                                        <p:cTn id="48" dur="1000"/>
                                        <p:tgtEl>
                                          <p:spTgt spid="44050"/>
                                        </p:tgtEl>
                                      </p:cBhvr>
                                    </p:animEffect>
                                  </p:childTnLst>
                                </p:cTn>
                              </p:par>
                              <p:par>
                                <p:cTn id="49" presetID="22" presetClass="entr" presetSubtype="8" fill="hold" grpId="0" nodeType="withEffect">
                                  <p:stCondLst>
                                    <p:cond delay="0"/>
                                  </p:stCondLst>
                                  <p:childTnLst>
                                    <p:set>
                                      <p:cBhvr>
                                        <p:cTn id="50" dur="1000" fill="hold">
                                          <p:stCondLst>
                                            <p:cond delay="0"/>
                                          </p:stCondLst>
                                        </p:cTn>
                                        <p:tgtEl>
                                          <p:spTgt spid="12"/>
                                        </p:tgtEl>
                                        <p:attrNameLst>
                                          <p:attrName>style.visibility</p:attrName>
                                        </p:attrNameLst>
                                      </p:cBhvr>
                                      <p:to>
                                        <p:strVal val="visible"/>
                                      </p:to>
                                    </p:set>
                                    <p:animEffect transition="in" filter="wipe(left)">
                                      <p:cBhvr>
                                        <p:cTn id="51" dur="1000"/>
                                        <p:tgtEl>
                                          <p:spTgt spid="12"/>
                                        </p:tgtEl>
                                      </p:cBhvr>
                                    </p:animEffect>
                                  </p:childTnLst>
                                </p:cTn>
                              </p:par>
                              <p:par>
                                <p:cTn id="52" presetID="22" presetClass="entr" presetSubtype="8" fill="hold" grpId="0" nodeType="withEffect">
                                  <p:stCondLst>
                                    <p:cond delay="0"/>
                                  </p:stCondLst>
                                  <p:childTnLst>
                                    <p:set>
                                      <p:cBhvr>
                                        <p:cTn id="53" dur="1000" fill="hold">
                                          <p:stCondLst>
                                            <p:cond delay="0"/>
                                          </p:stCondLst>
                                        </p:cTn>
                                        <p:tgtEl>
                                          <p:spTgt spid="14"/>
                                        </p:tgtEl>
                                        <p:attrNameLst>
                                          <p:attrName>style.visibility</p:attrName>
                                        </p:attrNameLst>
                                      </p:cBhvr>
                                      <p:to>
                                        <p:strVal val="visible"/>
                                      </p:to>
                                    </p:set>
                                    <p:animEffect transition="in" filter="wipe(left)">
                                      <p:cBhvr>
                                        <p:cTn id="54" dur="1000"/>
                                        <p:tgtEl>
                                          <p:spTgt spid="14"/>
                                        </p:tgtEl>
                                      </p:cBhvr>
                                    </p:animEffect>
                                  </p:childTnLst>
                                </p:cTn>
                              </p:par>
                              <p:par>
                                <p:cTn id="55" presetID="22" presetClass="entr" presetSubtype="8" fill="hold" grpId="0" nodeType="withEffect">
                                  <p:stCondLst>
                                    <p:cond delay="0"/>
                                  </p:stCondLst>
                                  <p:childTnLst>
                                    <p:set>
                                      <p:cBhvr>
                                        <p:cTn id="56" dur="1000" fill="hold">
                                          <p:stCondLst>
                                            <p:cond delay="0"/>
                                          </p:stCondLst>
                                        </p:cTn>
                                        <p:tgtEl>
                                          <p:spTgt spid="19"/>
                                        </p:tgtEl>
                                        <p:attrNameLst>
                                          <p:attrName>style.visibility</p:attrName>
                                        </p:attrNameLst>
                                      </p:cBhvr>
                                      <p:to>
                                        <p:strVal val="visible"/>
                                      </p:to>
                                    </p:set>
                                    <p:animEffect transition="in" filter="wipe(left)">
                                      <p:cBhvr>
                                        <p:cTn id="57" dur="1000"/>
                                        <p:tgtEl>
                                          <p:spTgt spid="19"/>
                                        </p:tgtEl>
                                      </p:cBhvr>
                                    </p:animEffect>
                                  </p:childTnLst>
                                </p:cTn>
                              </p:par>
                              <p:par>
                                <p:cTn id="58" presetID="22" presetClass="entr" presetSubtype="8" fill="hold" grpId="0" nodeType="withEffect">
                                  <p:stCondLst>
                                    <p:cond delay="0"/>
                                  </p:stCondLst>
                                  <p:childTnLst>
                                    <p:set>
                                      <p:cBhvr>
                                        <p:cTn id="59" dur="1000" fill="hold">
                                          <p:stCondLst>
                                            <p:cond delay="0"/>
                                          </p:stCondLst>
                                        </p:cTn>
                                        <p:tgtEl>
                                          <p:spTgt spid="20"/>
                                        </p:tgtEl>
                                        <p:attrNameLst>
                                          <p:attrName>style.visibility</p:attrName>
                                        </p:attrNameLst>
                                      </p:cBhvr>
                                      <p:to>
                                        <p:strVal val="visible"/>
                                      </p:to>
                                    </p:set>
                                    <p:animEffect transition="in" filter="wipe(left)">
                                      <p:cBhvr>
                                        <p:cTn id="60" dur="1000"/>
                                        <p:tgtEl>
                                          <p:spTgt spid="20"/>
                                        </p:tgtEl>
                                      </p:cBhvr>
                                    </p:animEffect>
                                  </p:childTnLst>
                                </p:cTn>
                              </p:par>
                              <p:par>
                                <p:cTn id="61" presetID="22" presetClass="entr" presetSubtype="8" fill="hold" grpId="0" nodeType="withEffect">
                                  <p:stCondLst>
                                    <p:cond delay="0"/>
                                  </p:stCondLst>
                                  <p:childTnLst>
                                    <p:set>
                                      <p:cBhvr>
                                        <p:cTn id="62" dur="1000" fill="hold">
                                          <p:stCondLst>
                                            <p:cond delay="0"/>
                                          </p:stCondLst>
                                        </p:cTn>
                                        <p:tgtEl>
                                          <p:spTgt spid="21"/>
                                        </p:tgtEl>
                                        <p:attrNameLst>
                                          <p:attrName>style.visibility</p:attrName>
                                        </p:attrNameLst>
                                      </p:cBhvr>
                                      <p:to>
                                        <p:strVal val="visible"/>
                                      </p:to>
                                    </p:set>
                                    <p:animEffect transition="in" filter="wipe(left)">
                                      <p:cBhvr>
                                        <p:cTn id="63" dur="1000"/>
                                        <p:tgtEl>
                                          <p:spTgt spid="21"/>
                                        </p:tgtEl>
                                      </p:cBhvr>
                                    </p:animEffect>
                                  </p:childTnLst>
                                </p:cTn>
                              </p:par>
                            </p:childTnLst>
                          </p:cTn>
                        </p:par>
                        <p:par>
                          <p:cTn id="64" fill="hold">
                            <p:stCondLst>
                              <p:cond delay="1000"/>
                            </p:stCondLst>
                            <p:childTnLst>
                              <p:par>
                                <p:cTn id="65" presetID="9" presetClass="entr" presetSubtype="0" fill="hold" grpId="0" nodeType="afterEffect">
                                  <p:stCondLst>
                                    <p:cond delay="500"/>
                                  </p:stCondLst>
                                  <p:childTnLst>
                                    <p:set>
                                      <p:cBhvr>
                                        <p:cTn id="66" dur="1000" fill="hold">
                                          <p:stCondLst>
                                            <p:cond delay="0"/>
                                          </p:stCondLst>
                                        </p:cTn>
                                        <p:tgtEl>
                                          <p:spTgt spid="24"/>
                                        </p:tgtEl>
                                        <p:attrNameLst>
                                          <p:attrName>style.visibility</p:attrName>
                                        </p:attrNameLst>
                                      </p:cBhvr>
                                      <p:to>
                                        <p:strVal val="visible"/>
                                      </p:to>
                                    </p:set>
                                    <p:animEffect transition="in" filter="dissolve">
                                      <p:cBhvr>
                                        <p:cTn id="67"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ldLvl="0" animBg="1"/>
      <p:bldP spid="15" grpId="0" bldLvl="0" animBg="1"/>
      <p:bldP spid="16" grpId="0" bldLvl="0" animBg="1"/>
      <p:bldP spid="18" grpId="0" bldLvl="0" animBg="1"/>
      <p:bldP spid="3" grpId="0" bldLvl="0" animBg="1"/>
      <p:bldP spid="5" grpId="0" bldLvl="0" animBg="1"/>
      <p:bldP spid="7" grpId="0" bldLvl="0" animBg="1"/>
      <p:bldP spid="8" grpId="0" bldLvl="0" animBg="1"/>
      <p:bldP spid="10" grpId="0" bldLvl="0" animBg="1"/>
      <p:bldP spid="44049" grpId="0"/>
      <p:bldP spid="656" grpId="0" bldLvl="0" animBg="1"/>
      <p:bldP spid="11" grpId="0" bldLvl="0" animBg="1"/>
      <p:bldP spid="44048" grpId="0"/>
      <p:bldP spid="44050" grpId="0" bldLvl="0" animBg="1"/>
      <p:bldP spid="12" grpId="0" bldLvl="0" animBg="1"/>
      <p:bldP spid="14" grpId="0" bldLvl="0" animBg="1"/>
      <p:bldP spid="19" grpId="0" bldLvl="0" animBg="1"/>
      <p:bldP spid="20" grpId="0" bldLvl="0" animBg="1"/>
      <p:bldP spid="21" grpId="0"/>
      <p:bldP spid="24" grpId="0"/>
    </p:bldLst>
  </p:timing>
</p:sld>
</file>

<file path=ppt/slides/slide2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31746" name="Rectangle 3"/>
          <p:cNvSpPr>
            <a:spLocks noGrp="1" noChangeArrowheads="1"/>
          </p:cNvSpPr>
          <p:nvPr>
            <p:ph type="ctrTitle" idx="4294967295"/>
          </p:nvPr>
        </p:nvSpPr>
        <p:spPr>
          <a:xfrm>
            <a:off x="4982210" y="3761740"/>
            <a:ext cx="5480050" cy="866775"/>
          </a:xfrm>
        </p:spPr>
        <p:txBody>
          <a:bodyPr/>
          <a:lstStyle/>
          <a:p>
            <a:pPr algn="ctr" eaLnBrk="1" hangingPunct="1"/>
            <a:r>
              <a:rPr lang="zh-CN" altLang="en-US" sz="5600" b="1">
                <a:solidFill>
                  <a:srgbClr val="FF0000"/>
                </a:solidFill>
              </a:rPr>
              <a:t>感谢大家！</a:t>
            </a:r>
            <a:br>
              <a:rPr lang="zh-CN" altLang="en-US" sz="5600" b="1">
                <a:solidFill>
                  <a:srgbClr val="FF0000"/>
                </a:solidFill>
              </a:rPr>
            </a:br>
            <a:r>
              <a:rPr lang="zh-CN" altLang="en-US" sz="5600" b="1">
                <a:solidFill>
                  <a:srgbClr val="FF0000"/>
                </a:solidFill>
              </a:rPr>
              <a:t>敬</a:t>
            </a:r>
            <a:r>
              <a:rPr lang="zh-CN" altLang="en-US" sz="5600" b="1">
                <a:solidFill>
                  <a:srgbClr val="FF0000"/>
                </a:solidFill>
              </a:rPr>
              <a:t>请批评指正！</a:t>
            </a:r>
            <a:endParaRPr lang="zh-CN" altLang="en-US" sz="5600" b="1">
              <a:solidFill>
                <a:srgbClr val="FF0000"/>
              </a:solidFill>
            </a:endParaRPr>
          </a:p>
        </p:txBody>
      </p:sp>
      <p:sp>
        <p:nvSpPr>
          <p:cNvPr id="31752" name="Freeform 5"/>
          <p:cNvSpPr>
            <a:spLocks noEditPoints="1"/>
          </p:cNvSpPr>
          <p:nvPr/>
        </p:nvSpPr>
        <p:spPr bwMode="auto">
          <a:xfrm>
            <a:off x="1707515" y="2682240"/>
            <a:ext cx="3130550" cy="3364865"/>
          </a:xfrm>
          <a:custGeom>
            <a:avLst/>
            <a:gdLst>
              <a:gd name="T0" fmla="*/ 2671 w 4891"/>
              <a:gd name="T1" fmla="*/ 2538 h 5077"/>
              <a:gd name="T2" fmla="*/ 2996 w 4891"/>
              <a:gd name="T3" fmla="*/ 4260 h 5077"/>
              <a:gd name="T4" fmla="*/ 2562 w 4891"/>
              <a:gd name="T5" fmla="*/ 2663 h 5077"/>
              <a:gd name="T6" fmla="*/ 2420 w 4891"/>
              <a:gd name="T7" fmla="*/ 2538 h 5077"/>
              <a:gd name="T8" fmla="*/ 930 w 4891"/>
              <a:gd name="T9" fmla="*/ 1883 h 5077"/>
              <a:gd name="T10" fmla="*/ 2451 w 4891"/>
              <a:gd name="T11" fmla="*/ 2456 h 5077"/>
              <a:gd name="T12" fmla="*/ 2435 w 4891"/>
              <a:gd name="T13" fmla="*/ 1374 h 5077"/>
              <a:gd name="T14" fmla="*/ 2598 w 4891"/>
              <a:gd name="T15" fmla="*/ 2424 h 5077"/>
              <a:gd name="T16" fmla="*/ 4342 w 4891"/>
              <a:gd name="T17" fmla="*/ 3769 h 5077"/>
              <a:gd name="T18" fmla="*/ 355 w 4891"/>
              <a:gd name="T19" fmla="*/ 2538 h 5077"/>
              <a:gd name="T20" fmla="*/ 4394 w 4891"/>
              <a:gd name="T21" fmla="*/ 1387 h 5077"/>
              <a:gd name="T22" fmla="*/ 4258 w 4891"/>
              <a:gd name="T23" fmla="*/ 1584 h 5077"/>
              <a:gd name="T24" fmla="*/ 4891 w 4891"/>
              <a:gd name="T25" fmla="*/ 1189 h 5077"/>
              <a:gd name="T26" fmla="*/ 4695 w 4891"/>
              <a:gd name="T27" fmla="*/ 1200 h 5077"/>
              <a:gd name="T28" fmla="*/ 0 w 4891"/>
              <a:gd name="T29" fmla="*/ 2538 h 5077"/>
              <a:gd name="T30" fmla="*/ 4644 w 4891"/>
              <a:gd name="T31" fmla="*/ 3956 h 5077"/>
              <a:gd name="T32" fmla="*/ 462 w 4891"/>
              <a:gd name="T33" fmla="*/ 2480 h 5077"/>
              <a:gd name="T34" fmla="*/ 707 w 4891"/>
              <a:gd name="T35" fmla="*/ 2538 h 5077"/>
              <a:gd name="T36" fmla="*/ 462 w 4891"/>
              <a:gd name="T37" fmla="*/ 2597 h 5077"/>
              <a:gd name="T38" fmla="*/ 712 w 4891"/>
              <a:gd name="T39" fmla="*/ 1547 h 5077"/>
              <a:gd name="T40" fmla="*/ 983 w 4891"/>
              <a:gd name="T41" fmla="*/ 1569 h 5077"/>
              <a:gd name="T42" fmla="*/ 1576 w 4891"/>
              <a:gd name="T43" fmla="*/ 976 h 5077"/>
              <a:gd name="T44" fmla="*/ 1554 w 4891"/>
              <a:gd name="T45" fmla="*/ 705 h 5077"/>
              <a:gd name="T46" fmla="*/ 1576 w 4891"/>
              <a:gd name="T47" fmla="*/ 976 h 5077"/>
              <a:gd name="T48" fmla="*/ 2487 w 4891"/>
              <a:gd name="T49" fmla="*/ 455 h 5077"/>
              <a:gd name="T50" fmla="*/ 2604 w 4891"/>
              <a:gd name="T51" fmla="*/ 701 h 5077"/>
              <a:gd name="T52" fmla="*/ 2487 w 4891"/>
              <a:gd name="T53" fmla="*/ 701 h 5077"/>
              <a:gd name="T54" fmla="*/ 3536 w 4891"/>
              <a:gd name="T55" fmla="*/ 705 h 5077"/>
              <a:gd name="T56" fmla="*/ 3515 w 4891"/>
              <a:gd name="T57" fmla="*/ 976 h 5077"/>
              <a:gd name="T58" fmla="*/ 3515 w 4891"/>
              <a:gd name="T59" fmla="*/ 4101 h 5077"/>
              <a:gd name="T60" fmla="*/ 3536 w 4891"/>
              <a:gd name="T61" fmla="*/ 4372 h 5077"/>
              <a:gd name="T62" fmla="*/ 3515 w 4891"/>
              <a:gd name="T63" fmla="*/ 4101 h 5077"/>
              <a:gd name="T64" fmla="*/ 2604 w 4891"/>
              <a:gd name="T65" fmla="*/ 4621 h 5077"/>
              <a:gd name="T66" fmla="*/ 2487 w 4891"/>
              <a:gd name="T67" fmla="*/ 4376 h 5077"/>
              <a:gd name="T68" fmla="*/ 2604 w 4891"/>
              <a:gd name="T69" fmla="*/ 4376 h 5077"/>
              <a:gd name="T70" fmla="*/ 1554 w 4891"/>
              <a:gd name="T71" fmla="*/ 4372 h 5077"/>
              <a:gd name="T72" fmla="*/ 1576 w 4891"/>
              <a:gd name="T73" fmla="*/ 4101 h 5077"/>
              <a:gd name="T74" fmla="*/ 983 w 4891"/>
              <a:gd name="T75" fmla="*/ 3508 h 5077"/>
              <a:gd name="T76" fmla="*/ 712 w 4891"/>
              <a:gd name="T77" fmla="*/ 3529 h 5077"/>
              <a:gd name="T78" fmla="*/ 983 w 4891"/>
              <a:gd name="T79" fmla="*/ 3508 h 50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891" h="5077">
                <a:moveTo>
                  <a:pt x="2598" y="2424"/>
                </a:moveTo>
                <a:cubicBezTo>
                  <a:pt x="2641" y="2444"/>
                  <a:pt x="2671" y="2488"/>
                  <a:pt x="2671" y="2538"/>
                </a:cubicBezTo>
                <a:cubicBezTo>
                  <a:pt x="2671" y="2591"/>
                  <a:pt x="2638" y="2636"/>
                  <a:pt x="2592" y="2655"/>
                </a:cubicBezTo>
                <a:lnTo>
                  <a:pt x="2996" y="4260"/>
                </a:lnTo>
                <a:lnTo>
                  <a:pt x="2971" y="4266"/>
                </a:lnTo>
                <a:lnTo>
                  <a:pt x="2562" y="2663"/>
                </a:lnTo>
                <a:cubicBezTo>
                  <a:pt x="2557" y="2663"/>
                  <a:pt x="2551" y="2664"/>
                  <a:pt x="2546" y="2664"/>
                </a:cubicBezTo>
                <a:cubicBezTo>
                  <a:pt x="2476" y="2664"/>
                  <a:pt x="2420" y="2608"/>
                  <a:pt x="2420" y="2538"/>
                </a:cubicBezTo>
                <a:lnTo>
                  <a:pt x="2420" y="2535"/>
                </a:lnTo>
                <a:lnTo>
                  <a:pt x="930" y="1883"/>
                </a:lnTo>
                <a:lnTo>
                  <a:pt x="952" y="1831"/>
                </a:lnTo>
                <a:lnTo>
                  <a:pt x="2451" y="2456"/>
                </a:lnTo>
                <a:cubicBezTo>
                  <a:pt x="2459" y="2447"/>
                  <a:pt x="2469" y="2438"/>
                  <a:pt x="2480" y="2432"/>
                </a:cubicBezTo>
                <a:lnTo>
                  <a:pt x="2435" y="1374"/>
                </a:lnTo>
                <a:lnTo>
                  <a:pt x="2509" y="1369"/>
                </a:lnTo>
                <a:lnTo>
                  <a:pt x="2598" y="2424"/>
                </a:lnTo>
                <a:close/>
                <a:moveTo>
                  <a:pt x="4644" y="3956"/>
                </a:moveTo>
                <a:lnTo>
                  <a:pt x="4342" y="3769"/>
                </a:lnTo>
                <a:cubicBezTo>
                  <a:pt x="3936" y="4363"/>
                  <a:pt x="3264" y="4722"/>
                  <a:pt x="2538" y="4722"/>
                </a:cubicBezTo>
                <a:cubicBezTo>
                  <a:pt x="1333" y="4722"/>
                  <a:pt x="355" y="3744"/>
                  <a:pt x="355" y="2538"/>
                </a:cubicBezTo>
                <a:cubicBezTo>
                  <a:pt x="355" y="1333"/>
                  <a:pt x="1333" y="355"/>
                  <a:pt x="2538" y="355"/>
                </a:cubicBezTo>
                <a:cubicBezTo>
                  <a:pt x="3296" y="355"/>
                  <a:pt x="3995" y="746"/>
                  <a:pt x="4394" y="1387"/>
                </a:cubicBezTo>
                <a:lnTo>
                  <a:pt x="4443" y="1467"/>
                </a:lnTo>
                <a:lnTo>
                  <a:pt x="4258" y="1584"/>
                </a:lnTo>
                <a:lnTo>
                  <a:pt x="4747" y="1638"/>
                </a:lnTo>
                <a:lnTo>
                  <a:pt x="4891" y="1189"/>
                </a:lnTo>
                <a:lnTo>
                  <a:pt x="4745" y="1280"/>
                </a:lnTo>
                <a:lnTo>
                  <a:pt x="4695" y="1200"/>
                </a:lnTo>
                <a:cubicBezTo>
                  <a:pt x="4232" y="454"/>
                  <a:pt x="3419" y="0"/>
                  <a:pt x="2538" y="0"/>
                </a:cubicBezTo>
                <a:cubicBezTo>
                  <a:pt x="1137" y="0"/>
                  <a:pt x="0" y="1137"/>
                  <a:pt x="0" y="2538"/>
                </a:cubicBezTo>
                <a:cubicBezTo>
                  <a:pt x="0" y="3940"/>
                  <a:pt x="1137" y="5077"/>
                  <a:pt x="2538" y="5077"/>
                </a:cubicBezTo>
                <a:cubicBezTo>
                  <a:pt x="3388" y="5077"/>
                  <a:pt x="4173" y="4655"/>
                  <a:pt x="4644" y="3956"/>
                </a:cubicBezTo>
                <a:close/>
                <a:moveTo>
                  <a:pt x="462" y="2597"/>
                </a:moveTo>
                <a:lnTo>
                  <a:pt x="462" y="2480"/>
                </a:lnTo>
                <a:lnTo>
                  <a:pt x="708" y="2480"/>
                </a:lnTo>
                <a:cubicBezTo>
                  <a:pt x="707" y="2499"/>
                  <a:pt x="707" y="2519"/>
                  <a:pt x="707" y="2538"/>
                </a:cubicBezTo>
                <a:cubicBezTo>
                  <a:pt x="707" y="2558"/>
                  <a:pt x="707" y="2577"/>
                  <a:pt x="708" y="2597"/>
                </a:cubicBezTo>
                <a:lnTo>
                  <a:pt x="462" y="2597"/>
                </a:lnTo>
                <a:close/>
                <a:moveTo>
                  <a:pt x="924" y="1670"/>
                </a:moveTo>
                <a:lnTo>
                  <a:pt x="712" y="1547"/>
                </a:lnTo>
                <a:lnTo>
                  <a:pt x="771" y="1446"/>
                </a:lnTo>
                <a:lnTo>
                  <a:pt x="983" y="1569"/>
                </a:lnTo>
                <a:cubicBezTo>
                  <a:pt x="962" y="1602"/>
                  <a:pt x="943" y="1636"/>
                  <a:pt x="924" y="1670"/>
                </a:cubicBezTo>
                <a:close/>
                <a:moveTo>
                  <a:pt x="1576" y="976"/>
                </a:moveTo>
                <a:lnTo>
                  <a:pt x="1453" y="764"/>
                </a:lnTo>
                <a:lnTo>
                  <a:pt x="1554" y="705"/>
                </a:lnTo>
                <a:lnTo>
                  <a:pt x="1677" y="917"/>
                </a:lnTo>
                <a:cubicBezTo>
                  <a:pt x="1643" y="936"/>
                  <a:pt x="1609" y="955"/>
                  <a:pt x="1576" y="976"/>
                </a:cubicBezTo>
                <a:close/>
                <a:moveTo>
                  <a:pt x="2487" y="701"/>
                </a:moveTo>
                <a:lnTo>
                  <a:pt x="2487" y="455"/>
                </a:lnTo>
                <a:lnTo>
                  <a:pt x="2604" y="455"/>
                </a:lnTo>
                <a:lnTo>
                  <a:pt x="2604" y="701"/>
                </a:lnTo>
                <a:cubicBezTo>
                  <a:pt x="2584" y="700"/>
                  <a:pt x="2565" y="700"/>
                  <a:pt x="2546" y="700"/>
                </a:cubicBezTo>
                <a:cubicBezTo>
                  <a:pt x="2526" y="700"/>
                  <a:pt x="2507" y="700"/>
                  <a:pt x="2487" y="701"/>
                </a:cubicBezTo>
                <a:close/>
                <a:moveTo>
                  <a:pt x="3414" y="917"/>
                </a:moveTo>
                <a:lnTo>
                  <a:pt x="3536" y="705"/>
                </a:lnTo>
                <a:lnTo>
                  <a:pt x="3637" y="764"/>
                </a:lnTo>
                <a:lnTo>
                  <a:pt x="3515" y="976"/>
                </a:lnTo>
                <a:cubicBezTo>
                  <a:pt x="3482" y="955"/>
                  <a:pt x="3448" y="936"/>
                  <a:pt x="3414" y="917"/>
                </a:cubicBezTo>
                <a:close/>
                <a:moveTo>
                  <a:pt x="3515" y="4101"/>
                </a:moveTo>
                <a:lnTo>
                  <a:pt x="3638" y="4313"/>
                </a:lnTo>
                <a:lnTo>
                  <a:pt x="3536" y="4372"/>
                </a:lnTo>
                <a:lnTo>
                  <a:pt x="3414" y="4159"/>
                </a:lnTo>
                <a:cubicBezTo>
                  <a:pt x="3448" y="4141"/>
                  <a:pt x="3482" y="4121"/>
                  <a:pt x="3515" y="4101"/>
                </a:cubicBezTo>
                <a:close/>
                <a:moveTo>
                  <a:pt x="2604" y="4376"/>
                </a:moveTo>
                <a:lnTo>
                  <a:pt x="2604" y="4621"/>
                </a:lnTo>
                <a:lnTo>
                  <a:pt x="2487" y="4621"/>
                </a:lnTo>
                <a:lnTo>
                  <a:pt x="2487" y="4376"/>
                </a:lnTo>
                <a:cubicBezTo>
                  <a:pt x="2507" y="4377"/>
                  <a:pt x="2526" y="4377"/>
                  <a:pt x="2546" y="4377"/>
                </a:cubicBezTo>
                <a:cubicBezTo>
                  <a:pt x="2565" y="4377"/>
                  <a:pt x="2584" y="4377"/>
                  <a:pt x="2604" y="4376"/>
                </a:cubicBezTo>
                <a:close/>
                <a:moveTo>
                  <a:pt x="1677" y="4159"/>
                </a:moveTo>
                <a:lnTo>
                  <a:pt x="1554" y="4372"/>
                </a:lnTo>
                <a:lnTo>
                  <a:pt x="1453" y="4313"/>
                </a:lnTo>
                <a:lnTo>
                  <a:pt x="1576" y="4101"/>
                </a:lnTo>
                <a:cubicBezTo>
                  <a:pt x="1609" y="4121"/>
                  <a:pt x="1643" y="4141"/>
                  <a:pt x="1677" y="4159"/>
                </a:cubicBezTo>
                <a:close/>
                <a:moveTo>
                  <a:pt x="983" y="3508"/>
                </a:moveTo>
                <a:lnTo>
                  <a:pt x="771" y="3630"/>
                </a:lnTo>
                <a:lnTo>
                  <a:pt x="712" y="3529"/>
                </a:lnTo>
                <a:lnTo>
                  <a:pt x="924" y="3407"/>
                </a:lnTo>
                <a:cubicBezTo>
                  <a:pt x="943" y="3441"/>
                  <a:pt x="962" y="3475"/>
                  <a:pt x="983" y="3508"/>
                </a:cubicBezTo>
                <a:close/>
              </a:path>
            </a:pathLst>
          </a:custGeom>
          <a:solidFill>
            <a:srgbClr val="009AC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753" name="矩形 15"/>
          <p:cNvSpPr>
            <a:spLocks noChangeArrowheads="1"/>
          </p:cNvSpPr>
          <p:nvPr/>
        </p:nvSpPr>
        <p:spPr bwMode="auto">
          <a:xfrm>
            <a:off x="10938193" y="3139440"/>
            <a:ext cx="1273175" cy="2090738"/>
          </a:xfrm>
          <a:prstGeom prst="rect">
            <a:avLst/>
          </a:prstGeom>
          <a:solidFill>
            <a:srgbClr val="009A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rgbClr val="000000"/>
              </a:solidFill>
            </a:endParaRPr>
          </a:p>
        </p:txBody>
      </p:sp>
      <p:sp>
        <p:nvSpPr>
          <p:cNvPr id="100" name="文本框 99"/>
          <p:cNvSpPr txBox="1"/>
          <p:nvPr/>
        </p:nvSpPr>
        <p:spPr>
          <a:xfrm>
            <a:off x="315595" y="626110"/>
            <a:ext cx="11896090" cy="1568450"/>
          </a:xfrm>
          <a:prstGeom prst="rect">
            <a:avLst/>
          </a:prstGeom>
          <a:noFill/>
          <a:ln w="9525">
            <a:noFill/>
          </a:ln>
        </p:spPr>
        <p:txBody>
          <a:bodyPr wrap="square">
            <a:spAutoFit/>
          </a:bodyPr>
          <a:p>
            <a:pPr marL="0" indent="0" algn="ctr"/>
            <a:r>
              <a:rPr lang="zh-CN" altLang="en-US" sz="4800" b="1" kern="0">
                <a:solidFill>
                  <a:srgbClr val="00796B"/>
                </a:solidFill>
                <a:latin typeface="+mj-lt"/>
                <a:ea typeface="+mj-ea"/>
                <a:cs typeface="+mj-cs"/>
              </a:rPr>
              <a:t>做好实践教学体系建设，落实基于项目学习，筑牢实践创新能力培养基础</a:t>
            </a:r>
            <a:endParaRPr lang="zh-CN" altLang="en-US" sz="4800" b="1" kern="0">
              <a:solidFill>
                <a:srgbClr val="00796B"/>
              </a:solidFill>
              <a:latin typeface="+mj-lt"/>
              <a:ea typeface="+mj-ea"/>
              <a:cs typeface="+mj-cs"/>
            </a:endParaRPr>
          </a:p>
        </p:txBody>
      </p:sp>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p:sp>
        <p:nvSpPr>
          <p:cNvPr id="9219" name="AutoShape 138"/>
          <p:cNvSpPr/>
          <p:nvPr/>
        </p:nvSpPr>
        <p:spPr>
          <a:xfrm>
            <a:off x="154305" y="935990"/>
            <a:ext cx="2299970" cy="431800"/>
          </a:xfrm>
          <a:prstGeom prst="roundRect">
            <a:avLst>
              <a:gd name="adj" fmla="val 16667"/>
            </a:avLst>
          </a:prstGeom>
          <a:solidFill>
            <a:srgbClr val="993300"/>
          </a:solidFill>
          <a:ln w="3175" cap="flat" cmpd="sng">
            <a:solidFill>
              <a:srgbClr val="FF6600"/>
            </a:solidFill>
            <a:prstDash val="solid"/>
            <a:round/>
            <a:headEnd type="none" w="med" len="med"/>
            <a:tailEnd type="none" w="med" len="med"/>
          </a:ln>
        </p:spPr>
        <p:txBody>
          <a:bodyPr wrap="none" anchor="ctr"/>
          <a:p>
            <a:pPr eaLnBrk="0" hangingPunct="0"/>
            <a:endParaRPr lang="zh-CN" altLang="en-US" sz="1600" dirty="0">
              <a:latin typeface="Times New Roman" panose="02020603050405020304" pitchFamily="18" charset="0"/>
              <a:ea typeface="宋体" panose="02010600030101010101" pitchFamily="2" charset="-122"/>
            </a:endParaRPr>
          </a:p>
        </p:txBody>
      </p:sp>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519303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en-US" sz="3600" b="1">
                <a:solidFill>
                  <a:srgbClr val="FF0000"/>
                </a:solidFill>
                <a:latin typeface="微软雅黑" panose="020B0503020204020204" pitchFamily="34" charset="-122"/>
                <a:ea typeface="微软雅黑" panose="020B0503020204020204" pitchFamily="34" charset="-122"/>
                <a:sym typeface="+mn-ea"/>
              </a:rPr>
              <a:t>II.</a:t>
            </a:r>
            <a:r>
              <a:rPr lang="zh-CN" altLang="en-US" sz="3600" b="1">
                <a:solidFill>
                  <a:srgbClr val="319186"/>
                </a:solidFill>
                <a:latin typeface="微软雅黑" panose="020B0503020204020204" pitchFamily="34" charset="-122"/>
                <a:ea typeface="微软雅黑" panose="020B0503020204020204" pitchFamily="34" charset="-122"/>
                <a:sym typeface="+mn-ea"/>
              </a:rPr>
              <a:t>工程领军人才培养计划</a:t>
            </a:r>
            <a:endParaRPr lang="zh-CN" altLang="en-US" sz="3600" b="1">
              <a:solidFill>
                <a:srgbClr val="31918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154305" y="935990"/>
            <a:ext cx="2004060" cy="429895"/>
          </a:xfrm>
          <a:prstGeom prst="rect">
            <a:avLst/>
          </a:prstGeom>
          <a:noFill/>
        </p:spPr>
        <p:txBody>
          <a:bodyPr wrap="none" rtlCol="0" anchor="t">
            <a:spAutoFit/>
          </a:bodyPr>
          <a:p>
            <a:r>
              <a:rPr lang="en-US" altLang="zh-CN" sz="2200" b="1">
                <a:solidFill>
                  <a:srgbClr val="FFFFFF"/>
                </a:solidFill>
                <a:latin typeface="微软雅黑" panose="020B0503020204020204" pitchFamily="34" charset="-122"/>
                <a:ea typeface="微软雅黑" panose="020B0503020204020204" pitchFamily="34" charset="-122"/>
                <a:sym typeface="+mn-ea"/>
              </a:rPr>
              <a:t>2.1</a:t>
            </a:r>
            <a:r>
              <a:rPr lang="zh-CN" altLang="en-US" sz="2200" b="1">
                <a:solidFill>
                  <a:srgbClr val="FFFFFF"/>
                </a:solidFill>
                <a:latin typeface="微软雅黑" panose="020B0503020204020204" pitchFamily="34" charset="-122"/>
                <a:ea typeface="微软雅黑" panose="020B0503020204020204" pitchFamily="34" charset="-122"/>
                <a:sym typeface="+mn-ea"/>
              </a:rPr>
              <a:t>背景和意义</a:t>
            </a:r>
            <a:endParaRPr lang="zh-CN" altLang="en-US" sz="2200"/>
          </a:p>
        </p:txBody>
      </p:sp>
      <p:sp>
        <p:nvSpPr>
          <p:cNvPr id="11274" name="AutoShape 23"/>
          <p:cNvSpPr/>
          <p:nvPr/>
        </p:nvSpPr>
        <p:spPr>
          <a:xfrm>
            <a:off x="224155" y="1502410"/>
            <a:ext cx="11694160" cy="3451225"/>
          </a:xfrm>
          <a:prstGeom prst="roundRect">
            <a:avLst>
              <a:gd name="adj" fmla="val 16667"/>
            </a:avLst>
          </a:prstGeom>
          <a:noFill/>
          <a:ln w="3175" cap="flat" cmpd="sng">
            <a:solidFill>
              <a:srgbClr val="808000"/>
            </a:solidFill>
            <a:prstDash val="solid"/>
            <a:round/>
            <a:headEnd type="none" w="med" len="med"/>
            <a:tailEnd type="none" w="med" len="med"/>
          </a:ln>
        </p:spPr>
        <p:txBody>
          <a:bodyPr wrap="none" anchor="ctr"/>
          <a:p>
            <a:pPr eaLnBrk="0" hangingPunct="0"/>
            <a:endParaRPr lang="zh-CN" altLang="en-US" sz="1600" dirty="0">
              <a:latin typeface="Times New Roman" panose="02020603050405020304" pitchFamily="18" charset="0"/>
              <a:ea typeface="宋体" panose="02010600030101010101" pitchFamily="2" charset="-122"/>
            </a:endParaRPr>
          </a:p>
        </p:txBody>
      </p:sp>
      <p:sp>
        <p:nvSpPr>
          <p:cNvPr id="43127" name="AutoShape 7"/>
          <p:cNvSpPr/>
          <p:nvPr/>
        </p:nvSpPr>
        <p:spPr>
          <a:xfrm>
            <a:off x="224155" y="5092065"/>
            <a:ext cx="11693525" cy="1571625"/>
          </a:xfrm>
          <a:prstGeom prst="wedgeRoundRectCallout">
            <a:avLst>
              <a:gd name="adj1" fmla="val -23694"/>
              <a:gd name="adj2" fmla="val -64384"/>
              <a:gd name="adj3" fmla="val 16667"/>
            </a:avLst>
          </a:prstGeom>
          <a:noFill/>
          <a:ln w="3175" cap="flat" cmpd="sng">
            <a:solidFill>
              <a:srgbClr val="800000"/>
            </a:solidFill>
            <a:prstDash val="dashDot"/>
            <a:miter/>
            <a:headEnd type="none" w="med" len="med"/>
            <a:tailEnd type="none" w="med" len="med"/>
          </a:ln>
        </p:spPr>
        <p:txBody>
          <a:bodyPr anchor="t"/>
          <a:p>
            <a:pPr algn="ctr"/>
            <a:endParaRPr lang="zh-CN" altLang="zh-CN" sz="1800" dirty="0">
              <a:latin typeface="Arial" panose="020B0604020202020204" pitchFamily="34" charset="0"/>
              <a:ea typeface="宋体" panose="02010600030101010101" pitchFamily="2" charset="-122"/>
            </a:endParaRPr>
          </a:p>
        </p:txBody>
      </p:sp>
      <p:sp>
        <p:nvSpPr>
          <p:cNvPr id="12301" name="文本框 99"/>
          <p:cNvSpPr txBox="1"/>
          <p:nvPr/>
        </p:nvSpPr>
        <p:spPr>
          <a:xfrm>
            <a:off x="627380" y="1536065"/>
            <a:ext cx="10821670" cy="645160"/>
          </a:xfrm>
          <a:prstGeom prst="rect">
            <a:avLst/>
          </a:prstGeom>
          <a:solidFill>
            <a:srgbClr val="FFFF00"/>
          </a:solidFill>
          <a:ln w="9525">
            <a:noFill/>
          </a:ln>
        </p:spPr>
        <p:txBody>
          <a:bodyPr wrap="square" anchor="t">
            <a:spAutoFit/>
          </a:bodyPr>
          <a:p>
            <a:pPr marL="285750" indent="-285750" algn="just">
              <a:buClr>
                <a:srgbClr val="C00000"/>
              </a:buClr>
              <a:buFont typeface="Wingdings" panose="05000000000000000000" charset="0"/>
              <a:buChar char="þ"/>
            </a:pPr>
            <a:r>
              <a:rPr lang="zh-CN" altLang="en-US" sz="1800">
                <a:latin typeface="微软雅黑" panose="020B0503020204020204" pitchFamily="34" charset="-122"/>
                <a:ea typeface="微软雅黑" panose="020B0503020204020204" pitchFamily="34" charset="-122"/>
              </a:rPr>
              <a:t>由知识传授向“知识、能力、素质全面发展转变”的轨道上进行跨越，可从五个方面进行有效落实，即掌握学科基本知识结构、工程实践能力、科学研究引领、创新素养构建和创业能力培养。</a:t>
            </a:r>
            <a:endParaRPr lang="zh-CN" altLang="en-US" sz="1800">
              <a:latin typeface="微软雅黑" panose="020B0503020204020204" pitchFamily="34" charset="-122"/>
              <a:ea typeface="微软雅黑" panose="020B0503020204020204" pitchFamily="34" charset="-122"/>
            </a:endParaRPr>
          </a:p>
        </p:txBody>
      </p:sp>
      <p:graphicFrame>
        <p:nvGraphicFramePr>
          <p:cNvPr id="12302" name="对象 5"/>
          <p:cNvGraphicFramePr/>
          <p:nvPr/>
        </p:nvGraphicFramePr>
        <p:xfrm>
          <a:off x="627380" y="2248853"/>
          <a:ext cx="2492375" cy="2613025"/>
        </p:xfrm>
        <a:graphic>
          <a:graphicData uri="http://schemas.openxmlformats.org/presentationml/2006/ole">
            <mc:AlternateContent xmlns:mc="http://schemas.openxmlformats.org/markup-compatibility/2006">
              <mc:Choice xmlns:v="urn:schemas-microsoft-com:vml" Requires="v">
                <p:oleObj spid="_x0000_s3082" name="" r:id="rId1" imgW="2305050" imgH="2343150" progId="Paint.Picture">
                  <p:embed/>
                </p:oleObj>
              </mc:Choice>
              <mc:Fallback>
                <p:oleObj name="" r:id="rId1" imgW="2305050" imgH="2343150" progId="Paint.Picture">
                  <p:embed/>
                  <p:pic>
                    <p:nvPicPr>
                      <p:cNvPr id="0" name="图片 3081"/>
                      <p:cNvPicPr/>
                      <p:nvPr/>
                    </p:nvPicPr>
                    <p:blipFill>
                      <a:blip r:embed="rId2"/>
                      <a:stretch>
                        <a:fillRect/>
                      </a:stretch>
                    </p:blipFill>
                    <p:spPr>
                      <a:xfrm>
                        <a:off x="627380" y="2248853"/>
                        <a:ext cx="2492375" cy="2613025"/>
                      </a:xfrm>
                      <a:prstGeom prst="rect">
                        <a:avLst/>
                      </a:prstGeom>
                      <a:noFill/>
                      <a:ln w="38100">
                        <a:noFill/>
                        <a:miter/>
                      </a:ln>
                    </p:spPr>
                  </p:pic>
                </p:oleObj>
              </mc:Fallback>
            </mc:AlternateContent>
          </a:graphicData>
        </a:graphic>
      </p:graphicFrame>
      <p:sp>
        <p:nvSpPr>
          <p:cNvPr id="12303" name="文本框 17"/>
          <p:cNvSpPr txBox="1"/>
          <p:nvPr/>
        </p:nvSpPr>
        <p:spPr>
          <a:xfrm>
            <a:off x="3221990" y="2233295"/>
            <a:ext cx="8227060" cy="2659380"/>
          </a:xfrm>
          <a:prstGeom prst="rect">
            <a:avLst/>
          </a:prstGeom>
          <a:solidFill>
            <a:srgbClr val="CCFF66"/>
          </a:solidFill>
          <a:ln w="19050" cap="flat" cmpd="sng">
            <a:solidFill>
              <a:srgbClr val="C00000"/>
            </a:solidFill>
            <a:prstDash val="solid"/>
            <a:round/>
            <a:headEnd type="none" w="med" len="med"/>
            <a:tailEnd type="none" w="med" len="med"/>
          </a:ln>
        </p:spPr>
        <p:txBody>
          <a:bodyPr wrap="square" anchor="t">
            <a:spAutoFit/>
          </a:bodyPr>
          <a:p>
            <a:pPr marL="285750" indent="-285750" algn="just" eaLnBrk="1" latinLnBrk="0" hangingPunct="1">
              <a:lnSpc>
                <a:spcPts val="2225"/>
              </a:lnSpc>
              <a:spcAft>
                <a:spcPts val="0"/>
              </a:spcAft>
              <a:buClr>
                <a:srgbClr val="C00000"/>
              </a:buClr>
              <a:buFont typeface="Wingdings" panose="05000000000000000000" charset="0"/>
              <a:buChar char="@"/>
            </a:pPr>
            <a:r>
              <a:rPr lang="zh-CN" altLang="en-US" sz="2000">
                <a:latin typeface="微软雅黑" panose="020B0503020204020204" pitchFamily="34" charset="-122"/>
                <a:ea typeface="微软雅黑" panose="020B0503020204020204" pitchFamily="34" charset="-122"/>
              </a:rPr>
              <a:t>当前对科技创新的要求比以往任何时候都</a:t>
            </a:r>
            <a:r>
              <a:rPr lang="zh-CN" altLang="en-US" sz="2000">
                <a:solidFill>
                  <a:srgbClr val="C00000"/>
                </a:solidFill>
                <a:latin typeface="微软雅黑" panose="020B0503020204020204" pitchFamily="34" charset="-122"/>
                <a:ea typeface="微软雅黑" panose="020B0503020204020204" pitchFamily="34" charset="-122"/>
              </a:rPr>
              <a:t>更为强烈</a:t>
            </a:r>
            <a:r>
              <a:rPr lang="zh-CN" altLang="en-US" sz="2000">
                <a:latin typeface="微软雅黑" panose="020B0503020204020204" pitchFamily="34" charset="-122"/>
                <a:ea typeface="微软雅黑" panose="020B0503020204020204" pitchFamily="34" charset="-122"/>
              </a:rPr>
              <a:t>，对高端领军人才的需求比以往任何时候都</a:t>
            </a:r>
            <a:r>
              <a:rPr lang="zh-CN" altLang="en-US" sz="2000">
                <a:solidFill>
                  <a:srgbClr val="C00000"/>
                </a:solidFill>
                <a:latin typeface="微软雅黑" panose="020B0503020204020204" pitchFamily="34" charset="-122"/>
                <a:ea typeface="微软雅黑" panose="020B0503020204020204" pitchFamily="34" charset="-122"/>
              </a:rPr>
              <a:t>更为迫切</a:t>
            </a:r>
            <a:r>
              <a:rPr lang="zh-CN" altLang="en-US" sz="2000">
                <a:latin typeface="微软雅黑" panose="020B0503020204020204" pitchFamily="34" charset="-122"/>
                <a:ea typeface="微软雅黑" panose="020B0503020204020204" pitchFamily="34" charset="-122"/>
              </a:rPr>
              <a:t>；</a:t>
            </a:r>
            <a:endParaRPr lang="zh-CN" altLang="en-US" sz="2000">
              <a:latin typeface="微软雅黑" panose="020B0503020204020204" pitchFamily="34" charset="-122"/>
              <a:ea typeface="微软雅黑" panose="020B0503020204020204" pitchFamily="34" charset="-122"/>
            </a:endParaRPr>
          </a:p>
          <a:p>
            <a:pPr marL="285750" indent="-285750" algn="just" eaLnBrk="1" latinLnBrk="0" hangingPunct="1">
              <a:lnSpc>
                <a:spcPts val="2225"/>
              </a:lnSpc>
              <a:spcAft>
                <a:spcPts val="0"/>
              </a:spcAft>
              <a:buClr>
                <a:srgbClr val="C00000"/>
              </a:buClr>
              <a:buFont typeface="Wingdings" panose="05000000000000000000" charset="0"/>
              <a:buChar char="@"/>
            </a:pPr>
            <a:r>
              <a:rPr lang="zh-CN" altLang="en-US" sz="2000">
                <a:latin typeface="微软雅黑" panose="020B0503020204020204" pitchFamily="34" charset="-122"/>
                <a:ea typeface="微软雅黑" panose="020B0503020204020204" pitchFamily="34" charset="-122"/>
              </a:rPr>
              <a:t>我国多地针对产业高端对工程领军人才的</a:t>
            </a:r>
            <a:r>
              <a:rPr lang="zh-CN" altLang="en-US" sz="2000">
                <a:solidFill>
                  <a:srgbClr val="C00000"/>
                </a:solidFill>
                <a:latin typeface="微软雅黑" panose="020B0503020204020204" pitchFamily="34" charset="-122"/>
                <a:ea typeface="微软雅黑" panose="020B0503020204020204" pitchFamily="34" charset="-122"/>
              </a:rPr>
              <a:t>迫切需求</a:t>
            </a:r>
            <a:r>
              <a:rPr lang="zh-CN" altLang="en-US" sz="2000">
                <a:latin typeface="微软雅黑" panose="020B0503020204020204" pitchFamily="34" charset="-122"/>
                <a:ea typeface="微软雅黑" panose="020B0503020204020204" pitchFamily="34" charset="-122"/>
              </a:rPr>
              <a:t>，提出了具体的</a:t>
            </a:r>
            <a:r>
              <a:rPr lang="zh-CN" altLang="en-US" sz="2000">
                <a:solidFill>
                  <a:srgbClr val="C00000"/>
                </a:solidFill>
                <a:latin typeface="微软雅黑" panose="020B0503020204020204" pitchFamily="34" charset="-122"/>
                <a:ea typeface="微软雅黑" panose="020B0503020204020204" pitchFamily="34" charset="-122"/>
              </a:rPr>
              <a:t>鼓励政策</a:t>
            </a:r>
            <a:r>
              <a:rPr lang="zh-CN" altLang="en-US" sz="2000">
                <a:latin typeface="微软雅黑" panose="020B0503020204020204" pitchFamily="34" charset="-122"/>
                <a:ea typeface="微软雅黑" panose="020B0503020204020204" pitchFamily="34" charset="-122"/>
              </a:rPr>
              <a:t>；</a:t>
            </a:r>
            <a:endParaRPr lang="zh-CN" altLang="en-US" sz="2000">
              <a:latin typeface="微软雅黑" panose="020B0503020204020204" pitchFamily="34" charset="-122"/>
              <a:ea typeface="微软雅黑" panose="020B0503020204020204" pitchFamily="34" charset="-122"/>
            </a:endParaRPr>
          </a:p>
          <a:p>
            <a:pPr marL="285750" indent="-285750" algn="just" eaLnBrk="1" latinLnBrk="0" hangingPunct="1">
              <a:lnSpc>
                <a:spcPts val="2225"/>
              </a:lnSpc>
              <a:spcAft>
                <a:spcPts val="0"/>
              </a:spcAft>
              <a:buClr>
                <a:srgbClr val="C00000"/>
              </a:buClr>
              <a:buFont typeface="Wingdings" panose="05000000000000000000" charset="0"/>
              <a:buChar char="@"/>
            </a:pPr>
            <a:r>
              <a:rPr lang="zh-CN" altLang="en-US" sz="2000" u="sng">
                <a:solidFill>
                  <a:srgbClr val="C00000"/>
                </a:solidFill>
                <a:latin typeface="微软雅黑" panose="020B0503020204020204" pitchFamily="34" charset="-122"/>
                <a:ea typeface="微软雅黑" panose="020B0503020204020204" pitchFamily="34" charset="-122"/>
                <a:sym typeface="宋体" panose="02010600030101010101" pitchFamily="2" charset="-122"/>
              </a:rPr>
              <a:t>工科大学毕业生在工程能力、组织能力、领军能力与责任感上，有所欠缺</a:t>
            </a:r>
            <a:r>
              <a:rPr lang="zh-CN" altLang="en-US" sz="2000">
                <a:latin typeface="微软雅黑" panose="020B0503020204020204" pitchFamily="34" charset="-122"/>
                <a:ea typeface="微软雅黑" panose="020B0503020204020204" pitchFamily="34" charset="-122"/>
                <a:sym typeface="宋体" panose="02010600030101010101" pitchFamily="2" charset="-122"/>
              </a:rPr>
              <a:t>，这既是学生自身迫切想提高的方面，也是企业界的共同诉求。工程领军人才计划，就是要对具有领导潜质的优秀学生进行专门训练与培养，进一步深入提升其创新能力和工程领导力，培养成为具有国际竞争力的拔尖工程型创新人才。</a:t>
            </a:r>
            <a:endParaRPr lang="en-US" altLang="zh-CN" sz="2000">
              <a:latin typeface="微软雅黑" panose="020B0503020204020204" pitchFamily="34" charset="-122"/>
              <a:ea typeface="微软雅黑" panose="020B0503020204020204" pitchFamily="34" charset="-122"/>
            </a:endParaRPr>
          </a:p>
        </p:txBody>
      </p:sp>
      <p:sp>
        <p:nvSpPr>
          <p:cNvPr id="12304" name="文本框 19"/>
          <p:cNvSpPr txBox="1"/>
          <p:nvPr/>
        </p:nvSpPr>
        <p:spPr>
          <a:xfrm>
            <a:off x="242570" y="5154295"/>
            <a:ext cx="11675110" cy="1428115"/>
          </a:xfrm>
          <a:prstGeom prst="rect">
            <a:avLst/>
          </a:prstGeom>
          <a:noFill/>
          <a:ln w="9525">
            <a:noFill/>
          </a:ln>
        </p:spPr>
        <p:txBody>
          <a:bodyPr wrap="square" anchor="t">
            <a:spAutoFit/>
          </a:bodyPr>
          <a:p>
            <a:pPr marL="171450" indent="-171450" algn="just">
              <a:lnSpc>
                <a:spcPts val="1965"/>
              </a:lnSpc>
              <a:spcAft>
                <a:spcPts val="600"/>
              </a:spcAft>
              <a:buClr>
                <a:srgbClr val="C00000"/>
              </a:buClr>
              <a:buFont typeface="Wingdings" panose="05000000000000000000" charset="0"/>
              <a:buChar char="ì"/>
            </a:pPr>
            <a:r>
              <a:rPr lang="zh-CN" altLang="en-US" sz="1700">
                <a:latin typeface="微软雅黑" panose="020B0503020204020204" pitchFamily="34" charset="-122"/>
                <a:ea typeface="微软雅黑" panose="020B0503020204020204" pitchFamily="34" charset="-122"/>
                <a:sym typeface="宋体" panose="02010600030101010101" pitchFamily="2" charset="-122"/>
              </a:rPr>
              <a:t>面向产业高端人才需求的工程领军人才培养是</a:t>
            </a:r>
            <a:r>
              <a:rPr lang="zh-CN" altLang="en-US" sz="1700" u="sng">
                <a:solidFill>
                  <a:srgbClr val="C00000"/>
                </a:solidFill>
                <a:latin typeface="微软雅黑" panose="020B0503020204020204" pitchFamily="34" charset="-122"/>
                <a:ea typeface="微软雅黑" panose="020B0503020204020204" pitchFamily="34" charset="-122"/>
                <a:sym typeface="宋体" panose="02010600030101010101" pitchFamily="2" charset="-122"/>
              </a:rPr>
              <a:t>大学中工科教育中培养具备工程领导力</a:t>
            </a:r>
            <a:r>
              <a:rPr lang="zh-CN" altLang="en-US" sz="1700">
                <a:latin typeface="微软雅黑" panose="020B0503020204020204" pitchFamily="34" charset="-122"/>
                <a:ea typeface="微软雅黑" panose="020B0503020204020204" pitchFamily="34" charset="-122"/>
                <a:sym typeface="宋体" panose="02010600030101010101" pitchFamily="2" charset="-122"/>
              </a:rPr>
              <a:t>的重要举措，是构建人才培养目标导向的专业化创新教育体系的重要方面，对于</a:t>
            </a:r>
            <a:r>
              <a:rPr lang="zh-CN" altLang="en-US" sz="1700" u="sng">
                <a:solidFill>
                  <a:srgbClr val="C00000"/>
                </a:solidFill>
                <a:latin typeface="微软雅黑" panose="020B0503020204020204" pitchFamily="34" charset="-122"/>
                <a:ea typeface="微软雅黑" panose="020B0503020204020204" pitchFamily="34" charset="-122"/>
                <a:sym typeface="宋体" panose="02010600030101010101" pitchFamily="2" charset="-122"/>
              </a:rPr>
              <a:t>落实“以学生为中心”的教育与学习方式具有重要意义</a:t>
            </a:r>
            <a:r>
              <a:rPr lang="zh-CN" altLang="en-US" sz="1700">
                <a:latin typeface="微软雅黑" panose="020B0503020204020204" pitchFamily="34" charset="-122"/>
                <a:ea typeface="微软雅黑" panose="020B0503020204020204" pitchFamily="34" charset="-122"/>
                <a:sym typeface="宋体" panose="02010600030101010101" pitchFamily="2" charset="-122"/>
              </a:rPr>
              <a:t>，将为</a:t>
            </a:r>
            <a:r>
              <a:rPr lang="zh-CN" altLang="en-US" sz="1700" u="sng">
                <a:solidFill>
                  <a:srgbClr val="C00000"/>
                </a:solidFill>
                <a:latin typeface="微软雅黑" panose="020B0503020204020204" pitchFamily="34" charset="-122"/>
                <a:ea typeface="微软雅黑" panose="020B0503020204020204" pitchFamily="34" charset="-122"/>
                <a:sym typeface="宋体" panose="02010600030101010101" pitchFamily="2" charset="-122"/>
              </a:rPr>
              <a:t>培养出具有国际竞争力合格的创新型工程领军人才做出积极贡献</a:t>
            </a:r>
            <a:r>
              <a:rPr lang="zh-CN" altLang="en-US" sz="1700">
                <a:latin typeface="微软雅黑" panose="020B0503020204020204" pitchFamily="34" charset="-122"/>
                <a:ea typeface="微软雅黑" panose="020B0503020204020204" pitchFamily="34" charset="-122"/>
                <a:sym typeface="宋体" panose="02010600030101010101" pitchFamily="2" charset="-122"/>
              </a:rPr>
              <a:t>。</a:t>
            </a:r>
            <a:endParaRPr lang="zh-CN" altLang="en-US" sz="1700">
              <a:latin typeface="微软雅黑" panose="020B0503020204020204" pitchFamily="34" charset="-122"/>
              <a:ea typeface="微软雅黑" panose="020B0503020204020204" pitchFamily="34" charset="-122"/>
              <a:sym typeface="宋体" panose="02010600030101010101" pitchFamily="2" charset="-122"/>
            </a:endParaRPr>
          </a:p>
          <a:p>
            <a:pPr marL="171450" indent="-171450" algn="just">
              <a:lnSpc>
                <a:spcPts val="1965"/>
              </a:lnSpc>
              <a:buClr>
                <a:srgbClr val="C00000"/>
              </a:buClr>
              <a:buFont typeface="Wingdings" panose="05000000000000000000" charset="0"/>
              <a:buChar char="ì"/>
            </a:pPr>
            <a:r>
              <a:rPr lang="zh-CN" altLang="en-US" sz="1700">
                <a:latin typeface="微软雅黑" panose="020B0503020204020204" pitchFamily="34" charset="-122"/>
                <a:ea typeface="微软雅黑" panose="020B0503020204020204" pitchFamily="34" charset="-122"/>
              </a:rPr>
              <a:t>旨在强化学生的</a:t>
            </a:r>
            <a:r>
              <a:rPr lang="zh-CN" altLang="en-US" sz="1700" u="sng">
                <a:solidFill>
                  <a:srgbClr val="C00000"/>
                </a:solidFill>
                <a:latin typeface="微软雅黑" panose="020B0503020204020204" pitchFamily="34" charset="-122"/>
                <a:ea typeface="微软雅黑" panose="020B0503020204020204" pitchFamily="34" charset="-122"/>
              </a:rPr>
              <a:t>实践能力、创新能力和工程领导力培养</a:t>
            </a:r>
            <a:r>
              <a:rPr lang="zh-CN" altLang="en-US" sz="1700">
                <a:latin typeface="微软雅黑" panose="020B0503020204020204" pitchFamily="34" charset="-122"/>
                <a:ea typeface="微软雅黑" panose="020B0503020204020204" pitchFamily="34" charset="-122"/>
              </a:rPr>
              <a:t>，它对于培养具有多种高素质、复合能力的人才，对于</a:t>
            </a:r>
            <a:r>
              <a:rPr lang="zh-CN" altLang="en-US" sz="1700" u="sng">
                <a:solidFill>
                  <a:srgbClr val="C00000"/>
                </a:solidFill>
                <a:latin typeface="微软雅黑" panose="020B0503020204020204" pitchFamily="34" charset="-122"/>
                <a:ea typeface="微软雅黑" panose="020B0503020204020204" pitchFamily="34" charset="-122"/>
              </a:rPr>
              <a:t>促进产业迈向高端水平</a:t>
            </a:r>
            <a:r>
              <a:rPr lang="zh-CN" altLang="en-US" sz="1700">
                <a:latin typeface="微软雅黑" panose="020B0503020204020204" pitchFamily="34" charset="-122"/>
                <a:ea typeface="微软雅黑" panose="020B0503020204020204" pitchFamily="34" charset="-122"/>
              </a:rPr>
              <a:t>，对于</a:t>
            </a:r>
            <a:r>
              <a:rPr lang="zh-CN" altLang="en-US" sz="1700" u="sng">
                <a:solidFill>
                  <a:srgbClr val="C00000"/>
                </a:solidFill>
                <a:latin typeface="微软雅黑" panose="020B0503020204020204" pitchFamily="34" charset="-122"/>
                <a:ea typeface="微软雅黑" panose="020B0503020204020204" pitchFamily="34" charset="-122"/>
              </a:rPr>
              <a:t>助推国家制造步入“智能制造”</a:t>
            </a:r>
            <a:r>
              <a:rPr lang="zh-CN" altLang="en-US" sz="1700">
                <a:latin typeface="微软雅黑" panose="020B0503020204020204" pitchFamily="34" charset="-122"/>
                <a:ea typeface="微软雅黑" panose="020B0503020204020204" pitchFamily="34" charset="-122"/>
              </a:rPr>
              <a:t>等具有重要意义，是教学改革进程中一次积极探索。</a:t>
            </a:r>
            <a:endParaRPr lang="zh-CN" altLang="en-US" sz="1700">
              <a:latin typeface="微软雅黑" panose="020B0503020204020204" pitchFamily="34" charset="-122"/>
              <a:ea typeface="微软雅黑" panose="020B0503020204020204" pitchFamily="34" charset="-122"/>
            </a:endParaRPr>
          </a:p>
        </p:txBody>
      </p:sp>
      <p:pic>
        <p:nvPicPr>
          <p:cNvPr id="28675" name="Picture 69"/>
          <p:cNvPicPr>
            <a:picLocks noChangeAspect="1"/>
          </p:cNvPicPr>
          <p:nvPr/>
        </p:nvPicPr>
        <p:blipFill>
          <a:blip r:embed="rId3"/>
          <a:stretch>
            <a:fillRect/>
          </a:stretch>
        </p:blipFill>
        <p:spPr>
          <a:xfrm>
            <a:off x="2576830" y="911543"/>
            <a:ext cx="542925" cy="477837"/>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2301"/>
                                        </p:tgtEl>
                                        <p:attrNameLst>
                                          <p:attrName>style.visibility</p:attrName>
                                        </p:attrNameLst>
                                      </p:cBhvr>
                                      <p:to>
                                        <p:strVal val="visible"/>
                                      </p:to>
                                    </p:set>
                                    <p:animEffect transition="in" filter="dissolve">
                                      <p:cBhvr>
                                        <p:cTn id="7" dur="1000"/>
                                        <p:tgtEl>
                                          <p:spTgt spid="12301"/>
                                        </p:tgtEl>
                                      </p:cBhvr>
                                    </p:animEffect>
                                  </p:childTnLst>
                                </p:cTn>
                              </p:par>
                              <p:par>
                                <p:cTn id="8" presetID="9" presetClass="entr" presetSubtype="0" fill="hold" nodeType="withEffect">
                                  <p:stCondLst>
                                    <p:cond delay="0"/>
                                  </p:stCondLst>
                                  <p:childTnLst>
                                    <p:set>
                                      <p:cBhvr>
                                        <p:cTn id="9" dur="1" fill="hold">
                                          <p:stCondLst>
                                            <p:cond delay="0"/>
                                          </p:stCondLst>
                                        </p:cTn>
                                        <p:tgtEl>
                                          <p:spTgt spid="12302"/>
                                        </p:tgtEl>
                                        <p:attrNameLst>
                                          <p:attrName>style.visibility</p:attrName>
                                        </p:attrNameLst>
                                      </p:cBhvr>
                                      <p:to>
                                        <p:strVal val="visible"/>
                                      </p:to>
                                    </p:set>
                                    <p:animEffect transition="in" filter="dissolve">
                                      <p:cBhvr>
                                        <p:cTn id="10" dur="1000"/>
                                        <p:tgtEl>
                                          <p:spTgt spid="12302"/>
                                        </p:tgtEl>
                                      </p:cBhvr>
                                    </p:animEffect>
                                  </p:childTnLst>
                                </p:cTn>
                              </p:par>
                            </p:childTnLst>
                          </p:cTn>
                        </p:par>
                        <p:par>
                          <p:cTn id="11" fill="hold">
                            <p:stCondLst>
                              <p:cond delay="1000"/>
                            </p:stCondLst>
                            <p:childTnLst>
                              <p:par>
                                <p:cTn id="12" presetID="9" presetClass="entr" presetSubtype="0" fill="hold" grpId="0" nodeType="afterEffect">
                                  <p:stCondLst>
                                    <p:cond delay="0"/>
                                  </p:stCondLst>
                                  <p:childTnLst>
                                    <p:set>
                                      <p:cBhvr>
                                        <p:cTn id="13" dur="1" fill="hold">
                                          <p:stCondLst>
                                            <p:cond delay="0"/>
                                          </p:stCondLst>
                                        </p:cTn>
                                        <p:tgtEl>
                                          <p:spTgt spid="12303"/>
                                        </p:tgtEl>
                                        <p:attrNameLst>
                                          <p:attrName>style.visibility</p:attrName>
                                        </p:attrNameLst>
                                      </p:cBhvr>
                                      <p:to>
                                        <p:strVal val="visible"/>
                                      </p:to>
                                    </p:set>
                                    <p:animEffect transition="in" filter="dissolve">
                                      <p:cBhvr>
                                        <p:cTn id="14" dur="1000"/>
                                        <p:tgtEl>
                                          <p:spTgt spid="12303"/>
                                        </p:tgtEl>
                                      </p:cBhvr>
                                    </p:animEffect>
                                  </p:childTnLst>
                                </p:cTn>
                              </p:par>
                              <p:par>
                                <p:cTn id="15" presetID="9" presetClass="entr" presetSubtype="0" fill="hold" nodeType="withEffect">
                                  <p:stCondLst>
                                    <p:cond delay="0"/>
                                  </p:stCondLst>
                                  <p:childTnLst>
                                    <p:set>
                                      <p:cBhvr>
                                        <p:cTn id="16" dur="1" fill="hold">
                                          <p:stCondLst>
                                            <p:cond delay="0"/>
                                          </p:stCondLst>
                                        </p:cTn>
                                        <p:tgtEl>
                                          <p:spTgt spid="28675"/>
                                        </p:tgtEl>
                                        <p:attrNameLst>
                                          <p:attrName>style.visibility</p:attrName>
                                        </p:attrNameLst>
                                      </p:cBhvr>
                                      <p:to>
                                        <p:strVal val="visible"/>
                                      </p:to>
                                    </p:set>
                                    <p:animEffect transition="in" filter="dissolve">
                                      <p:cBhvr>
                                        <p:cTn id="17" dur="1000"/>
                                        <p:tgtEl>
                                          <p:spTgt spid="2867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43127"/>
                                        </p:tgtEl>
                                        <p:attrNameLst>
                                          <p:attrName>style.visibility</p:attrName>
                                        </p:attrNameLst>
                                      </p:cBhvr>
                                      <p:to>
                                        <p:strVal val="visible"/>
                                      </p:to>
                                    </p:set>
                                    <p:animEffect transition="in" filter="wipe(up)">
                                      <p:cBhvr>
                                        <p:cTn id="22" dur="1000"/>
                                        <p:tgtEl>
                                          <p:spTgt spid="43127"/>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12304"/>
                                        </p:tgtEl>
                                        <p:attrNameLst>
                                          <p:attrName>style.visibility</p:attrName>
                                        </p:attrNameLst>
                                      </p:cBhvr>
                                      <p:to>
                                        <p:strVal val="visible"/>
                                      </p:to>
                                    </p:set>
                                    <p:animEffect transition="in" filter="wipe(up)">
                                      <p:cBhvr>
                                        <p:cTn id="25" dur="1000"/>
                                        <p:tgtEl>
                                          <p:spTgt spid="123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01" grpId="0" bldLvl="0" animBg="1"/>
      <p:bldP spid="12303" grpId="0" bldLvl="0" animBg="1"/>
      <p:bldP spid="43127" grpId="0" bldLvl="0" animBg="1"/>
      <p:bldP spid="1230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9" name="AutoShape 138"/>
          <p:cNvSpPr/>
          <p:nvPr/>
        </p:nvSpPr>
        <p:spPr>
          <a:xfrm>
            <a:off x="154305" y="935990"/>
            <a:ext cx="2299970" cy="431800"/>
          </a:xfrm>
          <a:prstGeom prst="roundRect">
            <a:avLst>
              <a:gd name="adj" fmla="val 16667"/>
            </a:avLst>
          </a:prstGeom>
          <a:solidFill>
            <a:srgbClr val="993300"/>
          </a:solidFill>
          <a:ln w="3175" cap="flat" cmpd="sng">
            <a:solidFill>
              <a:srgbClr val="FF6600"/>
            </a:solidFill>
            <a:prstDash val="solid"/>
            <a:round/>
            <a:headEnd type="none" w="med" len="med"/>
            <a:tailEnd type="none" w="med" len="med"/>
          </a:ln>
        </p:spPr>
        <p:txBody>
          <a:bodyPr wrap="none" anchor="ctr"/>
          <a:p>
            <a:pPr eaLnBrk="0" hangingPunct="0"/>
            <a:endParaRPr lang="zh-CN" altLang="en-US" sz="1600" dirty="0">
              <a:latin typeface="Times New Roman" panose="02020603050405020304" pitchFamily="18" charset="0"/>
              <a:ea typeface="宋体" panose="02010600030101010101" pitchFamily="2" charset="-122"/>
            </a:endParaRPr>
          </a:p>
        </p:txBody>
      </p:sp>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519303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en-US" sz="3600" b="1">
                <a:solidFill>
                  <a:srgbClr val="FF0000"/>
                </a:solidFill>
                <a:latin typeface="微软雅黑" panose="020B0503020204020204" pitchFamily="34" charset="-122"/>
                <a:ea typeface="微软雅黑" panose="020B0503020204020204" pitchFamily="34" charset="-122"/>
                <a:sym typeface="+mn-ea"/>
              </a:rPr>
              <a:t>II.</a:t>
            </a:r>
            <a:r>
              <a:rPr lang="zh-CN" altLang="en-US" sz="3600" b="1">
                <a:solidFill>
                  <a:srgbClr val="319186"/>
                </a:solidFill>
                <a:latin typeface="微软雅黑" panose="020B0503020204020204" pitchFamily="34" charset="-122"/>
                <a:ea typeface="微软雅黑" panose="020B0503020204020204" pitchFamily="34" charset="-122"/>
                <a:sym typeface="+mn-ea"/>
              </a:rPr>
              <a:t>工程领军人才培养计划</a:t>
            </a:r>
            <a:endParaRPr lang="zh-CN" altLang="en-US" sz="3600" b="1">
              <a:solidFill>
                <a:srgbClr val="31918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154305" y="935990"/>
            <a:ext cx="2283460" cy="429895"/>
          </a:xfrm>
          <a:prstGeom prst="rect">
            <a:avLst/>
          </a:prstGeom>
          <a:noFill/>
        </p:spPr>
        <p:txBody>
          <a:bodyPr wrap="none" rtlCol="0" anchor="t">
            <a:spAutoFit/>
          </a:bodyPr>
          <a:p>
            <a:r>
              <a:rPr lang="en-US" altLang="zh-CN" sz="2200" b="1">
                <a:solidFill>
                  <a:srgbClr val="FFFFFF"/>
                </a:solidFill>
                <a:latin typeface="微软雅黑" panose="020B0503020204020204" pitchFamily="34" charset="-122"/>
                <a:ea typeface="微软雅黑" panose="020B0503020204020204" pitchFamily="34" charset="-122"/>
                <a:sym typeface="+mn-ea"/>
              </a:rPr>
              <a:t>2.2</a:t>
            </a:r>
            <a:r>
              <a:rPr lang="zh-CN" altLang="en-US" sz="2200" b="1">
                <a:solidFill>
                  <a:srgbClr val="FFFFFF"/>
                </a:solidFill>
                <a:latin typeface="微软雅黑" panose="020B0503020204020204" pitchFamily="34" charset="-122"/>
                <a:ea typeface="微软雅黑" panose="020B0503020204020204" pitchFamily="34" charset="-122"/>
                <a:sym typeface="+mn-ea"/>
              </a:rPr>
              <a:t>人才培养框架</a:t>
            </a:r>
            <a:endParaRPr lang="zh-CN" altLang="en-US" sz="2200"/>
          </a:p>
        </p:txBody>
      </p:sp>
      <p:sp>
        <p:nvSpPr>
          <p:cNvPr id="354" name="自选图形 138"/>
          <p:cNvSpPr/>
          <p:nvPr/>
        </p:nvSpPr>
        <p:spPr>
          <a:xfrm>
            <a:off x="8593455" y="1814830"/>
            <a:ext cx="2195830" cy="4232275"/>
          </a:xfrm>
          <a:prstGeom prst="flowChartAlternateProcess">
            <a:avLst/>
          </a:prstGeom>
          <a:noFill/>
          <a:ln w="12700" cap="rnd" cmpd="sng">
            <a:solidFill>
              <a:srgbClr val="0070C0"/>
            </a:solidFill>
            <a:prstDash val="sysDot"/>
            <a:miter/>
            <a:headEnd type="none" w="med" len="med"/>
            <a:tailEnd type="none" w="med" len="med"/>
          </a:ln>
        </p:spPr>
        <p:txBody>
          <a:bodyPr upright="1"/>
          <a:lstStyle/>
          <a:p>
            <a:pPr algn="ctr" fontAlgn="base"/>
            <a:endParaRPr lang="en-US" altLang="zh-CN" sz="1600" strike="noStrike" kern="100" noProof="1">
              <a:ln w="15875">
                <a:solidFill>
                  <a:srgbClr val="5B9BD5"/>
                </a:solidFill>
                <a:round/>
              </a:ln>
              <a:latin typeface="Calibri" panose="020F0502020204030204"/>
              <a:ea typeface="宋体" panose="02010600030101010101" pitchFamily="2" charset="-122"/>
              <a:cs typeface="Times New Roman" panose="02020603050405020304"/>
              <a:sym typeface="Times New Roman" panose="02020603050405020304"/>
            </a:endParaRPr>
          </a:p>
        </p:txBody>
      </p:sp>
      <p:sp>
        <p:nvSpPr>
          <p:cNvPr id="14354" name="自选图形 72"/>
          <p:cNvSpPr/>
          <p:nvPr/>
        </p:nvSpPr>
        <p:spPr>
          <a:xfrm>
            <a:off x="4267200" y="2044700"/>
            <a:ext cx="1308100" cy="534988"/>
          </a:xfrm>
          <a:prstGeom prst="can">
            <a:avLst>
              <a:gd name="adj" fmla="val 25000"/>
            </a:avLst>
          </a:prstGeom>
          <a:solidFill>
            <a:srgbClr val="EBF1DE"/>
          </a:solidFill>
          <a:ln w="9525" cap="flat" cmpd="sng">
            <a:solidFill>
              <a:srgbClr val="254061"/>
            </a:solidFill>
            <a:prstDash val="solid"/>
            <a:round/>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55" name="文本框 73"/>
          <p:cNvSpPr txBox="1"/>
          <p:nvPr/>
        </p:nvSpPr>
        <p:spPr>
          <a:xfrm>
            <a:off x="4395788" y="2200275"/>
            <a:ext cx="1055687" cy="409575"/>
          </a:xfrm>
          <a:prstGeom prst="rect">
            <a:avLst/>
          </a:prstGeom>
          <a:noFill/>
          <a:ln w="9525">
            <a:noFill/>
          </a:ln>
        </p:spPr>
        <p:txBody>
          <a:bodyPr anchor="t"/>
          <a:p>
            <a:pPr algn="just"/>
            <a:r>
              <a:rPr lang="en-US" altLang="zh-CN" sz="1600">
                <a:latin typeface="Calibri" panose="020F0502020204030204"/>
                <a:ea typeface="宋体" panose="02010600030101010101" pitchFamily="2" charset="-122"/>
                <a:sym typeface="Times New Roman" panose="02020603050405020304"/>
              </a:rPr>
              <a:t>课程体系</a:t>
            </a:r>
            <a:endParaRPr lang="en-US" altLang="zh-CN" sz="1600">
              <a:latin typeface="Calibri" panose="020F0502020204030204"/>
              <a:ea typeface="宋体" panose="02010600030101010101" pitchFamily="2" charset="-122"/>
              <a:sym typeface="Times New Roman" panose="02020603050405020304"/>
            </a:endParaRPr>
          </a:p>
        </p:txBody>
      </p:sp>
      <p:sp>
        <p:nvSpPr>
          <p:cNvPr id="14356" name="自选图形 77"/>
          <p:cNvSpPr/>
          <p:nvPr/>
        </p:nvSpPr>
        <p:spPr>
          <a:xfrm>
            <a:off x="4265613" y="2998788"/>
            <a:ext cx="1308100" cy="534987"/>
          </a:xfrm>
          <a:prstGeom prst="can">
            <a:avLst>
              <a:gd name="adj" fmla="val 25000"/>
            </a:avLst>
          </a:prstGeom>
          <a:solidFill>
            <a:srgbClr val="EBF1DE"/>
          </a:solidFill>
          <a:ln w="9525" cap="flat" cmpd="sng">
            <a:solidFill>
              <a:srgbClr val="254061"/>
            </a:solidFill>
            <a:prstDash val="solid"/>
            <a:round/>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57" name="文本框 78"/>
          <p:cNvSpPr txBox="1"/>
          <p:nvPr/>
        </p:nvSpPr>
        <p:spPr>
          <a:xfrm>
            <a:off x="4159250" y="3238500"/>
            <a:ext cx="1520825" cy="403225"/>
          </a:xfrm>
          <a:prstGeom prst="rect">
            <a:avLst/>
          </a:prstGeom>
          <a:noFill/>
          <a:ln w="9525">
            <a:noFill/>
          </a:ln>
        </p:spPr>
        <p:txBody>
          <a:bodyPr anchor="t"/>
          <a:p>
            <a:pPr algn="ctr">
              <a:lnSpc>
                <a:spcPts val="1000"/>
              </a:lnSpc>
            </a:pPr>
            <a:r>
              <a:rPr lang="en-US" altLang="zh-CN" sz="1600">
                <a:latin typeface="Calibri" panose="020F0502020204030204"/>
                <a:ea typeface="宋体" panose="02010600030101010101" pitchFamily="2" charset="-122"/>
                <a:sym typeface="Times New Roman" panose="02020603050405020304"/>
              </a:rPr>
              <a:t>培养资源体系</a:t>
            </a:r>
            <a:endParaRPr lang="en-US" altLang="zh-CN" sz="1600">
              <a:latin typeface="Calibri" panose="020F0502020204030204"/>
              <a:ea typeface="宋体" panose="02010600030101010101" pitchFamily="2" charset="-122"/>
              <a:sym typeface="Times New Roman" panose="02020603050405020304"/>
            </a:endParaRPr>
          </a:p>
        </p:txBody>
      </p:sp>
      <p:sp>
        <p:nvSpPr>
          <p:cNvPr id="14358" name="自选图形 79"/>
          <p:cNvSpPr/>
          <p:nvPr/>
        </p:nvSpPr>
        <p:spPr>
          <a:xfrm>
            <a:off x="4265613" y="3800475"/>
            <a:ext cx="1308100" cy="534988"/>
          </a:xfrm>
          <a:prstGeom prst="can">
            <a:avLst>
              <a:gd name="adj" fmla="val 25000"/>
            </a:avLst>
          </a:prstGeom>
          <a:solidFill>
            <a:srgbClr val="EBF1DE"/>
          </a:solidFill>
          <a:ln w="9525" cap="flat" cmpd="sng">
            <a:solidFill>
              <a:srgbClr val="254061"/>
            </a:solidFill>
            <a:prstDash val="solid"/>
            <a:round/>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59" name="文本框 80"/>
          <p:cNvSpPr txBox="1"/>
          <p:nvPr/>
        </p:nvSpPr>
        <p:spPr>
          <a:xfrm>
            <a:off x="4251325" y="3960813"/>
            <a:ext cx="1452563" cy="409575"/>
          </a:xfrm>
          <a:prstGeom prst="rect">
            <a:avLst/>
          </a:prstGeom>
          <a:noFill/>
          <a:ln w="9525">
            <a:noFill/>
          </a:ln>
        </p:spPr>
        <p:txBody>
          <a:bodyPr anchor="t"/>
          <a:p>
            <a:pPr algn="just"/>
            <a:r>
              <a:rPr lang="en-US" altLang="zh-CN" sz="1600">
                <a:latin typeface="Calibri" panose="020F0502020204030204"/>
                <a:ea typeface="宋体" panose="02010600030101010101" pitchFamily="2" charset="-122"/>
                <a:sym typeface="Times New Roman" panose="02020603050405020304"/>
              </a:rPr>
              <a:t>师资队伍体系</a:t>
            </a:r>
            <a:endParaRPr lang="en-US" altLang="zh-CN" sz="1600">
              <a:latin typeface="Calibri" panose="020F0502020204030204"/>
              <a:ea typeface="宋体" panose="02010600030101010101" pitchFamily="2" charset="-122"/>
              <a:sym typeface="Times New Roman" panose="02020603050405020304"/>
            </a:endParaRPr>
          </a:p>
        </p:txBody>
      </p:sp>
      <p:sp>
        <p:nvSpPr>
          <p:cNvPr id="14360" name="自选图形 81"/>
          <p:cNvSpPr/>
          <p:nvPr/>
        </p:nvSpPr>
        <p:spPr>
          <a:xfrm>
            <a:off x="4271963" y="5386388"/>
            <a:ext cx="1308100" cy="534987"/>
          </a:xfrm>
          <a:prstGeom prst="can">
            <a:avLst>
              <a:gd name="adj" fmla="val 25000"/>
            </a:avLst>
          </a:prstGeom>
          <a:solidFill>
            <a:srgbClr val="EBF1DE"/>
          </a:solidFill>
          <a:ln w="9525" cap="flat" cmpd="sng">
            <a:solidFill>
              <a:srgbClr val="254061"/>
            </a:solidFill>
            <a:prstDash val="solid"/>
            <a:round/>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61" name="文本框 82"/>
          <p:cNvSpPr txBox="1"/>
          <p:nvPr/>
        </p:nvSpPr>
        <p:spPr>
          <a:xfrm>
            <a:off x="4203700" y="5492750"/>
            <a:ext cx="1454150" cy="554038"/>
          </a:xfrm>
          <a:prstGeom prst="rect">
            <a:avLst/>
          </a:prstGeom>
          <a:noFill/>
          <a:ln w="9525">
            <a:noFill/>
          </a:ln>
        </p:spPr>
        <p:txBody>
          <a:bodyPr anchor="t"/>
          <a:p>
            <a:pPr algn="ctr">
              <a:lnSpc>
                <a:spcPts val="1600"/>
              </a:lnSpc>
            </a:pPr>
            <a:r>
              <a:rPr lang="en-US" altLang="zh-CN" sz="1600">
                <a:latin typeface="Calibri" panose="020F0502020204030204"/>
                <a:ea typeface="宋体" panose="02010600030101010101" pitchFamily="2" charset="-122"/>
                <a:sym typeface="Times New Roman" panose="02020603050405020304"/>
              </a:rPr>
              <a:t>培养环节考核与保障体系</a:t>
            </a:r>
            <a:endParaRPr lang="en-US" altLang="zh-CN" sz="1600">
              <a:latin typeface="Calibri" panose="020F0502020204030204"/>
              <a:ea typeface="宋体" panose="02010600030101010101" pitchFamily="2" charset="-122"/>
              <a:sym typeface="Times New Roman" panose="02020603050405020304"/>
            </a:endParaRPr>
          </a:p>
        </p:txBody>
      </p:sp>
      <p:sp>
        <p:nvSpPr>
          <p:cNvPr id="14362" name="自选图形 84"/>
          <p:cNvSpPr/>
          <p:nvPr/>
        </p:nvSpPr>
        <p:spPr>
          <a:xfrm>
            <a:off x="4046538" y="1860550"/>
            <a:ext cx="1693862" cy="4232275"/>
          </a:xfrm>
          <a:prstGeom prst="flowChartAlternateProcess">
            <a:avLst/>
          </a:prstGeom>
          <a:noFill/>
          <a:ln w="15875" cap="rnd" cmpd="sng">
            <a:solidFill>
              <a:srgbClr val="632523"/>
            </a:solidFill>
            <a:prstDash val="sysDot"/>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63" name="矩形 85"/>
          <p:cNvSpPr/>
          <p:nvPr/>
        </p:nvSpPr>
        <p:spPr>
          <a:xfrm>
            <a:off x="6096000" y="2101850"/>
            <a:ext cx="536575" cy="3779838"/>
          </a:xfrm>
          <a:prstGeom prst="rect">
            <a:avLst/>
          </a:prstGeom>
          <a:solidFill>
            <a:srgbClr val="DDD9C3"/>
          </a:solidFill>
          <a:ln w="9525" cap="flat" cmpd="sng">
            <a:solidFill>
              <a:srgbClr val="000000"/>
            </a:solidFill>
            <a:prstDash val="solid"/>
            <a:miter/>
            <a:headEnd type="none" w="med" len="med"/>
            <a:tailEnd type="none" w="med" len="med"/>
          </a:ln>
        </p:spPr>
        <p:txBody>
          <a:bodyPr anchor="t"/>
          <a:p>
            <a:pPr algn="ctr"/>
            <a:endParaRPr lang="en-US" altLang="zh-CN" sz="1600" b="1">
              <a:solidFill>
                <a:srgbClr val="0000FF"/>
              </a:solidFill>
              <a:latin typeface="微软雅黑" panose="020B0503020204020204" pitchFamily="34" charset="-122"/>
              <a:ea typeface="微软雅黑" panose="020B0503020204020204" pitchFamily="34" charset="-122"/>
              <a:sym typeface="Times New Roman" panose="02020603050405020304"/>
            </a:endParaRPr>
          </a:p>
          <a:p>
            <a:pPr algn="ctr"/>
            <a:endParaRPr lang="en-US" altLang="zh-CN" sz="1600" b="1">
              <a:solidFill>
                <a:srgbClr val="0000FF"/>
              </a:solidFill>
              <a:latin typeface="微软雅黑" panose="020B0503020204020204" pitchFamily="34" charset="-122"/>
              <a:ea typeface="微软雅黑" panose="020B0503020204020204" pitchFamily="34" charset="-122"/>
              <a:sym typeface="Times New Roman" panose="02020603050405020304"/>
            </a:endParaRPr>
          </a:p>
          <a:p>
            <a:pPr algn="ctr"/>
            <a:endParaRPr lang="en-US" altLang="zh-CN" sz="1600" b="1">
              <a:solidFill>
                <a:srgbClr val="0000FF"/>
              </a:solidFill>
              <a:latin typeface="微软雅黑" panose="020B0503020204020204" pitchFamily="34" charset="-122"/>
              <a:ea typeface="微软雅黑" panose="020B0503020204020204" pitchFamily="34" charset="-122"/>
              <a:sym typeface="Times New Roman" panose="02020603050405020304"/>
            </a:endParaRPr>
          </a:p>
          <a:p>
            <a:pPr algn="ctr"/>
            <a:endParaRPr lang="en-US" altLang="zh-CN" sz="1600" b="1">
              <a:solidFill>
                <a:srgbClr val="0000FF"/>
              </a:solidFill>
              <a:latin typeface="微软雅黑" panose="020B0503020204020204" pitchFamily="34" charset="-122"/>
              <a:ea typeface="微软雅黑" panose="020B0503020204020204" pitchFamily="34" charset="-122"/>
              <a:sym typeface="Times New Roman" panose="02020603050405020304"/>
            </a:endParaRPr>
          </a:p>
          <a:p>
            <a:pPr algn="ctr"/>
            <a:r>
              <a:rPr lang="en-US" altLang="zh-CN" sz="1600" b="1">
                <a:solidFill>
                  <a:srgbClr val="0000FF"/>
                </a:solidFill>
                <a:latin typeface="微软雅黑" panose="020B0503020204020204" pitchFamily="34" charset="-122"/>
                <a:ea typeface="微软雅黑" panose="020B0503020204020204" pitchFamily="34" charset="-122"/>
                <a:sym typeface="Times New Roman" panose="02020603050405020304"/>
              </a:rPr>
              <a:t>人</a:t>
            </a:r>
            <a:endParaRPr lang="en-US" altLang="zh-CN" sz="1600" b="1">
              <a:solidFill>
                <a:srgbClr val="0000FF"/>
              </a:solidFill>
              <a:latin typeface="微软雅黑" panose="020B0503020204020204" pitchFamily="34" charset="-122"/>
              <a:ea typeface="微软雅黑" panose="020B0503020204020204" pitchFamily="34" charset="-122"/>
              <a:sym typeface="Times New Roman" panose="02020603050405020304"/>
            </a:endParaRPr>
          </a:p>
          <a:p>
            <a:pPr algn="ctr"/>
            <a:r>
              <a:rPr lang="en-US" altLang="zh-CN" sz="1600" b="1">
                <a:solidFill>
                  <a:srgbClr val="0000FF"/>
                </a:solidFill>
                <a:latin typeface="微软雅黑" panose="020B0503020204020204" pitchFamily="34" charset="-122"/>
                <a:ea typeface="微软雅黑" panose="020B0503020204020204" pitchFamily="34" charset="-122"/>
                <a:sym typeface="Times New Roman" panose="02020603050405020304"/>
              </a:rPr>
              <a:t>才</a:t>
            </a:r>
            <a:endParaRPr lang="en-US" altLang="zh-CN" sz="1600" b="1">
              <a:solidFill>
                <a:srgbClr val="0000FF"/>
              </a:solidFill>
              <a:latin typeface="微软雅黑" panose="020B0503020204020204" pitchFamily="34" charset="-122"/>
              <a:ea typeface="微软雅黑" panose="020B0503020204020204" pitchFamily="34" charset="-122"/>
              <a:sym typeface="Times New Roman" panose="02020603050405020304"/>
            </a:endParaRPr>
          </a:p>
          <a:p>
            <a:pPr algn="ctr"/>
            <a:r>
              <a:rPr lang="en-US" altLang="zh-CN" sz="1600" b="1">
                <a:solidFill>
                  <a:srgbClr val="0000FF"/>
                </a:solidFill>
                <a:latin typeface="微软雅黑" panose="020B0503020204020204" pitchFamily="34" charset="-122"/>
                <a:ea typeface="微软雅黑" panose="020B0503020204020204" pitchFamily="34" charset="-122"/>
                <a:sym typeface="Times New Roman" panose="02020603050405020304"/>
              </a:rPr>
              <a:t>培</a:t>
            </a:r>
            <a:endParaRPr lang="en-US" altLang="zh-CN" sz="1600" b="1">
              <a:solidFill>
                <a:srgbClr val="0000FF"/>
              </a:solidFill>
              <a:latin typeface="微软雅黑" panose="020B0503020204020204" pitchFamily="34" charset="-122"/>
              <a:ea typeface="微软雅黑" panose="020B0503020204020204" pitchFamily="34" charset="-122"/>
              <a:sym typeface="Times New Roman" panose="02020603050405020304"/>
            </a:endParaRPr>
          </a:p>
          <a:p>
            <a:pPr algn="ctr"/>
            <a:r>
              <a:rPr lang="en-US" altLang="zh-CN" sz="1600" b="1">
                <a:solidFill>
                  <a:srgbClr val="0000FF"/>
                </a:solidFill>
                <a:latin typeface="微软雅黑" panose="020B0503020204020204" pitchFamily="34" charset="-122"/>
                <a:ea typeface="微软雅黑" panose="020B0503020204020204" pitchFamily="34" charset="-122"/>
                <a:sym typeface="Times New Roman" panose="02020603050405020304"/>
              </a:rPr>
              <a:t>养</a:t>
            </a:r>
            <a:endParaRPr lang="en-US" altLang="zh-CN" sz="1600" b="1">
              <a:solidFill>
                <a:srgbClr val="0000FF"/>
              </a:solidFill>
              <a:latin typeface="微软雅黑" panose="020B0503020204020204" pitchFamily="34" charset="-122"/>
              <a:ea typeface="微软雅黑" panose="020B0503020204020204" pitchFamily="34" charset="-122"/>
              <a:sym typeface="Times New Roman" panose="02020603050405020304"/>
            </a:endParaRPr>
          </a:p>
          <a:p>
            <a:pPr algn="ctr"/>
            <a:r>
              <a:rPr lang="en-US" altLang="zh-CN" sz="1600" b="1">
                <a:solidFill>
                  <a:srgbClr val="0000FF"/>
                </a:solidFill>
                <a:latin typeface="微软雅黑" panose="020B0503020204020204" pitchFamily="34" charset="-122"/>
                <a:ea typeface="微软雅黑" panose="020B0503020204020204" pitchFamily="34" charset="-122"/>
                <a:sym typeface="Times New Roman" panose="02020603050405020304"/>
              </a:rPr>
              <a:t>体系</a:t>
            </a:r>
            <a:endParaRPr lang="en-US" altLang="zh-CN" sz="1600" b="1">
              <a:latin typeface="微软雅黑" panose="020B0503020204020204" pitchFamily="34" charset="-122"/>
              <a:ea typeface="微软雅黑" panose="020B0503020204020204" pitchFamily="34" charset="-122"/>
              <a:sym typeface="Times New Roman" panose="02020603050405020304"/>
            </a:endParaRPr>
          </a:p>
        </p:txBody>
      </p:sp>
      <p:sp>
        <p:nvSpPr>
          <p:cNvPr id="14364" name="矩形 86"/>
          <p:cNvSpPr/>
          <p:nvPr/>
        </p:nvSpPr>
        <p:spPr>
          <a:xfrm>
            <a:off x="6705600" y="2100263"/>
            <a:ext cx="1017588" cy="3781425"/>
          </a:xfrm>
          <a:prstGeom prst="rect">
            <a:avLst/>
          </a:prstGeom>
          <a:solidFill>
            <a:srgbClr val="FFFF00"/>
          </a:solidFill>
          <a:ln w="9525" cap="flat" cmpd="sng">
            <a:solidFill>
              <a:srgbClr val="000000"/>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65" name="矩形 87"/>
          <p:cNvSpPr/>
          <p:nvPr/>
        </p:nvSpPr>
        <p:spPr>
          <a:xfrm>
            <a:off x="7832725" y="2095500"/>
            <a:ext cx="482600" cy="3783013"/>
          </a:xfrm>
          <a:prstGeom prst="rect">
            <a:avLst/>
          </a:prstGeom>
          <a:solidFill>
            <a:srgbClr val="EBF1DE"/>
          </a:solidFill>
          <a:ln w="9525" cap="flat" cmpd="sng">
            <a:solidFill>
              <a:srgbClr val="000000"/>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66" name="文本框 88"/>
          <p:cNvSpPr txBox="1"/>
          <p:nvPr/>
        </p:nvSpPr>
        <p:spPr>
          <a:xfrm>
            <a:off x="7521575" y="2478405"/>
            <a:ext cx="765175" cy="3397250"/>
          </a:xfrm>
          <a:prstGeom prst="rect">
            <a:avLst/>
          </a:prstGeom>
          <a:noFill/>
          <a:ln w="9525">
            <a:noFill/>
          </a:ln>
        </p:spPr>
        <p:txBody>
          <a:bodyPr vert="eaVert" anchor="t"/>
          <a:p>
            <a:pPr algn="just"/>
            <a:r>
              <a:rPr lang="en-US" altLang="zh-CN" sz="1600" b="1">
                <a:solidFill>
                  <a:srgbClr val="00B050"/>
                </a:solidFill>
                <a:latin typeface="微软雅黑" panose="020B0503020204020204" pitchFamily="34" charset="-122"/>
                <a:ea typeface="微软雅黑" panose="020B0503020204020204" pitchFamily="34" charset="-122"/>
                <a:sym typeface="Times New Roman" panose="02020603050405020304"/>
              </a:rPr>
              <a:t>工程领军人才培养改革方案实施</a:t>
            </a:r>
            <a:endParaRPr lang="en-US" altLang="zh-CN" sz="1600" b="1">
              <a:solidFill>
                <a:srgbClr val="00B050"/>
              </a:solidFill>
              <a:latin typeface="微软雅黑" panose="020B0503020204020204" pitchFamily="34" charset="-122"/>
              <a:ea typeface="微软雅黑" panose="020B0503020204020204" pitchFamily="34" charset="-122"/>
              <a:sym typeface="Times New Roman" panose="02020603050405020304"/>
            </a:endParaRPr>
          </a:p>
        </p:txBody>
      </p:sp>
      <p:sp>
        <p:nvSpPr>
          <p:cNvPr id="14367" name="自选图形 89"/>
          <p:cNvSpPr/>
          <p:nvPr/>
        </p:nvSpPr>
        <p:spPr>
          <a:xfrm>
            <a:off x="5994400" y="1866900"/>
            <a:ext cx="2463800" cy="4230688"/>
          </a:xfrm>
          <a:prstGeom prst="flowChartAlternateProcess">
            <a:avLst/>
          </a:prstGeom>
          <a:noFill/>
          <a:ln w="19050" cap="rnd" cmpd="sng">
            <a:solidFill>
              <a:srgbClr val="00B050"/>
            </a:solidFill>
            <a:prstDash val="sysDot"/>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68" name="自选图形 90"/>
          <p:cNvSpPr/>
          <p:nvPr/>
        </p:nvSpPr>
        <p:spPr>
          <a:xfrm>
            <a:off x="5588000" y="2155825"/>
            <a:ext cx="400050" cy="374650"/>
          </a:xfrm>
          <a:prstGeom prst="rightArrow">
            <a:avLst>
              <a:gd name="adj1" fmla="val 50000"/>
              <a:gd name="adj2" fmla="val 32958"/>
            </a:avLst>
          </a:prstGeom>
          <a:solidFill>
            <a:srgbClr val="948A54"/>
          </a:solidFill>
          <a:ln w="3175" cap="flat" cmpd="sng">
            <a:solidFill>
              <a:srgbClr val="984807"/>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69" name="自选图形 93"/>
          <p:cNvSpPr/>
          <p:nvPr/>
        </p:nvSpPr>
        <p:spPr>
          <a:xfrm>
            <a:off x="5586413" y="3086100"/>
            <a:ext cx="400050" cy="374650"/>
          </a:xfrm>
          <a:prstGeom prst="rightArrow">
            <a:avLst>
              <a:gd name="adj1" fmla="val 50000"/>
              <a:gd name="adj2" fmla="val 32958"/>
            </a:avLst>
          </a:prstGeom>
          <a:solidFill>
            <a:srgbClr val="948A54"/>
          </a:solidFill>
          <a:ln w="3175" cap="flat" cmpd="sng">
            <a:solidFill>
              <a:srgbClr val="984807"/>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70" name="自选图形 94"/>
          <p:cNvSpPr/>
          <p:nvPr/>
        </p:nvSpPr>
        <p:spPr>
          <a:xfrm>
            <a:off x="5594350" y="3889375"/>
            <a:ext cx="400050" cy="373063"/>
          </a:xfrm>
          <a:prstGeom prst="rightArrow">
            <a:avLst>
              <a:gd name="adj1" fmla="val 50000"/>
              <a:gd name="adj2" fmla="val 33098"/>
            </a:avLst>
          </a:prstGeom>
          <a:solidFill>
            <a:srgbClr val="948A54"/>
          </a:solidFill>
          <a:ln w="3175" cap="flat" cmpd="sng">
            <a:solidFill>
              <a:srgbClr val="984807"/>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71" name="自选图形 95"/>
          <p:cNvSpPr/>
          <p:nvPr/>
        </p:nvSpPr>
        <p:spPr>
          <a:xfrm>
            <a:off x="5602288" y="5481638"/>
            <a:ext cx="400050" cy="374650"/>
          </a:xfrm>
          <a:prstGeom prst="rightArrow">
            <a:avLst>
              <a:gd name="adj1" fmla="val 50000"/>
              <a:gd name="adj2" fmla="val 32958"/>
            </a:avLst>
          </a:prstGeom>
          <a:solidFill>
            <a:srgbClr val="948A54"/>
          </a:solidFill>
          <a:ln w="3175" cap="flat" cmpd="sng">
            <a:solidFill>
              <a:srgbClr val="984807"/>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72" name="文本框 96"/>
          <p:cNvSpPr txBox="1"/>
          <p:nvPr/>
        </p:nvSpPr>
        <p:spPr>
          <a:xfrm>
            <a:off x="6670675" y="2905125"/>
            <a:ext cx="1092200" cy="2938463"/>
          </a:xfrm>
          <a:prstGeom prst="rect">
            <a:avLst/>
          </a:prstGeom>
          <a:noFill/>
          <a:ln w="9525">
            <a:noFill/>
          </a:ln>
        </p:spPr>
        <p:txBody>
          <a:bodyPr anchor="t"/>
          <a:p>
            <a:pPr algn="just">
              <a:lnSpc>
                <a:spcPts val="2000"/>
              </a:lnSpc>
            </a:pPr>
            <a:r>
              <a:rPr lang="en-US" altLang="zh-CN" sz="1600" b="1">
                <a:solidFill>
                  <a:srgbClr val="FF0000"/>
                </a:solidFill>
                <a:latin typeface="微软雅黑" panose="020B0503020204020204" pitchFamily="34" charset="-122"/>
                <a:ea typeface="微软雅黑" panose="020B0503020204020204" pitchFamily="34" charset="-122"/>
                <a:sym typeface="Times New Roman" panose="02020603050405020304"/>
              </a:rPr>
              <a:t>实践能力、创新能力、工程领导力融合的拔尖人才培养目标</a:t>
            </a:r>
            <a:endParaRPr lang="en-US" altLang="zh-CN" sz="1600" b="1">
              <a:solidFill>
                <a:srgbClr val="FF0000"/>
              </a:solidFill>
              <a:latin typeface="微软雅黑" panose="020B0503020204020204" pitchFamily="34" charset="-122"/>
              <a:ea typeface="微软雅黑" panose="020B0503020204020204" pitchFamily="34" charset="-122"/>
              <a:sym typeface="Times New Roman" panose="02020603050405020304"/>
            </a:endParaRPr>
          </a:p>
        </p:txBody>
      </p:sp>
      <p:sp>
        <p:nvSpPr>
          <p:cNvPr id="14373" name="自选图形 97"/>
          <p:cNvSpPr/>
          <p:nvPr/>
        </p:nvSpPr>
        <p:spPr>
          <a:xfrm>
            <a:off x="1377633" y="1930400"/>
            <a:ext cx="1984375" cy="733425"/>
          </a:xfrm>
          <a:prstGeom prst="flowChartProcess">
            <a:avLst/>
          </a:prstGeom>
          <a:solidFill>
            <a:srgbClr val="DCE6F2"/>
          </a:solidFill>
          <a:ln w="9525" cap="flat" cmpd="sng">
            <a:solidFill>
              <a:srgbClr val="C00000"/>
            </a:solidFill>
            <a:prstDash val="solid"/>
            <a:miter/>
            <a:headEnd type="none" w="med" len="med"/>
            <a:tailEnd type="none" w="med" len="med"/>
          </a:ln>
          <a:effectLst>
            <a:outerShdw dist="35921" dir="2699999" algn="ctr" rotWithShape="0">
              <a:srgbClr val="808080"/>
            </a:outerShdw>
          </a:effectLst>
        </p:spPr>
        <p:txBody>
          <a:bodyPr anchor="t"/>
          <a:p>
            <a:endParaRPr lang="zh-CN" altLang="en-US">
              <a:latin typeface="微软雅黑" panose="020B0503020204020204" pitchFamily="34" charset="-122"/>
              <a:ea typeface="微软雅黑" panose="020B0503020204020204" pitchFamily="34" charset="-122"/>
            </a:endParaRPr>
          </a:p>
        </p:txBody>
      </p:sp>
      <p:sp>
        <p:nvSpPr>
          <p:cNvPr id="14374" name="自选图形 98"/>
          <p:cNvSpPr/>
          <p:nvPr/>
        </p:nvSpPr>
        <p:spPr>
          <a:xfrm>
            <a:off x="3851275" y="2149475"/>
            <a:ext cx="411163" cy="374650"/>
          </a:xfrm>
          <a:prstGeom prst="rightArrow">
            <a:avLst>
              <a:gd name="adj1" fmla="val 50000"/>
              <a:gd name="adj2" fmla="val 32883"/>
            </a:avLst>
          </a:prstGeom>
          <a:solidFill>
            <a:srgbClr val="948A54"/>
          </a:solidFill>
          <a:ln w="3175" cap="flat" cmpd="sng">
            <a:solidFill>
              <a:srgbClr val="984807"/>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75" name="自选图形 101"/>
          <p:cNvSpPr/>
          <p:nvPr/>
        </p:nvSpPr>
        <p:spPr>
          <a:xfrm>
            <a:off x="3848100" y="3067050"/>
            <a:ext cx="412750" cy="374650"/>
          </a:xfrm>
          <a:prstGeom prst="rightArrow">
            <a:avLst>
              <a:gd name="adj1" fmla="val 50000"/>
              <a:gd name="adj2" fmla="val 32857"/>
            </a:avLst>
          </a:prstGeom>
          <a:solidFill>
            <a:srgbClr val="948A54"/>
          </a:solidFill>
          <a:ln w="3175" cap="flat" cmpd="sng">
            <a:solidFill>
              <a:srgbClr val="984807"/>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76" name="自选图形 102"/>
          <p:cNvSpPr/>
          <p:nvPr/>
        </p:nvSpPr>
        <p:spPr>
          <a:xfrm>
            <a:off x="3856038" y="3895725"/>
            <a:ext cx="414337" cy="373063"/>
          </a:xfrm>
          <a:prstGeom prst="rightArrow">
            <a:avLst>
              <a:gd name="adj1" fmla="val 50000"/>
              <a:gd name="adj2" fmla="val 33123"/>
            </a:avLst>
          </a:prstGeom>
          <a:solidFill>
            <a:srgbClr val="948A54"/>
          </a:solidFill>
          <a:ln w="3175" cap="flat" cmpd="sng">
            <a:solidFill>
              <a:srgbClr val="984807"/>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77" name="自选图形 103"/>
          <p:cNvSpPr/>
          <p:nvPr/>
        </p:nvSpPr>
        <p:spPr>
          <a:xfrm>
            <a:off x="3851275" y="5487988"/>
            <a:ext cx="412750" cy="373062"/>
          </a:xfrm>
          <a:prstGeom prst="rightArrow">
            <a:avLst>
              <a:gd name="adj1" fmla="val 50000"/>
              <a:gd name="adj2" fmla="val 32996"/>
            </a:avLst>
          </a:prstGeom>
          <a:solidFill>
            <a:srgbClr val="948A54"/>
          </a:solidFill>
          <a:ln w="3175" cap="flat" cmpd="sng">
            <a:solidFill>
              <a:srgbClr val="984807"/>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78" name="自选图形 106"/>
          <p:cNvSpPr/>
          <p:nvPr/>
        </p:nvSpPr>
        <p:spPr>
          <a:xfrm>
            <a:off x="1383983" y="2897188"/>
            <a:ext cx="1984375" cy="588962"/>
          </a:xfrm>
          <a:prstGeom prst="flowChartProcess">
            <a:avLst/>
          </a:prstGeom>
          <a:solidFill>
            <a:srgbClr val="DCE6F2"/>
          </a:solidFill>
          <a:ln w="9525" cap="flat" cmpd="sng">
            <a:solidFill>
              <a:srgbClr val="C00000"/>
            </a:solidFill>
            <a:prstDash val="solid"/>
            <a:miter/>
            <a:headEnd type="none" w="med" len="med"/>
            <a:tailEnd type="none" w="med" len="med"/>
          </a:ln>
          <a:effectLst>
            <a:outerShdw dist="35921" dir="2699999" algn="ctr" rotWithShape="0">
              <a:srgbClr val="808080"/>
            </a:outerShdw>
          </a:effectLst>
        </p:spPr>
        <p:txBody>
          <a:bodyPr anchor="t"/>
          <a:p>
            <a:endParaRPr lang="zh-CN" altLang="en-US">
              <a:latin typeface="微软雅黑" panose="020B0503020204020204" pitchFamily="34" charset="-122"/>
              <a:ea typeface="微软雅黑" panose="020B0503020204020204" pitchFamily="34" charset="-122"/>
            </a:endParaRPr>
          </a:p>
        </p:txBody>
      </p:sp>
      <p:sp>
        <p:nvSpPr>
          <p:cNvPr id="14379" name="自选图形 107"/>
          <p:cNvSpPr/>
          <p:nvPr/>
        </p:nvSpPr>
        <p:spPr>
          <a:xfrm>
            <a:off x="1082358" y="4994275"/>
            <a:ext cx="2311400" cy="681038"/>
          </a:xfrm>
          <a:prstGeom prst="flowChartProcess">
            <a:avLst/>
          </a:prstGeom>
          <a:noFill/>
          <a:ln w="9525">
            <a:noFill/>
          </a:ln>
          <a:effectLst>
            <a:outerShdw dist="35921" dir="2699999" algn="ctr" rotWithShape="0">
              <a:srgbClr val="808080"/>
            </a:outerShdw>
          </a:effectLst>
        </p:spPr>
        <p:txBody>
          <a:bodyPr anchor="t"/>
          <a:p>
            <a:endParaRPr lang="zh-CN" altLang="en-US">
              <a:latin typeface="微软雅黑" panose="020B0503020204020204" pitchFamily="34" charset="-122"/>
              <a:ea typeface="微软雅黑" panose="020B0503020204020204" pitchFamily="34" charset="-122"/>
            </a:endParaRPr>
          </a:p>
        </p:txBody>
      </p:sp>
      <p:sp>
        <p:nvSpPr>
          <p:cNvPr id="14380" name="自选图形 108"/>
          <p:cNvSpPr/>
          <p:nvPr/>
        </p:nvSpPr>
        <p:spPr>
          <a:xfrm>
            <a:off x="1404620" y="3700463"/>
            <a:ext cx="1984375" cy="615950"/>
          </a:xfrm>
          <a:prstGeom prst="flowChartProcess">
            <a:avLst/>
          </a:prstGeom>
          <a:solidFill>
            <a:srgbClr val="DCE6F2"/>
          </a:solidFill>
          <a:ln w="9525" cap="flat" cmpd="sng">
            <a:solidFill>
              <a:srgbClr val="C00000"/>
            </a:solidFill>
            <a:prstDash val="solid"/>
            <a:miter/>
            <a:headEnd type="none" w="med" len="med"/>
            <a:tailEnd type="none" w="med" len="med"/>
          </a:ln>
          <a:effectLst>
            <a:outerShdw dist="35921" dir="2699999" algn="ctr" rotWithShape="0">
              <a:srgbClr val="808080"/>
            </a:outerShdw>
          </a:effectLst>
        </p:spPr>
        <p:txBody>
          <a:bodyPr anchor="t"/>
          <a:p>
            <a:endParaRPr lang="zh-CN" altLang="en-US">
              <a:latin typeface="微软雅黑" panose="020B0503020204020204" pitchFamily="34" charset="-122"/>
              <a:ea typeface="微软雅黑" panose="020B0503020204020204" pitchFamily="34" charset="-122"/>
            </a:endParaRPr>
          </a:p>
        </p:txBody>
      </p:sp>
      <p:sp>
        <p:nvSpPr>
          <p:cNvPr id="14381" name="自选图形 113"/>
          <p:cNvSpPr/>
          <p:nvPr/>
        </p:nvSpPr>
        <p:spPr>
          <a:xfrm>
            <a:off x="1376045" y="5321300"/>
            <a:ext cx="1984375" cy="577850"/>
          </a:xfrm>
          <a:prstGeom prst="flowChartProcess">
            <a:avLst/>
          </a:prstGeom>
          <a:solidFill>
            <a:srgbClr val="DCE6F2"/>
          </a:solidFill>
          <a:ln w="9525" cap="flat" cmpd="sng">
            <a:solidFill>
              <a:srgbClr val="C00000"/>
            </a:solidFill>
            <a:prstDash val="solid"/>
            <a:miter/>
            <a:headEnd type="none" w="med" len="med"/>
            <a:tailEnd type="none" w="med" len="med"/>
          </a:ln>
          <a:effectLst>
            <a:outerShdw dist="35921" dir="2699999" algn="ctr" rotWithShape="0">
              <a:srgbClr val="808080"/>
            </a:outerShdw>
          </a:effectLst>
        </p:spPr>
        <p:txBody>
          <a:bodyPr anchor="t"/>
          <a:p>
            <a:endParaRPr lang="zh-CN" altLang="en-US">
              <a:latin typeface="微软雅黑" panose="020B0503020204020204" pitchFamily="34" charset="-122"/>
              <a:ea typeface="微软雅黑" panose="020B0503020204020204" pitchFamily="34" charset="-122"/>
            </a:endParaRPr>
          </a:p>
        </p:txBody>
      </p:sp>
      <p:sp>
        <p:nvSpPr>
          <p:cNvPr id="14382" name="自选图形 114"/>
          <p:cNvSpPr/>
          <p:nvPr/>
        </p:nvSpPr>
        <p:spPr>
          <a:xfrm>
            <a:off x="8949690" y="3822700"/>
            <a:ext cx="1419225" cy="482600"/>
          </a:xfrm>
          <a:prstGeom prst="flowChartProcess">
            <a:avLst/>
          </a:prstGeom>
          <a:solidFill>
            <a:srgbClr val="EBF1DE"/>
          </a:solidFill>
          <a:ln w="9525" cap="flat" cmpd="sng">
            <a:solidFill>
              <a:srgbClr val="984807"/>
            </a:solidFill>
            <a:prstDash val="solid"/>
            <a:miter/>
            <a:headEnd type="none" w="med" len="med"/>
            <a:tailEnd type="none" w="med" len="med"/>
          </a:ln>
          <a:effectLst>
            <a:outerShdw dist="35921" dir="2699999" algn="ctr" rotWithShape="0">
              <a:srgbClr val="808080"/>
            </a:outerShdw>
          </a:effectLst>
        </p:spPr>
        <p:txBody>
          <a:bodyPr anchor="t"/>
          <a:p>
            <a:endParaRPr lang="zh-CN" altLang="en-US">
              <a:latin typeface="微软雅黑" panose="020B0503020204020204" pitchFamily="34" charset="-122"/>
              <a:ea typeface="微软雅黑" panose="020B0503020204020204" pitchFamily="34" charset="-122"/>
            </a:endParaRPr>
          </a:p>
        </p:txBody>
      </p:sp>
      <p:sp>
        <p:nvSpPr>
          <p:cNvPr id="14383" name="自选图形 119"/>
          <p:cNvSpPr/>
          <p:nvPr/>
        </p:nvSpPr>
        <p:spPr>
          <a:xfrm>
            <a:off x="8957628" y="2989263"/>
            <a:ext cx="1417637" cy="482600"/>
          </a:xfrm>
          <a:prstGeom prst="flowChartProcess">
            <a:avLst/>
          </a:prstGeom>
          <a:solidFill>
            <a:srgbClr val="EBF1DE"/>
          </a:solidFill>
          <a:ln w="9525" cap="flat" cmpd="sng">
            <a:solidFill>
              <a:srgbClr val="984807"/>
            </a:solidFill>
            <a:prstDash val="solid"/>
            <a:miter/>
            <a:headEnd type="none" w="med" len="med"/>
            <a:tailEnd type="none" w="med" len="med"/>
          </a:ln>
          <a:effectLst>
            <a:outerShdw dist="35921" dir="2699999" algn="ctr" rotWithShape="0">
              <a:srgbClr val="808080"/>
            </a:outerShdw>
          </a:effectLst>
        </p:spPr>
        <p:txBody>
          <a:bodyPr anchor="t"/>
          <a:p>
            <a:endParaRPr lang="zh-CN" altLang="en-US">
              <a:latin typeface="微软雅黑" panose="020B0503020204020204" pitchFamily="34" charset="-122"/>
              <a:ea typeface="微软雅黑" panose="020B0503020204020204" pitchFamily="34" charset="-122"/>
            </a:endParaRPr>
          </a:p>
        </p:txBody>
      </p:sp>
      <p:sp>
        <p:nvSpPr>
          <p:cNvPr id="14384" name="自选图形 124"/>
          <p:cNvSpPr/>
          <p:nvPr/>
        </p:nvSpPr>
        <p:spPr>
          <a:xfrm>
            <a:off x="1120775" y="1856105"/>
            <a:ext cx="2693670" cy="4233545"/>
          </a:xfrm>
          <a:prstGeom prst="flowChartAlternateProcess">
            <a:avLst/>
          </a:prstGeom>
          <a:noFill/>
          <a:ln w="19050" cap="rnd" cmpd="sng">
            <a:solidFill>
              <a:srgbClr val="984807"/>
            </a:solidFill>
            <a:prstDash val="sysDot"/>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85" name="自选图形 125"/>
          <p:cNvSpPr/>
          <p:nvPr/>
        </p:nvSpPr>
        <p:spPr>
          <a:xfrm>
            <a:off x="8335963" y="2238375"/>
            <a:ext cx="423862" cy="374650"/>
          </a:xfrm>
          <a:prstGeom prst="rightArrow">
            <a:avLst>
              <a:gd name="adj1" fmla="val 50000"/>
              <a:gd name="adj2" fmla="val 32929"/>
            </a:avLst>
          </a:prstGeom>
          <a:solidFill>
            <a:srgbClr val="948A54"/>
          </a:solidFill>
          <a:ln w="3175" cap="flat" cmpd="sng">
            <a:solidFill>
              <a:srgbClr val="984807"/>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86" name="自选图形 126"/>
          <p:cNvSpPr/>
          <p:nvPr/>
        </p:nvSpPr>
        <p:spPr>
          <a:xfrm>
            <a:off x="8331200" y="3067050"/>
            <a:ext cx="425450" cy="373063"/>
          </a:xfrm>
          <a:prstGeom prst="rightArrow">
            <a:avLst>
              <a:gd name="adj1" fmla="val 50000"/>
              <a:gd name="adj2" fmla="val 33045"/>
            </a:avLst>
          </a:prstGeom>
          <a:solidFill>
            <a:srgbClr val="948A54"/>
          </a:solidFill>
          <a:ln w="3175" cap="flat" cmpd="sng">
            <a:solidFill>
              <a:srgbClr val="984807"/>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87" name="自选图形 130"/>
          <p:cNvSpPr/>
          <p:nvPr/>
        </p:nvSpPr>
        <p:spPr>
          <a:xfrm>
            <a:off x="8323263" y="4659313"/>
            <a:ext cx="425450" cy="374650"/>
          </a:xfrm>
          <a:prstGeom prst="rightArrow">
            <a:avLst>
              <a:gd name="adj1" fmla="val 50000"/>
              <a:gd name="adj2" fmla="val 32905"/>
            </a:avLst>
          </a:prstGeom>
          <a:solidFill>
            <a:srgbClr val="948A54"/>
          </a:solidFill>
          <a:ln w="3175" cap="flat" cmpd="sng">
            <a:solidFill>
              <a:srgbClr val="984807"/>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88" name="自选图形 131"/>
          <p:cNvSpPr/>
          <p:nvPr/>
        </p:nvSpPr>
        <p:spPr>
          <a:xfrm>
            <a:off x="8963978" y="2181225"/>
            <a:ext cx="1419225" cy="482600"/>
          </a:xfrm>
          <a:prstGeom prst="flowChartProcess">
            <a:avLst/>
          </a:prstGeom>
          <a:solidFill>
            <a:srgbClr val="EBF1DE"/>
          </a:solidFill>
          <a:ln w="9525" cap="flat" cmpd="sng">
            <a:solidFill>
              <a:srgbClr val="984807"/>
            </a:solidFill>
            <a:prstDash val="solid"/>
            <a:miter/>
            <a:headEnd type="none" w="med" len="med"/>
            <a:tailEnd type="none" w="med" len="med"/>
          </a:ln>
          <a:effectLst>
            <a:outerShdw dist="35921" dir="2699999" algn="ctr" rotWithShape="0">
              <a:srgbClr val="808080"/>
            </a:outerShdw>
          </a:effectLst>
        </p:spPr>
        <p:txBody>
          <a:bodyPr anchor="t"/>
          <a:p>
            <a:endParaRPr lang="zh-CN" altLang="en-US">
              <a:latin typeface="微软雅黑" panose="020B0503020204020204" pitchFamily="34" charset="-122"/>
              <a:ea typeface="微软雅黑" panose="020B0503020204020204" pitchFamily="34" charset="-122"/>
            </a:endParaRPr>
          </a:p>
        </p:txBody>
      </p:sp>
      <p:sp>
        <p:nvSpPr>
          <p:cNvPr id="14389" name="自选图形 133"/>
          <p:cNvSpPr/>
          <p:nvPr/>
        </p:nvSpPr>
        <p:spPr>
          <a:xfrm>
            <a:off x="8331200" y="3887788"/>
            <a:ext cx="425450" cy="374650"/>
          </a:xfrm>
          <a:prstGeom prst="rightArrow">
            <a:avLst>
              <a:gd name="adj1" fmla="val 50000"/>
              <a:gd name="adj2" fmla="val 32905"/>
            </a:avLst>
          </a:prstGeom>
          <a:solidFill>
            <a:srgbClr val="948A54"/>
          </a:solidFill>
          <a:ln w="3175" cap="flat" cmpd="sng">
            <a:solidFill>
              <a:srgbClr val="984807"/>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90" name="自选图形 134"/>
          <p:cNvSpPr/>
          <p:nvPr/>
        </p:nvSpPr>
        <p:spPr>
          <a:xfrm>
            <a:off x="8949690" y="4637088"/>
            <a:ext cx="1419225" cy="482600"/>
          </a:xfrm>
          <a:prstGeom prst="flowChartProcess">
            <a:avLst/>
          </a:prstGeom>
          <a:solidFill>
            <a:srgbClr val="EBF1DE"/>
          </a:solidFill>
          <a:ln w="9525" cap="flat" cmpd="sng">
            <a:solidFill>
              <a:srgbClr val="984807"/>
            </a:solidFill>
            <a:prstDash val="solid"/>
            <a:miter/>
            <a:headEnd type="none" w="med" len="med"/>
            <a:tailEnd type="none" w="med" len="med"/>
          </a:ln>
          <a:effectLst>
            <a:outerShdw dist="35921" dir="2699999" algn="ctr" rotWithShape="0">
              <a:srgbClr val="808080"/>
            </a:outerShdw>
          </a:effectLst>
        </p:spPr>
        <p:txBody>
          <a:bodyPr anchor="t"/>
          <a:p>
            <a:endParaRPr lang="zh-CN" altLang="en-US">
              <a:latin typeface="微软雅黑" panose="020B0503020204020204" pitchFamily="34" charset="-122"/>
              <a:ea typeface="微软雅黑" panose="020B0503020204020204" pitchFamily="34" charset="-122"/>
            </a:endParaRPr>
          </a:p>
        </p:txBody>
      </p:sp>
      <p:sp>
        <p:nvSpPr>
          <p:cNvPr id="14391" name="自选图形 128"/>
          <p:cNvSpPr/>
          <p:nvPr/>
        </p:nvSpPr>
        <p:spPr>
          <a:xfrm>
            <a:off x="8334375" y="5448300"/>
            <a:ext cx="425450" cy="374650"/>
          </a:xfrm>
          <a:prstGeom prst="rightArrow">
            <a:avLst>
              <a:gd name="adj1" fmla="val 50000"/>
              <a:gd name="adj2" fmla="val 32905"/>
            </a:avLst>
          </a:prstGeom>
          <a:solidFill>
            <a:srgbClr val="948A54"/>
          </a:solidFill>
          <a:ln w="3175" cap="flat" cmpd="sng">
            <a:solidFill>
              <a:srgbClr val="984807"/>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92" name="自选图形 135"/>
          <p:cNvSpPr/>
          <p:nvPr/>
        </p:nvSpPr>
        <p:spPr>
          <a:xfrm>
            <a:off x="8962390" y="5426075"/>
            <a:ext cx="1419225" cy="482600"/>
          </a:xfrm>
          <a:prstGeom prst="flowChartProcess">
            <a:avLst/>
          </a:prstGeom>
          <a:solidFill>
            <a:srgbClr val="EBF1DE"/>
          </a:solidFill>
          <a:ln w="9525" cap="flat" cmpd="sng">
            <a:solidFill>
              <a:srgbClr val="984807"/>
            </a:solidFill>
            <a:prstDash val="solid"/>
            <a:miter/>
            <a:headEnd type="none" w="med" len="med"/>
            <a:tailEnd type="none" w="med" len="med"/>
          </a:ln>
          <a:effectLst>
            <a:outerShdw dist="35921" dir="2699999" algn="ctr" rotWithShape="0">
              <a:srgbClr val="808080"/>
            </a:outerShdw>
          </a:effectLst>
        </p:spPr>
        <p:txBody>
          <a:bodyPr anchor="t"/>
          <a:p>
            <a:endParaRPr lang="zh-CN" altLang="en-US">
              <a:latin typeface="微软雅黑" panose="020B0503020204020204" pitchFamily="34" charset="-122"/>
              <a:ea typeface="微软雅黑" panose="020B0503020204020204" pitchFamily="34" charset="-122"/>
            </a:endParaRPr>
          </a:p>
        </p:txBody>
      </p:sp>
      <p:sp>
        <p:nvSpPr>
          <p:cNvPr id="14393" name="自选图形 75"/>
          <p:cNvSpPr/>
          <p:nvPr/>
        </p:nvSpPr>
        <p:spPr>
          <a:xfrm>
            <a:off x="4260850" y="4572000"/>
            <a:ext cx="1306513" cy="534988"/>
          </a:xfrm>
          <a:prstGeom prst="can">
            <a:avLst>
              <a:gd name="adj" fmla="val 25000"/>
            </a:avLst>
          </a:prstGeom>
          <a:solidFill>
            <a:srgbClr val="EBF1DE"/>
          </a:solidFill>
          <a:ln w="9525" cap="flat" cmpd="sng">
            <a:solidFill>
              <a:srgbClr val="254061"/>
            </a:solidFill>
            <a:prstDash val="solid"/>
            <a:round/>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94" name="文本框 76"/>
          <p:cNvSpPr txBox="1"/>
          <p:nvPr/>
        </p:nvSpPr>
        <p:spPr>
          <a:xfrm>
            <a:off x="4192588" y="4687888"/>
            <a:ext cx="1425575" cy="544512"/>
          </a:xfrm>
          <a:prstGeom prst="rect">
            <a:avLst/>
          </a:prstGeom>
          <a:noFill/>
          <a:ln w="9525">
            <a:noFill/>
          </a:ln>
        </p:spPr>
        <p:txBody>
          <a:bodyPr anchor="t"/>
          <a:p>
            <a:pPr algn="ctr">
              <a:lnSpc>
                <a:spcPts val="1600"/>
              </a:lnSpc>
            </a:pPr>
            <a:r>
              <a:rPr lang="en-US" altLang="zh-CN" sz="1600">
                <a:latin typeface="Calibri" panose="020F0502020204030204"/>
                <a:ea typeface="宋体" panose="02010600030101010101" pitchFamily="2" charset="-122"/>
                <a:sym typeface="Times New Roman" panose="02020603050405020304"/>
              </a:rPr>
              <a:t>协同育人管理体系</a:t>
            </a:r>
            <a:endParaRPr lang="en-US" altLang="zh-CN" sz="1600">
              <a:latin typeface="Calibri" panose="020F0502020204030204"/>
              <a:ea typeface="宋体" panose="02010600030101010101" pitchFamily="2" charset="-122"/>
              <a:sym typeface="Times New Roman" panose="02020603050405020304"/>
            </a:endParaRPr>
          </a:p>
        </p:txBody>
      </p:sp>
      <p:sp>
        <p:nvSpPr>
          <p:cNvPr id="14395" name="自选图形 92"/>
          <p:cNvSpPr/>
          <p:nvPr/>
        </p:nvSpPr>
        <p:spPr>
          <a:xfrm>
            <a:off x="5578475" y="4678363"/>
            <a:ext cx="400050" cy="374650"/>
          </a:xfrm>
          <a:prstGeom prst="rightArrow">
            <a:avLst>
              <a:gd name="adj1" fmla="val 50000"/>
              <a:gd name="adj2" fmla="val 32958"/>
            </a:avLst>
          </a:prstGeom>
          <a:solidFill>
            <a:srgbClr val="948A54"/>
          </a:solidFill>
          <a:ln w="3175" cap="flat" cmpd="sng">
            <a:solidFill>
              <a:srgbClr val="984807"/>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96" name="自选图形 100"/>
          <p:cNvSpPr/>
          <p:nvPr/>
        </p:nvSpPr>
        <p:spPr>
          <a:xfrm>
            <a:off x="3840163" y="4684713"/>
            <a:ext cx="414337" cy="373062"/>
          </a:xfrm>
          <a:prstGeom prst="rightArrow">
            <a:avLst>
              <a:gd name="adj1" fmla="val 50000"/>
              <a:gd name="adj2" fmla="val 33123"/>
            </a:avLst>
          </a:prstGeom>
          <a:solidFill>
            <a:srgbClr val="948A54"/>
          </a:solidFill>
          <a:ln w="3175" cap="flat" cmpd="sng">
            <a:solidFill>
              <a:srgbClr val="984807"/>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4397" name="自选图形 105"/>
          <p:cNvSpPr/>
          <p:nvPr/>
        </p:nvSpPr>
        <p:spPr>
          <a:xfrm>
            <a:off x="1383983" y="4597400"/>
            <a:ext cx="1984375" cy="482600"/>
          </a:xfrm>
          <a:prstGeom prst="flowChartProcess">
            <a:avLst/>
          </a:prstGeom>
          <a:solidFill>
            <a:srgbClr val="DCE6F2"/>
          </a:solidFill>
          <a:ln w="9525" cap="flat" cmpd="sng">
            <a:solidFill>
              <a:srgbClr val="C00000"/>
            </a:solidFill>
            <a:prstDash val="solid"/>
            <a:miter/>
            <a:headEnd type="none" w="med" len="med"/>
            <a:tailEnd type="none" w="med" len="med"/>
          </a:ln>
          <a:effectLst>
            <a:outerShdw dist="35921" dir="2699999" algn="ctr" rotWithShape="0">
              <a:srgbClr val="808080"/>
            </a:outerShdw>
          </a:effectLst>
        </p:spPr>
        <p:txBody>
          <a:bodyPr anchor="t"/>
          <a:p>
            <a:endParaRPr lang="zh-CN" altLang="en-US">
              <a:latin typeface="微软雅黑" panose="020B0503020204020204" pitchFamily="34" charset="-122"/>
              <a:ea typeface="微软雅黑" panose="020B0503020204020204" pitchFamily="34" charset="-122"/>
            </a:endParaRPr>
          </a:p>
        </p:txBody>
      </p:sp>
      <p:sp>
        <p:nvSpPr>
          <p:cNvPr id="14398" name="文本框 132"/>
          <p:cNvSpPr txBox="1"/>
          <p:nvPr/>
        </p:nvSpPr>
        <p:spPr>
          <a:xfrm>
            <a:off x="8862378" y="2195513"/>
            <a:ext cx="1643062" cy="565150"/>
          </a:xfrm>
          <a:prstGeom prst="rect">
            <a:avLst/>
          </a:prstGeom>
          <a:noFill/>
          <a:ln w="9525">
            <a:noFill/>
          </a:ln>
        </p:spPr>
        <p:txBody>
          <a:bodyPr anchor="t"/>
          <a:p>
            <a:pPr algn="ctr">
              <a:lnSpc>
                <a:spcPts val="1600"/>
              </a:lnSpc>
            </a:pPr>
            <a:r>
              <a:rPr lang="en-US" altLang="zh-CN" sz="1600">
                <a:latin typeface="微软雅黑" panose="020B0503020204020204" pitchFamily="34" charset="-122"/>
                <a:ea typeface="微软雅黑" panose="020B0503020204020204" pitchFamily="34" charset="-122"/>
                <a:sym typeface="Times New Roman" panose="02020603050405020304"/>
              </a:rPr>
              <a:t>专业教育与领导力教育相结合</a:t>
            </a:r>
            <a:endParaRPr lang="en-US" altLang="zh-CN" sz="1600">
              <a:latin typeface="微软雅黑" panose="020B0503020204020204" pitchFamily="34" charset="-122"/>
              <a:ea typeface="微软雅黑" panose="020B0503020204020204" pitchFamily="34" charset="-122"/>
              <a:sym typeface="Times New Roman" panose="02020603050405020304"/>
            </a:endParaRPr>
          </a:p>
        </p:txBody>
      </p:sp>
      <p:sp>
        <p:nvSpPr>
          <p:cNvPr id="14399" name="文本框 121"/>
          <p:cNvSpPr txBox="1"/>
          <p:nvPr/>
        </p:nvSpPr>
        <p:spPr>
          <a:xfrm>
            <a:off x="8865553" y="3009900"/>
            <a:ext cx="1652587" cy="609600"/>
          </a:xfrm>
          <a:prstGeom prst="rect">
            <a:avLst/>
          </a:prstGeom>
          <a:noFill/>
          <a:ln w="9525">
            <a:noFill/>
          </a:ln>
        </p:spPr>
        <p:txBody>
          <a:bodyPr anchor="t"/>
          <a:p>
            <a:pPr algn="ctr">
              <a:lnSpc>
                <a:spcPts val="1600"/>
              </a:lnSpc>
            </a:pPr>
            <a:r>
              <a:rPr lang="en-US" altLang="zh-CN" sz="1600">
                <a:latin typeface="微软雅黑" panose="020B0503020204020204" pitchFamily="34" charset="-122"/>
                <a:ea typeface="微软雅黑" panose="020B0503020204020204" pitchFamily="34" charset="-122"/>
                <a:sym typeface="Times New Roman" panose="02020603050405020304"/>
              </a:rPr>
              <a:t>课程学习与项目学习相结合</a:t>
            </a:r>
            <a:endParaRPr lang="en-US" altLang="zh-CN" sz="1600">
              <a:latin typeface="微软雅黑" panose="020B0503020204020204" pitchFamily="34" charset="-122"/>
              <a:ea typeface="微软雅黑" panose="020B0503020204020204" pitchFamily="34" charset="-122"/>
              <a:sym typeface="Times New Roman" panose="02020603050405020304"/>
            </a:endParaRPr>
          </a:p>
        </p:txBody>
      </p:sp>
      <p:sp>
        <p:nvSpPr>
          <p:cNvPr id="14400" name="文本框 116"/>
          <p:cNvSpPr txBox="1"/>
          <p:nvPr/>
        </p:nvSpPr>
        <p:spPr>
          <a:xfrm>
            <a:off x="8816340" y="3841750"/>
            <a:ext cx="1746250" cy="555625"/>
          </a:xfrm>
          <a:prstGeom prst="rect">
            <a:avLst/>
          </a:prstGeom>
          <a:noFill/>
          <a:ln w="9525">
            <a:noFill/>
          </a:ln>
        </p:spPr>
        <p:txBody>
          <a:bodyPr anchor="t"/>
          <a:p>
            <a:pPr algn="ctr">
              <a:lnSpc>
                <a:spcPts val="1600"/>
              </a:lnSpc>
            </a:pPr>
            <a:r>
              <a:rPr lang="en-US" altLang="zh-CN" sz="1600">
                <a:latin typeface="微软雅黑" panose="020B0503020204020204" pitchFamily="34" charset="-122"/>
                <a:ea typeface="微软雅黑" panose="020B0503020204020204" pitchFamily="34" charset="-122"/>
                <a:sym typeface="Times New Roman" panose="02020603050405020304"/>
              </a:rPr>
              <a:t>校园教育与企业教育相结合</a:t>
            </a:r>
            <a:endParaRPr lang="en-US" altLang="zh-CN" sz="1600">
              <a:latin typeface="微软雅黑" panose="020B0503020204020204" pitchFamily="34" charset="-122"/>
              <a:ea typeface="微软雅黑" panose="020B0503020204020204" pitchFamily="34" charset="-122"/>
              <a:sym typeface="Times New Roman" panose="02020603050405020304"/>
            </a:endParaRPr>
          </a:p>
        </p:txBody>
      </p:sp>
      <p:sp>
        <p:nvSpPr>
          <p:cNvPr id="14401" name="文本框 136"/>
          <p:cNvSpPr txBox="1"/>
          <p:nvPr/>
        </p:nvSpPr>
        <p:spPr>
          <a:xfrm>
            <a:off x="8857615" y="4651375"/>
            <a:ext cx="1652588" cy="492125"/>
          </a:xfrm>
          <a:prstGeom prst="rect">
            <a:avLst/>
          </a:prstGeom>
          <a:noFill/>
          <a:ln w="9525">
            <a:noFill/>
          </a:ln>
        </p:spPr>
        <p:txBody>
          <a:bodyPr anchor="t"/>
          <a:p>
            <a:pPr algn="ctr">
              <a:lnSpc>
                <a:spcPts val="1600"/>
              </a:lnSpc>
            </a:pPr>
            <a:r>
              <a:rPr lang="en-US" altLang="zh-CN" sz="1600">
                <a:latin typeface="微软雅黑" panose="020B0503020204020204" pitchFamily="34" charset="-122"/>
                <a:ea typeface="微软雅黑" panose="020B0503020204020204" pitchFamily="34" charset="-122"/>
                <a:sym typeface="Times New Roman" panose="02020603050405020304"/>
              </a:rPr>
              <a:t>统一教育与个性化教育相结合</a:t>
            </a:r>
            <a:endParaRPr lang="en-US" altLang="zh-CN" sz="1600">
              <a:latin typeface="微软雅黑" panose="020B0503020204020204" pitchFamily="34" charset="-122"/>
              <a:ea typeface="微软雅黑" panose="020B0503020204020204" pitchFamily="34" charset="-122"/>
              <a:sym typeface="Times New Roman" panose="02020603050405020304"/>
            </a:endParaRPr>
          </a:p>
        </p:txBody>
      </p:sp>
      <p:sp>
        <p:nvSpPr>
          <p:cNvPr id="14402" name="文本框 137"/>
          <p:cNvSpPr txBox="1"/>
          <p:nvPr/>
        </p:nvSpPr>
        <p:spPr>
          <a:xfrm>
            <a:off x="8851265" y="5462588"/>
            <a:ext cx="1652588" cy="557212"/>
          </a:xfrm>
          <a:prstGeom prst="rect">
            <a:avLst/>
          </a:prstGeom>
          <a:noFill/>
          <a:ln w="9525">
            <a:noFill/>
          </a:ln>
        </p:spPr>
        <p:txBody>
          <a:bodyPr anchor="t"/>
          <a:p>
            <a:pPr algn="ctr">
              <a:lnSpc>
                <a:spcPts val="1600"/>
              </a:lnSpc>
            </a:pPr>
            <a:r>
              <a:rPr lang="en-US" altLang="zh-CN" sz="1600">
                <a:latin typeface="微软雅黑" panose="020B0503020204020204" pitchFamily="34" charset="-122"/>
                <a:ea typeface="微软雅黑" panose="020B0503020204020204" pitchFamily="34" charset="-122"/>
                <a:sym typeface="Times New Roman" panose="02020603050405020304"/>
              </a:rPr>
              <a:t>目标管理与过程管理相结合</a:t>
            </a:r>
            <a:endParaRPr lang="en-US" altLang="zh-CN" sz="1600">
              <a:latin typeface="微软雅黑" panose="020B0503020204020204" pitchFamily="34" charset="-122"/>
              <a:ea typeface="微软雅黑" panose="020B0503020204020204" pitchFamily="34" charset="-122"/>
              <a:sym typeface="Times New Roman" panose="02020603050405020304"/>
            </a:endParaRPr>
          </a:p>
        </p:txBody>
      </p:sp>
      <p:sp>
        <p:nvSpPr>
          <p:cNvPr id="14403" name="文本框 118"/>
          <p:cNvSpPr txBox="1"/>
          <p:nvPr/>
        </p:nvSpPr>
        <p:spPr>
          <a:xfrm>
            <a:off x="1312545" y="3684588"/>
            <a:ext cx="2201863" cy="782637"/>
          </a:xfrm>
          <a:prstGeom prst="rect">
            <a:avLst/>
          </a:prstGeom>
          <a:noFill/>
          <a:ln w="9525">
            <a:noFill/>
          </a:ln>
        </p:spPr>
        <p:txBody>
          <a:bodyPr anchor="t"/>
          <a:p>
            <a:pPr algn="ctr">
              <a:lnSpc>
                <a:spcPts val="1600"/>
              </a:lnSpc>
            </a:pPr>
            <a:r>
              <a:rPr lang="en-US" altLang="zh-CN" sz="1500">
                <a:latin typeface="微软雅黑" panose="020B0503020204020204" pitchFamily="34" charset="-122"/>
                <a:ea typeface="微软雅黑" panose="020B0503020204020204" pitchFamily="34" charset="-122"/>
                <a:sym typeface="Times New Roman" panose="02020603050405020304"/>
              </a:rPr>
              <a:t>具有项目负责人经历教师担任</a:t>
            </a:r>
            <a:r>
              <a:rPr lang="en-US" altLang="zh-CN" sz="1500" b="1">
                <a:solidFill>
                  <a:srgbClr val="FF0000"/>
                </a:solidFill>
                <a:latin typeface="微软雅黑" panose="020B0503020204020204" pitchFamily="34" charset="-122"/>
                <a:ea typeface="微软雅黑" panose="020B0503020204020204" pitchFamily="34" charset="-122"/>
                <a:sym typeface="Times New Roman" panose="02020603050405020304"/>
              </a:rPr>
              <a:t>校内导师</a:t>
            </a:r>
            <a:r>
              <a:rPr lang="en-US" altLang="zh-CN" sz="1500">
                <a:latin typeface="微软雅黑" panose="020B0503020204020204" pitchFamily="34" charset="-122"/>
                <a:ea typeface="微软雅黑" panose="020B0503020204020204" pitchFamily="34" charset="-122"/>
                <a:sym typeface="Times New Roman" panose="02020603050405020304"/>
              </a:rPr>
              <a:t>，企业</a:t>
            </a:r>
            <a:r>
              <a:rPr lang="en-US" altLang="zh-CN" sz="1500" b="1">
                <a:solidFill>
                  <a:srgbClr val="FF0000"/>
                </a:solidFill>
                <a:latin typeface="微软雅黑" panose="020B0503020204020204" pitchFamily="34" charset="-122"/>
                <a:ea typeface="微软雅黑" panose="020B0503020204020204" pitchFamily="34" charset="-122"/>
                <a:sym typeface="Times New Roman" panose="02020603050405020304"/>
              </a:rPr>
              <a:t>高管担任企业导师</a:t>
            </a:r>
            <a:endParaRPr lang="en-US" altLang="zh-CN" sz="1500" b="1">
              <a:solidFill>
                <a:srgbClr val="FF0000"/>
              </a:solidFill>
              <a:latin typeface="微软雅黑" panose="020B0503020204020204" pitchFamily="34" charset="-122"/>
              <a:ea typeface="微软雅黑" panose="020B0503020204020204" pitchFamily="34" charset="-122"/>
              <a:sym typeface="Times New Roman" panose="02020603050405020304"/>
            </a:endParaRPr>
          </a:p>
        </p:txBody>
      </p:sp>
      <p:sp>
        <p:nvSpPr>
          <p:cNvPr id="14404" name="文本框 123"/>
          <p:cNvSpPr txBox="1"/>
          <p:nvPr/>
        </p:nvSpPr>
        <p:spPr>
          <a:xfrm>
            <a:off x="1303020" y="5378450"/>
            <a:ext cx="2176463" cy="636588"/>
          </a:xfrm>
          <a:prstGeom prst="rect">
            <a:avLst/>
          </a:prstGeom>
          <a:noFill/>
          <a:ln w="9525">
            <a:noFill/>
          </a:ln>
        </p:spPr>
        <p:txBody>
          <a:bodyPr anchor="t"/>
          <a:p>
            <a:pPr algn="just">
              <a:lnSpc>
                <a:spcPts val="1600"/>
              </a:lnSpc>
            </a:pPr>
            <a:r>
              <a:rPr lang="en-US" altLang="zh-CN" sz="1500">
                <a:latin typeface="微软雅黑" panose="020B0503020204020204" pitchFamily="34" charset="-122"/>
                <a:ea typeface="微软雅黑" panose="020B0503020204020204" pitchFamily="34" charset="-122"/>
                <a:sym typeface="Times New Roman" panose="02020603050405020304"/>
              </a:rPr>
              <a:t>建立规范化、科学化与系统化的</a:t>
            </a:r>
            <a:r>
              <a:rPr lang="en-US" altLang="zh-CN" sz="1500" b="1">
                <a:solidFill>
                  <a:srgbClr val="FF0000"/>
                </a:solidFill>
                <a:latin typeface="微软雅黑" panose="020B0503020204020204" pitchFamily="34" charset="-122"/>
                <a:ea typeface="微软雅黑" panose="020B0503020204020204" pitchFamily="34" charset="-122"/>
                <a:sym typeface="Times New Roman" panose="02020603050405020304"/>
              </a:rPr>
              <a:t>全过程管理</a:t>
            </a:r>
            <a:endParaRPr lang="en-US" altLang="zh-CN" sz="1500" b="1">
              <a:solidFill>
                <a:srgbClr val="FF0000"/>
              </a:solidFill>
              <a:latin typeface="微软雅黑" panose="020B0503020204020204" pitchFamily="34" charset="-122"/>
              <a:ea typeface="微软雅黑" panose="020B0503020204020204" pitchFamily="34" charset="-122"/>
              <a:sym typeface="Times New Roman" panose="02020603050405020304"/>
            </a:endParaRPr>
          </a:p>
        </p:txBody>
      </p:sp>
      <p:sp>
        <p:nvSpPr>
          <p:cNvPr id="14405" name="文本框 111"/>
          <p:cNvSpPr txBox="1"/>
          <p:nvPr/>
        </p:nvSpPr>
        <p:spPr>
          <a:xfrm>
            <a:off x="1277620" y="4616450"/>
            <a:ext cx="2228850" cy="508000"/>
          </a:xfrm>
          <a:prstGeom prst="rect">
            <a:avLst/>
          </a:prstGeom>
          <a:noFill/>
          <a:ln w="9525">
            <a:noFill/>
          </a:ln>
        </p:spPr>
        <p:txBody>
          <a:bodyPr anchor="t"/>
          <a:p>
            <a:pPr algn="ctr">
              <a:lnSpc>
                <a:spcPts val="1600"/>
              </a:lnSpc>
            </a:pPr>
            <a:r>
              <a:rPr lang="en-US" altLang="zh-CN" sz="1500">
                <a:latin typeface="微软雅黑" panose="020B0503020204020204" pitchFamily="34" charset="-122"/>
                <a:ea typeface="微软雅黑" panose="020B0503020204020204" pitchFamily="34" charset="-122"/>
                <a:sym typeface="Times New Roman" panose="02020603050405020304"/>
              </a:rPr>
              <a:t>由学校与企业进行工程领军人才的</a:t>
            </a:r>
            <a:r>
              <a:rPr lang="en-US" altLang="zh-CN" sz="1500" b="1">
                <a:solidFill>
                  <a:srgbClr val="FF0000"/>
                </a:solidFill>
                <a:latin typeface="微软雅黑" panose="020B0503020204020204" pitchFamily="34" charset="-122"/>
                <a:ea typeface="微软雅黑" panose="020B0503020204020204" pitchFamily="34" charset="-122"/>
                <a:sym typeface="Times New Roman" panose="02020603050405020304"/>
              </a:rPr>
              <a:t>联合培养</a:t>
            </a:r>
            <a:endParaRPr lang="en-US" altLang="zh-CN" sz="1500" b="1">
              <a:solidFill>
                <a:srgbClr val="FF0000"/>
              </a:solidFill>
              <a:latin typeface="微软雅黑" panose="020B0503020204020204" pitchFamily="34" charset="-122"/>
              <a:ea typeface="微软雅黑" panose="020B0503020204020204" pitchFamily="34" charset="-122"/>
              <a:sym typeface="Times New Roman" panose="02020603050405020304"/>
            </a:endParaRPr>
          </a:p>
        </p:txBody>
      </p:sp>
      <p:sp>
        <p:nvSpPr>
          <p:cNvPr id="14406" name="文本框 112"/>
          <p:cNvSpPr txBox="1"/>
          <p:nvPr/>
        </p:nvSpPr>
        <p:spPr>
          <a:xfrm>
            <a:off x="1290320" y="2940050"/>
            <a:ext cx="2105025" cy="654050"/>
          </a:xfrm>
          <a:prstGeom prst="rect">
            <a:avLst/>
          </a:prstGeom>
          <a:noFill/>
          <a:ln w="9525">
            <a:noFill/>
          </a:ln>
        </p:spPr>
        <p:txBody>
          <a:bodyPr anchor="t"/>
          <a:p>
            <a:pPr algn="ctr">
              <a:lnSpc>
                <a:spcPts val="1600"/>
              </a:lnSpc>
            </a:pPr>
            <a:r>
              <a:rPr lang="en-US" altLang="zh-CN" sz="1600">
                <a:latin typeface="微软雅黑" panose="020B0503020204020204" pitchFamily="34" charset="-122"/>
                <a:ea typeface="微软雅黑" panose="020B0503020204020204" pitchFamily="34" charset="-122"/>
                <a:sym typeface="Times New Roman" panose="02020603050405020304"/>
              </a:rPr>
              <a:t>培养环境所需要的各类</a:t>
            </a:r>
            <a:r>
              <a:rPr lang="en-US" altLang="zh-CN" sz="1600" b="1">
                <a:solidFill>
                  <a:srgbClr val="FF0000"/>
                </a:solidFill>
                <a:latin typeface="微软雅黑" panose="020B0503020204020204" pitchFamily="34" charset="-122"/>
                <a:ea typeface="微软雅黑" panose="020B0503020204020204" pitchFamily="34" charset="-122"/>
                <a:sym typeface="Times New Roman" panose="02020603050405020304"/>
              </a:rPr>
              <a:t>资源体系建设</a:t>
            </a:r>
            <a:endParaRPr lang="en-US" altLang="zh-CN" sz="1600" b="1">
              <a:solidFill>
                <a:srgbClr val="FF0000"/>
              </a:solidFill>
              <a:latin typeface="微软雅黑" panose="020B0503020204020204" pitchFamily="34" charset="-122"/>
              <a:ea typeface="微软雅黑" panose="020B0503020204020204" pitchFamily="34" charset="-122"/>
              <a:sym typeface="Times New Roman" panose="02020603050405020304"/>
            </a:endParaRPr>
          </a:p>
        </p:txBody>
      </p:sp>
      <p:sp>
        <p:nvSpPr>
          <p:cNvPr id="14407" name="文本框 109"/>
          <p:cNvSpPr txBox="1"/>
          <p:nvPr/>
        </p:nvSpPr>
        <p:spPr>
          <a:xfrm>
            <a:off x="1277620" y="1939925"/>
            <a:ext cx="2201863" cy="876300"/>
          </a:xfrm>
          <a:prstGeom prst="rect">
            <a:avLst/>
          </a:prstGeom>
          <a:noFill/>
          <a:ln w="9525">
            <a:noFill/>
          </a:ln>
        </p:spPr>
        <p:txBody>
          <a:bodyPr anchor="t"/>
          <a:p>
            <a:pPr algn="ctr">
              <a:lnSpc>
                <a:spcPts val="1600"/>
              </a:lnSpc>
            </a:pPr>
            <a:r>
              <a:rPr lang="en-US" altLang="zh-CN" sz="1600">
                <a:latin typeface="微软雅黑" panose="020B0503020204020204" pitchFamily="34" charset="-122"/>
                <a:ea typeface="微软雅黑" panose="020B0503020204020204" pitchFamily="34" charset="-122"/>
                <a:sym typeface="Times New Roman" panose="02020603050405020304"/>
              </a:rPr>
              <a:t>工程领军人才专业课程建设、</a:t>
            </a:r>
            <a:r>
              <a:rPr lang="en-US" altLang="zh-CN" sz="1600">
                <a:solidFill>
                  <a:srgbClr val="000000"/>
                </a:solidFill>
                <a:latin typeface="微软雅黑" panose="020B0503020204020204" pitchFamily="34" charset="-122"/>
                <a:ea typeface="微软雅黑" panose="020B0503020204020204" pitchFamily="34" charset="-122"/>
                <a:sym typeface="Times New Roman" panose="02020603050405020304"/>
              </a:rPr>
              <a:t>管理类课程和企业</a:t>
            </a:r>
            <a:r>
              <a:rPr lang="en-US" altLang="zh-CN" sz="1600" b="1">
                <a:solidFill>
                  <a:srgbClr val="FF0000"/>
                </a:solidFill>
                <a:latin typeface="微软雅黑" panose="020B0503020204020204" pitchFamily="34" charset="-122"/>
                <a:ea typeface="微软雅黑" panose="020B0503020204020204" pitchFamily="34" charset="-122"/>
                <a:sym typeface="Times New Roman" panose="02020603050405020304"/>
              </a:rPr>
              <a:t>共建课程</a:t>
            </a:r>
            <a:endParaRPr lang="en-US" altLang="zh-CN" sz="1600" b="1">
              <a:solidFill>
                <a:srgbClr val="FF0000"/>
              </a:solidFill>
              <a:latin typeface="微软雅黑" panose="020B0503020204020204" pitchFamily="34" charset="-122"/>
              <a:ea typeface="微软雅黑" panose="020B0503020204020204" pitchFamily="34" charset="-122"/>
              <a:sym typeface="Times New Roman" panose="02020603050405020304"/>
            </a:endParaRPr>
          </a:p>
        </p:txBody>
      </p:sp>
      <p:sp>
        <p:nvSpPr>
          <p:cNvPr id="14352" name="文本框 14"/>
          <p:cNvSpPr txBox="1"/>
          <p:nvPr/>
        </p:nvSpPr>
        <p:spPr>
          <a:xfrm>
            <a:off x="4097338" y="6337618"/>
            <a:ext cx="4067175" cy="306705"/>
          </a:xfrm>
          <a:prstGeom prst="rect">
            <a:avLst/>
          </a:prstGeom>
          <a:solidFill>
            <a:srgbClr val="BF0D51"/>
          </a:solidFill>
          <a:ln w="9525">
            <a:noFill/>
          </a:ln>
        </p:spPr>
        <p:txBody>
          <a:bodyPr wrap="square" anchor="t">
            <a:spAutoFit/>
          </a:bodyPr>
          <a:p>
            <a:pPr algn="ctr" eaLnBrk="0" hangingPunct="0"/>
            <a:r>
              <a:rPr lang="zh-CN" altLang="en-US" sz="1400" b="1">
                <a:solidFill>
                  <a:srgbClr val="FFFFFF"/>
                </a:solidFill>
                <a:latin typeface="微软雅黑" panose="020B0503020204020204" pitchFamily="34" charset="-122"/>
                <a:ea typeface="微软雅黑" panose="020B0503020204020204" pitchFamily="34" charset="-122"/>
                <a:sym typeface="+mn-ea"/>
              </a:rPr>
              <a:t>面向产业高端人才需求的工程领军人才培养框架</a:t>
            </a:r>
            <a:endParaRPr lang="zh-CN" altLang="en-US" sz="1400" b="1">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4363"/>
                                        </p:tgtEl>
                                        <p:attrNameLst>
                                          <p:attrName>style.visibility</p:attrName>
                                        </p:attrNameLst>
                                      </p:cBhvr>
                                      <p:to>
                                        <p:strVal val="visible"/>
                                      </p:to>
                                    </p:set>
                                    <p:animEffect transition="in" filter="dissolve">
                                      <p:cBhvr>
                                        <p:cTn id="7" dur="1000"/>
                                        <p:tgtEl>
                                          <p:spTgt spid="1436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4364"/>
                                        </p:tgtEl>
                                        <p:attrNameLst>
                                          <p:attrName>style.visibility</p:attrName>
                                        </p:attrNameLst>
                                      </p:cBhvr>
                                      <p:to>
                                        <p:strVal val="visible"/>
                                      </p:to>
                                    </p:set>
                                    <p:animEffect transition="in" filter="dissolve">
                                      <p:cBhvr>
                                        <p:cTn id="10" dur="1000"/>
                                        <p:tgtEl>
                                          <p:spTgt spid="14364"/>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4365"/>
                                        </p:tgtEl>
                                        <p:attrNameLst>
                                          <p:attrName>style.visibility</p:attrName>
                                        </p:attrNameLst>
                                      </p:cBhvr>
                                      <p:to>
                                        <p:strVal val="visible"/>
                                      </p:to>
                                    </p:set>
                                    <p:animEffect transition="in" filter="dissolve">
                                      <p:cBhvr>
                                        <p:cTn id="13" dur="1000"/>
                                        <p:tgtEl>
                                          <p:spTgt spid="14365"/>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4366"/>
                                        </p:tgtEl>
                                        <p:attrNameLst>
                                          <p:attrName>style.visibility</p:attrName>
                                        </p:attrNameLst>
                                      </p:cBhvr>
                                      <p:to>
                                        <p:strVal val="visible"/>
                                      </p:to>
                                    </p:set>
                                    <p:animEffect transition="in" filter="dissolve">
                                      <p:cBhvr>
                                        <p:cTn id="16" dur="1000"/>
                                        <p:tgtEl>
                                          <p:spTgt spid="14366"/>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4372"/>
                                        </p:tgtEl>
                                        <p:attrNameLst>
                                          <p:attrName>style.visibility</p:attrName>
                                        </p:attrNameLst>
                                      </p:cBhvr>
                                      <p:to>
                                        <p:strVal val="visible"/>
                                      </p:to>
                                    </p:set>
                                    <p:animEffect transition="in" filter="dissolve">
                                      <p:cBhvr>
                                        <p:cTn id="19" dur="1000"/>
                                        <p:tgtEl>
                                          <p:spTgt spid="14372"/>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4367"/>
                                        </p:tgtEl>
                                        <p:attrNameLst>
                                          <p:attrName>style.visibility</p:attrName>
                                        </p:attrNameLst>
                                      </p:cBhvr>
                                      <p:to>
                                        <p:strVal val="visible"/>
                                      </p:to>
                                    </p:set>
                                    <p:animEffect transition="in" filter="dissolve">
                                      <p:cBhvr>
                                        <p:cTn id="22" dur="1000"/>
                                        <p:tgtEl>
                                          <p:spTgt spid="1436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4354"/>
                                        </p:tgtEl>
                                        <p:attrNameLst>
                                          <p:attrName>style.visibility</p:attrName>
                                        </p:attrNameLst>
                                      </p:cBhvr>
                                      <p:to>
                                        <p:strVal val="visible"/>
                                      </p:to>
                                    </p:set>
                                    <p:animEffect transition="in" filter="wipe(left)">
                                      <p:cBhvr>
                                        <p:cTn id="27" dur="1000"/>
                                        <p:tgtEl>
                                          <p:spTgt spid="14354"/>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4355"/>
                                        </p:tgtEl>
                                        <p:attrNameLst>
                                          <p:attrName>style.visibility</p:attrName>
                                        </p:attrNameLst>
                                      </p:cBhvr>
                                      <p:to>
                                        <p:strVal val="visible"/>
                                      </p:to>
                                    </p:set>
                                    <p:animEffect transition="in" filter="wipe(left)">
                                      <p:cBhvr>
                                        <p:cTn id="30" dur="1000"/>
                                        <p:tgtEl>
                                          <p:spTgt spid="14355"/>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4356"/>
                                        </p:tgtEl>
                                        <p:attrNameLst>
                                          <p:attrName>style.visibility</p:attrName>
                                        </p:attrNameLst>
                                      </p:cBhvr>
                                      <p:to>
                                        <p:strVal val="visible"/>
                                      </p:to>
                                    </p:set>
                                    <p:animEffect transition="in" filter="wipe(left)">
                                      <p:cBhvr>
                                        <p:cTn id="33" dur="1000"/>
                                        <p:tgtEl>
                                          <p:spTgt spid="14356"/>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4357"/>
                                        </p:tgtEl>
                                        <p:attrNameLst>
                                          <p:attrName>style.visibility</p:attrName>
                                        </p:attrNameLst>
                                      </p:cBhvr>
                                      <p:to>
                                        <p:strVal val="visible"/>
                                      </p:to>
                                    </p:set>
                                    <p:animEffect transition="in" filter="wipe(left)">
                                      <p:cBhvr>
                                        <p:cTn id="36" dur="1000"/>
                                        <p:tgtEl>
                                          <p:spTgt spid="14357"/>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4358"/>
                                        </p:tgtEl>
                                        <p:attrNameLst>
                                          <p:attrName>style.visibility</p:attrName>
                                        </p:attrNameLst>
                                      </p:cBhvr>
                                      <p:to>
                                        <p:strVal val="visible"/>
                                      </p:to>
                                    </p:set>
                                    <p:animEffect transition="in" filter="wipe(left)">
                                      <p:cBhvr>
                                        <p:cTn id="39" dur="1000"/>
                                        <p:tgtEl>
                                          <p:spTgt spid="14358"/>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4359"/>
                                        </p:tgtEl>
                                        <p:attrNameLst>
                                          <p:attrName>style.visibility</p:attrName>
                                        </p:attrNameLst>
                                      </p:cBhvr>
                                      <p:to>
                                        <p:strVal val="visible"/>
                                      </p:to>
                                    </p:set>
                                    <p:animEffect transition="in" filter="wipe(left)">
                                      <p:cBhvr>
                                        <p:cTn id="42" dur="1000"/>
                                        <p:tgtEl>
                                          <p:spTgt spid="14359"/>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14360"/>
                                        </p:tgtEl>
                                        <p:attrNameLst>
                                          <p:attrName>style.visibility</p:attrName>
                                        </p:attrNameLst>
                                      </p:cBhvr>
                                      <p:to>
                                        <p:strVal val="visible"/>
                                      </p:to>
                                    </p:set>
                                    <p:animEffect transition="in" filter="wipe(left)">
                                      <p:cBhvr>
                                        <p:cTn id="45" dur="1000"/>
                                        <p:tgtEl>
                                          <p:spTgt spid="14360"/>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4361"/>
                                        </p:tgtEl>
                                        <p:attrNameLst>
                                          <p:attrName>style.visibility</p:attrName>
                                        </p:attrNameLst>
                                      </p:cBhvr>
                                      <p:to>
                                        <p:strVal val="visible"/>
                                      </p:to>
                                    </p:set>
                                    <p:animEffect transition="in" filter="wipe(left)">
                                      <p:cBhvr>
                                        <p:cTn id="48" dur="1000"/>
                                        <p:tgtEl>
                                          <p:spTgt spid="14361"/>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14362"/>
                                        </p:tgtEl>
                                        <p:attrNameLst>
                                          <p:attrName>style.visibility</p:attrName>
                                        </p:attrNameLst>
                                      </p:cBhvr>
                                      <p:to>
                                        <p:strVal val="visible"/>
                                      </p:to>
                                    </p:set>
                                    <p:animEffect transition="in" filter="wipe(left)">
                                      <p:cBhvr>
                                        <p:cTn id="51" dur="1000"/>
                                        <p:tgtEl>
                                          <p:spTgt spid="14362"/>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14368"/>
                                        </p:tgtEl>
                                        <p:attrNameLst>
                                          <p:attrName>style.visibility</p:attrName>
                                        </p:attrNameLst>
                                      </p:cBhvr>
                                      <p:to>
                                        <p:strVal val="visible"/>
                                      </p:to>
                                    </p:set>
                                    <p:animEffect transition="in" filter="wipe(left)">
                                      <p:cBhvr>
                                        <p:cTn id="54" dur="1000"/>
                                        <p:tgtEl>
                                          <p:spTgt spid="1436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4369"/>
                                        </p:tgtEl>
                                        <p:attrNameLst>
                                          <p:attrName>style.visibility</p:attrName>
                                        </p:attrNameLst>
                                      </p:cBhvr>
                                      <p:to>
                                        <p:strVal val="visible"/>
                                      </p:to>
                                    </p:set>
                                    <p:animEffect transition="in" filter="wipe(left)">
                                      <p:cBhvr>
                                        <p:cTn id="57" dur="1000"/>
                                        <p:tgtEl>
                                          <p:spTgt spid="14369"/>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4370"/>
                                        </p:tgtEl>
                                        <p:attrNameLst>
                                          <p:attrName>style.visibility</p:attrName>
                                        </p:attrNameLst>
                                      </p:cBhvr>
                                      <p:to>
                                        <p:strVal val="visible"/>
                                      </p:to>
                                    </p:set>
                                    <p:animEffect transition="in" filter="wipe(left)">
                                      <p:cBhvr>
                                        <p:cTn id="60" dur="1000"/>
                                        <p:tgtEl>
                                          <p:spTgt spid="14370"/>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14371"/>
                                        </p:tgtEl>
                                        <p:attrNameLst>
                                          <p:attrName>style.visibility</p:attrName>
                                        </p:attrNameLst>
                                      </p:cBhvr>
                                      <p:to>
                                        <p:strVal val="visible"/>
                                      </p:to>
                                    </p:set>
                                    <p:animEffect transition="in" filter="wipe(left)">
                                      <p:cBhvr>
                                        <p:cTn id="63" dur="1000"/>
                                        <p:tgtEl>
                                          <p:spTgt spid="14371"/>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4373"/>
                                        </p:tgtEl>
                                        <p:attrNameLst>
                                          <p:attrName>style.visibility</p:attrName>
                                        </p:attrNameLst>
                                      </p:cBhvr>
                                      <p:to>
                                        <p:strVal val="visible"/>
                                      </p:to>
                                    </p:set>
                                    <p:animEffect transition="in" filter="wipe(left)">
                                      <p:cBhvr>
                                        <p:cTn id="66" dur="1000"/>
                                        <p:tgtEl>
                                          <p:spTgt spid="14373"/>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4374"/>
                                        </p:tgtEl>
                                        <p:attrNameLst>
                                          <p:attrName>style.visibility</p:attrName>
                                        </p:attrNameLst>
                                      </p:cBhvr>
                                      <p:to>
                                        <p:strVal val="visible"/>
                                      </p:to>
                                    </p:set>
                                    <p:animEffect transition="in" filter="wipe(left)">
                                      <p:cBhvr>
                                        <p:cTn id="69" dur="1000"/>
                                        <p:tgtEl>
                                          <p:spTgt spid="14374"/>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14375"/>
                                        </p:tgtEl>
                                        <p:attrNameLst>
                                          <p:attrName>style.visibility</p:attrName>
                                        </p:attrNameLst>
                                      </p:cBhvr>
                                      <p:to>
                                        <p:strVal val="visible"/>
                                      </p:to>
                                    </p:set>
                                    <p:animEffect transition="in" filter="wipe(left)">
                                      <p:cBhvr>
                                        <p:cTn id="72" dur="1000"/>
                                        <p:tgtEl>
                                          <p:spTgt spid="1437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14376"/>
                                        </p:tgtEl>
                                        <p:attrNameLst>
                                          <p:attrName>style.visibility</p:attrName>
                                        </p:attrNameLst>
                                      </p:cBhvr>
                                      <p:to>
                                        <p:strVal val="visible"/>
                                      </p:to>
                                    </p:set>
                                    <p:animEffect transition="in" filter="wipe(left)">
                                      <p:cBhvr>
                                        <p:cTn id="75" dur="1000"/>
                                        <p:tgtEl>
                                          <p:spTgt spid="14376"/>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14377"/>
                                        </p:tgtEl>
                                        <p:attrNameLst>
                                          <p:attrName>style.visibility</p:attrName>
                                        </p:attrNameLst>
                                      </p:cBhvr>
                                      <p:to>
                                        <p:strVal val="visible"/>
                                      </p:to>
                                    </p:set>
                                    <p:animEffect transition="in" filter="wipe(left)">
                                      <p:cBhvr>
                                        <p:cTn id="78" dur="1000"/>
                                        <p:tgtEl>
                                          <p:spTgt spid="14377"/>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14378"/>
                                        </p:tgtEl>
                                        <p:attrNameLst>
                                          <p:attrName>style.visibility</p:attrName>
                                        </p:attrNameLst>
                                      </p:cBhvr>
                                      <p:to>
                                        <p:strVal val="visible"/>
                                      </p:to>
                                    </p:set>
                                    <p:animEffect transition="in" filter="wipe(left)">
                                      <p:cBhvr>
                                        <p:cTn id="81" dur="1000"/>
                                        <p:tgtEl>
                                          <p:spTgt spid="14378"/>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14379"/>
                                        </p:tgtEl>
                                        <p:attrNameLst>
                                          <p:attrName>style.visibility</p:attrName>
                                        </p:attrNameLst>
                                      </p:cBhvr>
                                      <p:to>
                                        <p:strVal val="visible"/>
                                      </p:to>
                                    </p:set>
                                    <p:animEffect transition="in" filter="wipe(left)">
                                      <p:cBhvr>
                                        <p:cTn id="84" dur="1000"/>
                                        <p:tgtEl>
                                          <p:spTgt spid="14379"/>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14380"/>
                                        </p:tgtEl>
                                        <p:attrNameLst>
                                          <p:attrName>style.visibility</p:attrName>
                                        </p:attrNameLst>
                                      </p:cBhvr>
                                      <p:to>
                                        <p:strVal val="visible"/>
                                      </p:to>
                                    </p:set>
                                    <p:animEffect transition="in" filter="wipe(left)">
                                      <p:cBhvr>
                                        <p:cTn id="87" dur="1000"/>
                                        <p:tgtEl>
                                          <p:spTgt spid="14380"/>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14381"/>
                                        </p:tgtEl>
                                        <p:attrNameLst>
                                          <p:attrName>style.visibility</p:attrName>
                                        </p:attrNameLst>
                                      </p:cBhvr>
                                      <p:to>
                                        <p:strVal val="visible"/>
                                      </p:to>
                                    </p:set>
                                    <p:animEffect transition="in" filter="wipe(left)">
                                      <p:cBhvr>
                                        <p:cTn id="90" dur="1000"/>
                                        <p:tgtEl>
                                          <p:spTgt spid="14381"/>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14384"/>
                                        </p:tgtEl>
                                        <p:attrNameLst>
                                          <p:attrName>style.visibility</p:attrName>
                                        </p:attrNameLst>
                                      </p:cBhvr>
                                      <p:to>
                                        <p:strVal val="visible"/>
                                      </p:to>
                                    </p:set>
                                    <p:animEffect transition="in" filter="wipe(left)">
                                      <p:cBhvr>
                                        <p:cTn id="93" dur="1000"/>
                                        <p:tgtEl>
                                          <p:spTgt spid="14384"/>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14393"/>
                                        </p:tgtEl>
                                        <p:attrNameLst>
                                          <p:attrName>style.visibility</p:attrName>
                                        </p:attrNameLst>
                                      </p:cBhvr>
                                      <p:to>
                                        <p:strVal val="visible"/>
                                      </p:to>
                                    </p:set>
                                    <p:animEffect transition="in" filter="wipe(left)">
                                      <p:cBhvr>
                                        <p:cTn id="96" dur="1000"/>
                                        <p:tgtEl>
                                          <p:spTgt spid="14393"/>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14394"/>
                                        </p:tgtEl>
                                        <p:attrNameLst>
                                          <p:attrName>style.visibility</p:attrName>
                                        </p:attrNameLst>
                                      </p:cBhvr>
                                      <p:to>
                                        <p:strVal val="visible"/>
                                      </p:to>
                                    </p:set>
                                    <p:animEffect transition="in" filter="wipe(left)">
                                      <p:cBhvr>
                                        <p:cTn id="99" dur="1000"/>
                                        <p:tgtEl>
                                          <p:spTgt spid="14394"/>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14395"/>
                                        </p:tgtEl>
                                        <p:attrNameLst>
                                          <p:attrName>style.visibility</p:attrName>
                                        </p:attrNameLst>
                                      </p:cBhvr>
                                      <p:to>
                                        <p:strVal val="visible"/>
                                      </p:to>
                                    </p:set>
                                    <p:animEffect transition="in" filter="wipe(left)">
                                      <p:cBhvr>
                                        <p:cTn id="102" dur="1000"/>
                                        <p:tgtEl>
                                          <p:spTgt spid="14395"/>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14396"/>
                                        </p:tgtEl>
                                        <p:attrNameLst>
                                          <p:attrName>style.visibility</p:attrName>
                                        </p:attrNameLst>
                                      </p:cBhvr>
                                      <p:to>
                                        <p:strVal val="visible"/>
                                      </p:to>
                                    </p:set>
                                    <p:animEffect transition="in" filter="wipe(left)">
                                      <p:cBhvr>
                                        <p:cTn id="105" dur="1000"/>
                                        <p:tgtEl>
                                          <p:spTgt spid="14396"/>
                                        </p:tgtEl>
                                      </p:cBhvr>
                                    </p:animEffect>
                                  </p:childTnLst>
                                </p:cTn>
                              </p:par>
                              <p:par>
                                <p:cTn id="106" presetID="22" presetClass="entr" presetSubtype="8" fill="hold" grpId="0" nodeType="withEffect">
                                  <p:stCondLst>
                                    <p:cond delay="0"/>
                                  </p:stCondLst>
                                  <p:childTnLst>
                                    <p:set>
                                      <p:cBhvr>
                                        <p:cTn id="107" dur="1" fill="hold">
                                          <p:stCondLst>
                                            <p:cond delay="0"/>
                                          </p:stCondLst>
                                        </p:cTn>
                                        <p:tgtEl>
                                          <p:spTgt spid="14397"/>
                                        </p:tgtEl>
                                        <p:attrNameLst>
                                          <p:attrName>style.visibility</p:attrName>
                                        </p:attrNameLst>
                                      </p:cBhvr>
                                      <p:to>
                                        <p:strVal val="visible"/>
                                      </p:to>
                                    </p:set>
                                    <p:animEffect transition="in" filter="wipe(left)">
                                      <p:cBhvr>
                                        <p:cTn id="108" dur="1000"/>
                                        <p:tgtEl>
                                          <p:spTgt spid="14397"/>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14403"/>
                                        </p:tgtEl>
                                        <p:attrNameLst>
                                          <p:attrName>style.visibility</p:attrName>
                                        </p:attrNameLst>
                                      </p:cBhvr>
                                      <p:to>
                                        <p:strVal val="visible"/>
                                      </p:to>
                                    </p:set>
                                    <p:animEffect transition="in" filter="wipe(left)">
                                      <p:cBhvr>
                                        <p:cTn id="111" dur="1000"/>
                                        <p:tgtEl>
                                          <p:spTgt spid="14403"/>
                                        </p:tgtEl>
                                      </p:cBhvr>
                                    </p:animEffect>
                                  </p:childTnLst>
                                </p:cTn>
                              </p:par>
                              <p:par>
                                <p:cTn id="112" presetID="22" presetClass="entr" presetSubtype="8" fill="hold" grpId="0" nodeType="withEffect">
                                  <p:stCondLst>
                                    <p:cond delay="0"/>
                                  </p:stCondLst>
                                  <p:childTnLst>
                                    <p:set>
                                      <p:cBhvr>
                                        <p:cTn id="113" dur="1" fill="hold">
                                          <p:stCondLst>
                                            <p:cond delay="0"/>
                                          </p:stCondLst>
                                        </p:cTn>
                                        <p:tgtEl>
                                          <p:spTgt spid="14404"/>
                                        </p:tgtEl>
                                        <p:attrNameLst>
                                          <p:attrName>style.visibility</p:attrName>
                                        </p:attrNameLst>
                                      </p:cBhvr>
                                      <p:to>
                                        <p:strVal val="visible"/>
                                      </p:to>
                                    </p:set>
                                    <p:animEffect transition="in" filter="wipe(left)">
                                      <p:cBhvr>
                                        <p:cTn id="114" dur="1000"/>
                                        <p:tgtEl>
                                          <p:spTgt spid="14404"/>
                                        </p:tgtEl>
                                      </p:cBhvr>
                                    </p:animEffect>
                                  </p:childTnLst>
                                </p:cTn>
                              </p:par>
                              <p:par>
                                <p:cTn id="115" presetID="22" presetClass="entr" presetSubtype="8" fill="hold" grpId="0" nodeType="withEffect">
                                  <p:stCondLst>
                                    <p:cond delay="0"/>
                                  </p:stCondLst>
                                  <p:childTnLst>
                                    <p:set>
                                      <p:cBhvr>
                                        <p:cTn id="116" dur="1" fill="hold">
                                          <p:stCondLst>
                                            <p:cond delay="0"/>
                                          </p:stCondLst>
                                        </p:cTn>
                                        <p:tgtEl>
                                          <p:spTgt spid="14405"/>
                                        </p:tgtEl>
                                        <p:attrNameLst>
                                          <p:attrName>style.visibility</p:attrName>
                                        </p:attrNameLst>
                                      </p:cBhvr>
                                      <p:to>
                                        <p:strVal val="visible"/>
                                      </p:to>
                                    </p:set>
                                    <p:animEffect transition="in" filter="wipe(left)">
                                      <p:cBhvr>
                                        <p:cTn id="117" dur="1000"/>
                                        <p:tgtEl>
                                          <p:spTgt spid="14405"/>
                                        </p:tgtEl>
                                      </p:cBhvr>
                                    </p:animEffect>
                                  </p:childTnLst>
                                </p:cTn>
                              </p:par>
                              <p:par>
                                <p:cTn id="118" presetID="22" presetClass="entr" presetSubtype="8" fill="hold" grpId="0" nodeType="withEffect">
                                  <p:stCondLst>
                                    <p:cond delay="0"/>
                                  </p:stCondLst>
                                  <p:childTnLst>
                                    <p:set>
                                      <p:cBhvr>
                                        <p:cTn id="119" dur="1" fill="hold">
                                          <p:stCondLst>
                                            <p:cond delay="0"/>
                                          </p:stCondLst>
                                        </p:cTn>
                                        <p:tgtEl>
                                          <p:spTgt spid="14406"/>
                                        </p:tgtEl>
                                        <p:attrNameLst>
                                          <p:attrName>style.visibility</p:attrName>
                                        </p:attrNameLst>
                                      </p:cBhvr>
                                      <p:to>
                                        <p:strVal val="visible"/>
                                      </p:to>
                                    </p:set>
                                    <p:animEffect transition="in" filter="wipe(left)">
                                      <p:cBhvr>
                                        <p:cTn id="120" dur="1000"/>
                                        <p:tgtEl>
                                          <p:spTgt spid="14406"/>
                                        </p:tgtEl>
                                      </p:cBhvr>
                                    </p:animEffect>
                                  </p:childTnLst>
                                </p:cTn>
                              </p:par>
                              <p:par>
                                <p:cTn id="121" presetID="22" presetClass="entr" presetSubtype="8" fill="hold" grpId="0" nodeType="withEffect">
                                  <p:stCondLst>
                                    <p:cond delay="0"/>
                                  </p:stCondLst>
                                  <p:childTnLst>
                                    <p:set>
                                      <p:cBhvr>
                                        <p:cTn id="122" dur="1" fill="hold">
                                          <p:stCondLst>
                                            <p:cond delay="0"/>
                                          </p:stCondLst>
                                        </p:cTn>
                                        <p:tgtEl>
                                          <p:spTgt spid="14407"/>
                                        </p:tgtEl>
                                        <p:attrNameLst>
                                          <p:attrName>style.visibility</p:attrName>
                                        </p:attrNameLst>
                                      </p:cBhvr>
                                      <p:to>
                                        <p:strVal val="visible"/>
                                      </p:to>
                                    </p:set>
                                    <p:animEffect transition="in" filter="wipe(left)">
                                      <p:cBhvr>
                                        <p:cTn id="123" dur="1000"/>
                                        <p:tgtEl>
                                          <p:spTgt spid="14407"/>
                                        </p:tgtEl>
                                      </p:cBhvr>
                                    </p:animEffect>
                                  </p:childTnLst>
                                </p:cTn>
                              </p:par>
                            </p:childTnLst>
                          </p:cTn>
                        </p:par>
                      </p:childTnLst>
                    </p:cTn>
                  </p:par>
                  <p:par>
                    <p:cTn id="124" fill="hold">
                      <p:stCondLst>
                        <p:cond delay="indefinite"/>
                      </p:stCondLst>
                      <p:childTnLst>
                        <p:par>
                          <p:cTn id="125" fill="hold">
                            <p:stCondLst>
                              <p:cond delay="0"/>
                            </p:stCondLst>
                            <p:childTnLst>
                              <p:par>
                                <p:cTn id="126" presetID="22" presetClass="entr" presetSubtype="8" fill="hold" grpId="0" nodeType="clickEffect">
                                  <p:stCondLst>
                                    <p:cond delay="0"/>
                                  </p:stCondLst>
                                  <p:childTnLst>
                                    <p:set>
                                      <p:cBhvr>
                                        <p:cTn id="127" dur="1" fill="hold">
                                          <p:stCondLst>
                                            <p:cond delay="0"/>
                                          </p:stCondLst>
                                        </p:cTn>
                                        <p:tgtEl>
                                          <p:spTgt spid="354"/>
                                        </p:tgtEl>
                                        <p:attrNameLst>
                                          <p:attrName>style.visibility</p:attrName>
                                        </p:attrNameLst>
                                      </p:cBhvr>
                                      <p:to>
                                        <p:strVal val="visible"/>
                                      </p:to>
                                    </p:set>
                                    <p:animEffect transition="in" filter="wipe(left)">
                                      <p:cBhvr>
                                        <p:cTn id="128" dur="1000"/>
                                        <p:tgtEl>
                                          <p:spTgt spid="354"/>
                                        </p:tgtEl>
                                      </p:cBhvr>
                                    </p:animEffect>
                                  </p:childTnLst>
                                </p:cTn>
                              </p:par>
                              <p:par>
                                <p:cTn id="129" presetID="22" presetClass="entr" presetSubtype="8" fill="hold" grpId="0" nodeType="withEffect">
                                  <p:stCondLst>
                                    <p:cond delay="0"/>
                                  </p:stCondLst>
                                  <p:childTnLst>
                                    <p:set>
                                      <p:cBhvr>
                                        <p:cTn id="130" dur="1" fill="hold">
                                          <p:stCondLst>
                                            <p:cond delay="0"/>
                                          </p:stCondLst>
                                        </p:cTn>
                                        <p:tgtEl>
                                          <p:spTgt spid="14382"/>
                                        </p:tgtEl>
                                        <p:attrNameLst>
                                          <p:attrName>style.visibility</p:attrName>
                                        </p:attrNameLst>
                                      </p:cBhvr>
                                      <p:to>
                                        <p:strVal val="visible"/>
                                      </p:to>
                                    </p:set>
                                    <p:animEffect transition="in" filter="wipe(left)">
                                      <p:cBhvr>
                                        <p:cTn id="131" dur="1000"/>
                                        <p:tgtEl>
                                          <p:spTgt spid="14382"/>
                                        </p:tgtEl>
                                      </p:cBhvr>
                                    </p:animEffect>
                                  </p:childTnLst>
                                </p:cTn>
                              </p:par>
                              <p:par>
                                <p:cTn id="132" presetID="22" presetClass="entr" presetSubtype="8" fill="hold" grpId="0" nodeType="withEffect">
                                  <p:stCondLst>
                                    <p:cond delay="0"/>
                                  </p:stCondLst>
                                  <p:childTnLst>
                                    <p:set>
                                      <p:cBhvr>
                                        <p:cTn id="133" dur="1" fill="hold">
                                          <p:stCondLst>
                                            <p:cond delay="0"/>
                                          </p:stCondLst>
                                        </p:cTn>
                                        <p:tgtEl>
                                          <p:spTgt spid="14383"/>
                                        </p:tgtEl>
                                        <p:attrNameLst>
                                          <p:attrName>style.visibility</p:attrName>
                                        </p:attrNameLst>
                                      </p:cBhvr>
                                      <p:to>
                                        <p:strVal val="visible"/>
                                      </p:to>
                                    </p:set>
                                    <p:animEffect transition="in" filter="wipe(left)">
                                      <p:cBhvr>
                                        <p:cTn id="134" dur="1000"/>
                                        <p:tgtEl>
                                          <p:spTgt spid="14383"/>
                                        </p:tgtEl>
                                      </p:cBhvr>
                                    </p:animEffect>
                                  </p:childTnLst>
                                </p:cTn>
                              </p:par>
                              <p:par>
                                <p:cTn id="135" presetID="22" presetClass="entr" presetSubtype="8" fill="hold" grpId="0" nodeType="withEffect">
                                  <p:stCondLst>
                                    <p:cond delay="0"/>
                                  </p:stCondLst>
                                  <p:childTnLst>
                                    <p:set>
                                      <p:cBhvr>
                                        <p:cTn id="136" dur="1" fill="hold">
                                          <p:stCondLst>
                                            <p:cond delay="0"/>
                                          </p:stCondLst>
                                        </p:cTn>
                                        <p:tgtEl>
                                          <p:spTgt spid="14385"/>
                                        </p:tgtEl>
                                        <p:attrNameLst>
                                          <p:attrName>style.visibility</p:attrName>
                                        </p:attrNameLst>
                                      </p:cBhvr>
                                      <p:to>
                                        <p:strVal val="visible"/>
                                      </p:to>
                                    </p:set>
                                    <p:animEffect transition="in" filter="wipe(left)">
                                      <p:cBhvr>
                                        <p:cTn id="137" dur="1000"/>
                                        <p:tgtEl>
                                          <p:spTgt spid="14385"/>
                                        </p:tgtEl>
                                      </p:cBhvr>
                                    </p:animEffect>
                                  </p:childTnLst>
                                </p:cTn>
                              </p:par>
                              <p:par>
                                <p:cTn id="138" presetID="22" presetClass="entr" presetSubtype="8" fill="hold" grpId="0" nodeType="withEffect">
                                  <p:stCondLst>
                                    <p:cond delay="0"/>
                                  </p:stCondLst>
                                  <p:childTnLst>
                                    <p:set>
                                      <p:cBhvr>
                                        <p:cTn id="139" dur="1" fill="hold">
                                          <p:stCondLst>
                                            <p:cond delay="0"/>
                                          </p:stCondLst>
                                        </p:cTn>
                                        <p:tgtEl>
                                          <p:spTgt spid="14386"/>
                                        </p:tgtEl>
                                        <p:attrNameLst>
                                          <p:attrName>style.visibility</p:attrName>
                                        </p:attrNameLst>
                                      </p:cBhvr>
                                      <p:to>
                                        <p:strVal val="visible"/>
                                      </p:to>
                                    </p:set>
                                    <p:animEffect transition="in" filter="wipe(left)">
                                      <p:cBhvr>
                                        <p:cTn id="140" dur="1000"/>
                                        <p:tgtEl>
                                          <p:spTgt spid="14386"/>
                                        </p:tgtEl>
                                      </p:cBhvr>
                                    </p:animEffect>
                                  </p:childTnLst>
                                </p:cTn>
                              </p:par>
                              <p:par>
                                <p:cTn id="141" presetID="22" presetClass="entr" presetSubtype="8" fill="hold" grpId="0" nodeType="withEffect">
                                  <p:stCondLst>
                                    <p:cond delay="0"/>
                                  </p:stCondLst>
                                  <p:childTnLst>
                                    <p:set>
                                      <p:cBhvr>
                                        <p:cTn id="142" dur="1" fill="hold">
                                          <p:stCondLst>
                                            <p:cond delay="0"/>
                                          </p:stCondLst>
                                        </p:cTn>
                                        <p:tgtEl>
                                          <p:spTgt spid="14387"/>
                                        </p:tgtEl>
                                        <p:attrNameLst>
                                          <p:attrName>style.visibility</p:attrName>
                                        </p:attrNameLst>
                                      </p:cBhvr>
                                      <p:to>
                                        <p:strVal val="visible"/>
                                      </p:to>
                                    </p:set>
                                    <p:animEffect transition="in" filter="wipe(left)">
                                      <p:cBhvr>
                                        <p:cTn id="143" dur="1000"/>
                                        <p:tgtEl>
                                          <p:spTgt spid="14387"/>
                                        </p:tgtEl>
                                      </p:cBhvr>
                                    </p:animEffect>
                                  </p:childTnLst>
                                </p:cTn>
                              </p:par>
                              <p:par>
                                <p:cTn id="144" presetID="22" presetClass="entr" presetSubtype="8" fill="hold" grpId="0" nodeType="withEffect">
                                  <p:stCondLst>
                                    <p:cond delay="0"/>
                                  </p:stCondLst>
                                  <p:childTnLst>
                                    <p:set>
                                      <p:cBhvr>
                                        <p:cTn id="145" dur="1" fill="hold">
                                          <p:stCondLst>
                                            <p:cond delay="0"/>
                                          </p:stCondLst>
                                        </p:cTn>
                                        <p:tgtEl>
                                          <p:spTgt spid="14388"/>
                                        </p:tgtEl>
                                        <p:attrNameLst>
                                          <p:attrName>style.visibility</p:attrName>
                                        </p:attrNameLst>
                                      </p:cBhvr>
                                      <p:to>
                                        <p:strVal val="visible"/>
                                      </p:to>
                                    </p:set>
                                    <p:animEffect transition="in" filter="wipe(left)">
                                      <p:cBhvr>
                                        <p:cTn id="146" dur="1000"/>
                                        <p:tgtEl>
                                          <p:spTgt spid="14388"/>
                                        </p:tgtEl>
                                      </p:cBhvr>
                                    </p:animEffect>
                                  </p:childTnLst>
                                </p:cTn>
                              </p:par>
                              <p:par>
                                <p:cTn id="147" presetID="22" presetClass="entr" presetSubtype="8" fill="hold" grpId="0" nodeType="withEffect">
                                  <p:stCondLst>
                                    <p:cond delay="0"/>
                                  </p:stCondLst>
                                  <p:childTnLst>
                                    <p:set>
                                      <p:cBhvr>
                                        <p:cTn id="148" dur="1" fill="hold">
                                          <p:stCondLst>
                                            <p:cond delay="0"/>
                                          </p:stCondLst>
                                        </p:cTn>
                                        <p:tgtEl>
                                          <p:spTgt spid="14389"/>
                                        </p:tgtEl>
                                        <p:attrNameLst>
                                          <p:attrName>style.visibility</p:attrName>
                                        </p:attrNameLst>
                                      </p:cBhvr>
                                      <p:to>
                                        <p:strVal val="visible"/>
                                      </p:to>
                                    </p:set>
                                    <p:animEffect transition="in" filter="wipe(left)">
                                      <p:cBhvr>
                                        <p:cTn id="149" dur="1000"/>
                                        <p:tgtEl>
                                          <p:spTgt spid="14389"/>
                                        </p:tgtEl>
                                      </p:cBhvr>
                                    </p:animEffect>
                                  </p:childTnLst>
                                </p:cTn>
                              </p:par>
                              <p:par>
                                <p:cTn id="150" presetID="22" presetClass="entr" presetSubtype="8" fill="hold" grpId="0" nodeType="withEffect">
                                  <p:stCondLst>
                                    <p:cond delay="0"/>
                                  </p:stCondLst>
                                  <p:childTnLst>
                                    <p:set>
                                      <p:cBhvr>
                                        <p:cTn id="151" dur="1" fill="hold">
                                          <p:stCondLst>
                                            <p:cond delay="0"/>
                                          </p:stCondLst>
                                        </p:cTn>
                                        <p:tgtEl>
                                          <p:spTgt spid="14390"/>
                                        </p:tgtEl>
                                        <p:attrNameLst>
                                          <p:attrName>style.visibility</p:attrName>
                                        </p:attrNameLst>
                                      </p:cBhvr>
                                      <p:to>
                                        <p:strVal val="visible"/>
                                      </p:to>
                                    </p:set>
                                    <p:animEffect transition="in" filter="wipe(left)">
                                      <p:cBhvr>
                                        <p:cTn id="152" dur="1000"/>
                                        <p:tgtEl>
                                          <p:spTgt spid="14390"/>
                                        </p:tgtEl>
                                      </p:cBhvr>
                                    </p:animEffect>
                                  </p:childTnLst>
                                </p:cTn>
                              </p:par>
                              <p:par>
                                <p:cTn id="153" presetID="22" presetClass="entr" presetSubtype="8" fill="hold" grpId="0" nodeType="withEffect">
                                  <p:stCondLst>
                                    <p:cond delay="0"/>
                                  </p:stCondLst>
                                  <p:childTnLst>
                                    <p:set>
                                      <p:cBhvr>
                                        <p:cTn id="154" dur="1" fill="hold">
                                          <p:stCondLst>
                                            <p:cond delay="0"/>
                                          </p:stCondLst>
                                        </p:cTn>
                                        <p:tgtEl>
                                          <p:spTgt spid="14391"/>
                                        </p:tgtEl>
                                        <p:attrNameLst>
                                          <p:attrName>style.visibility</p:attrName>
                                        </p:attrNameLst>
                                      </p:cBhvr>
                                      <p:to>
                                        <p:strVal val="visible"/>
                                      </p:to>
                                    </p:set>
                                    <p:animEffect transition="in" filter="wipe(left)">
                                      <p:cBhvr>
                                        <p:cTn id="155" dur="1000"/>
                                        <p:tgtEl>
                                          <p:spTgt spid="14391"/>
                                        </p:tgtEl>
                                      </p:cBhvr>
                                    </p:animEffect>
                                  </p:childTnLst>
                                </p:cTn>
                              </p:par>
                              <p:par>
                                <p:cTn id="156" presetID="22" presetClass="entr" presetSubtype="8" fill="hold" grpId="0" nodeType="withEffect">
                                  <p:stCondLst>
                                    <p:cond delay="0"/>
                                  </p:stCondLst>
                                  <p:childTnLst>
                                    <p:set>
                                      <p:cBhvr>
                                        <p:cTn id="157" dur="1" fill="hold">
                                          <p:stCondLst>
                                            <p:cond delay="0"/>
                                          </p:stCondLst>
                                        </p:cTn>
                                        <p:tgtEl>
                                          <p:spTgt spid="14392"/>
                                        </p:tgtEl>
                                        <p:attrNameLst>
                                          <p:attrName>style.visibility</p:attrName>
                                        </p:attrNameLst>
                                      </p:cBhvr>
                                      <p:to>
                                        <p:strVal val="visible"/>
                                      </p:to>
                                    </p:set>
                                    <p:animEffect transition="in" filter="wipe(left)">
                                      <p:cBhvr>
                                        <p:cTn id="158" dur="1000"/>
                                        <p:tgtEl>
                                          <p:spTgt spid="14392"/>
                                        </p:tgtEl>
                                      </p:cBhvr>
                                    </p:animEffect>
                                  </p:childTnLst>
                                </p:cTn>
                              </p:par>
                              <p:par>
                                <p:cTn id="159" presetID="22" presetClass="entr" presetSubtype="8" fill="hold" grpId="0" nodeType="withEffect">
                                  <p:stCondLst>
                                    <p:cond delay="0"/>
                                  </p:stCondLst>
                                  <p:childTnLst>
                                    <p:set>
                                      <p:cBhvr>
                                        <p:cTn id="160" dur="1" fill="hold">
                                          <p:stCondLst>
                                            <p:cond delay="0"/>
                                          </p:stCondLst>
                                        </p:cTn>
                                        <p:tgtEl>
                                          <p:spTgt spid="14398"/>
                                        </p:tgtEl>
                                        <p:attrNameLst>
                                          <p:attrName>style.visibility</p:attrName>
                                        </p:attrNameLst>
                                      </p:cBhvr>
                                      <p:to>
                                        <p:strVal val="visible"/>
                                      </p:to>
                                    </p:set>
                                    <p:animEffect transition="in" filter="wipe(left)">
                                      <p:cBhvr>
                                        <p:cTn id="161" dur="1000"/>
                                        <p:tgtEl>
                                          <p:spTgt spid="14398"/>
                                        </p:tgtEl>
                                      </p:cBhvr>
                                    </p:animEffect>
                                  </p:childTnLst>
                                </p:cTn>
                              </p:par>
                              <p:par>
                                <p:cTn id="162" presetID="22" presetClass="entr" presetSubtype="8" fill="hold" grpId="0" nodeType="withEffect">
                                  <p:stCondLst>
                                    <p:cond delay="0"/>
                                  </p:stCondLst>
                                  <p:childTnLst>
                                    <p:set>
                                      <p:cBhvr>
                                        <p:cTn id="163" dur="1" fill="hold">
                                          <p:stCondLst>
                                            <p:cond delay="0"/>
                                          </p:stCondLst>
                                        </p:cTn>
                                        <p:tgtEl>
                                          <p:spTgt spid="14399"/>
                                        </p:tgtEl>
                                        <p:attrNameLst>
                                          <p:attrName>style.visibility</p:attrName>
                                        </p:attrNameLst>
                                      </p:cBhvr>
                                      <p:to>
                                        <p:strVal val="visible"/>
                                      </p:to>
                                    </p:set>
                                    <p:animEffect transition="in" filter="wipe(left)">
                                      <p:cBhvr>
                                        <p:cTn id="164" dur="1000"/>
                                        <p:tgtEl>
                                          <p:spTgt spid="14399"/>
                                        </p:tgtEl>
                                      </p:cBhvr>
                                    </p:animEffect>
                                  </p:childTnLst>
                                </p:cTn>
                              </p:par>
                              <p:par>
                                <p:cTn id="165" presetID="22" presetClass="entr" presetSubtype="8" fill="hold" grpId="0" nodeType="withEffect">
                                  <p:stCondLst>
                                    <p:cond delay="0"/>
                                  </p:stCondLst>
                                  <p:childTnLst>
                                    <p:set>
                                      <p:cBhvr>
                                        <p:cTn id="166" dur="1" fill="hold">
                                          <p:stCondLst>
                                            <p:cond delay="0"/>
                                          </p:stCondLst>
                                        </p:cTn>
                                        <p:tgtEl>
                                          <p:spTgt spid="14400"/>
                                        </p:tgtEl>
                                        <p:attrNameLst>
                                          <p:attrName>style.visibility</p:attrName>
                                        </p:attrNameLst>
                                      </p:cBhvr>
                                      <p:to>
                                        <p:strVal val="visible"/>
                                      </p:to>
                                    </p:set>
                                    <p:animEffect transition="in" filter="wipe(left)">
                                      <p:cBhvr>
                                        <p:cTn id="167" dur="1000"/>
                                        <p:tgtEl>
                                          <p:spTgt spid="14400"/>
                                        </p:tgtEl>
                                      </p:cBhvr>
                                    </p:animEffect>
                                  </p:childTnLst>
                                </p:cTn>
                              </p:par>
                              <p:par>
                                <p:cTn id="168" presetID="22" presetClass="entr" presetSubtype="8" fill="hold" grpId="0" nodeType="withEffect">
                                  <p:stCondLst>
                                    <p:cond delay="0"/>
                                  </p:stCondLst>
                                  <p:childTnLst>
                                    <p:set>
                                      <p:cBhvr>
                                        <p:cTn id="169" dur="1" fill="hold">
                                          <p:stCondLst>
                                            <p:cond delay="0"/>
                                          </p:stCondLst>
                                        </p:cTn>
                                        <p:tgtEl>
                                          <p:spTgt spid="14401"/>
                                        </p:tgtEl>
                                        <p:attrNameLst>
                                          <p:attrName>style.visibility</p:attrName>
                                        </p:attrNameLst>
                                      </p:cBhvr>
                                      <p:to>
                                        <p:strVal val="visible"/>
                                      </p:to>
                                    </p:set>
                                    <p:animEffect transition="in" filter="wipe(left)">
                                      <p:cBhvr>
                                        <p:cTn id="170" dur="1000"/>
                                        <p:tgtEl>
                                          <p:spTgt spid="14401"/>
                                        </p:tgtEl>
                                      </p:cBhvr>
                                    </p:animEffect>
                                  </p:childTnLst>
                                </p:cTn>
                              </p:par>
                              <p:par>
                                <p:cTn id="171" presetID="22" presetClass="entr" presetSubtype="8" fill="hold" grpId="0" nodeType="withEffect">
                                  <p:stCondLst>
                                    <p:cond delay="0"/>
                                  </p:stCondLst>
                                  <p:childTnLst>
                                    <p:set>
                                      <p:cBhvr>
                                        <p:cTn id="172" dur="1" fill="hold">
                                          <p:stCondLst>
                                            <p:cond delay="0"/>
                                          </p:stCondLst>
                                        </p:cTn>
                                        <p:tgtEl>
                                          <p:spTgt spid="14402"/>
                                        </p:tgtEl>
                                        <p:attrNameLst>
                                          <p:attrName>style.visibility</p:attrName>
                                        </p:attrNameLst>
                                      </p:cBhvr>
                                      <p:to>
                                        <p:strVal val="visible"/>
                                      </p:to>
                                    </p:set>
                                    <p:animEffect transition="in" filter="wipe(left)">
                                      <p:cBhvr>
                                        <p:cTn id="173" dur="1000"/>
                                        <p:tgtEl>
                                          <p:spTgt spid="14402"/>
                                        </p:tgtEl>
                                      </p:cBhvr>
                                    </p:animEffect>
                                  </p:childTnLst>
                                </p:cTn>
                              </p:par>
                              <p:par>
                                <p:cTn id="174" presetID="9" presetClass="entr" presetSubtype="0" fill="hold" grpId="0" nodeType="withEffect">
                                  <p:stCondLst>
                                    <p:cond delay="0"/>
                                  </p:stCondLst>
                                  <p:childTnLst>
                                    <p:set>
                                      <p:cBhvr>
                                        <p:cTn id="175" dur="1" fill="hold">
                                          <p:stCondLst>
                                            <p:cond delay="0"/>
                                          </p:stCondLst>
                                        </p:cTn>
                                        <p:tgtEl>
                                          <p:spTgt spid="14352"/>
                                        </p:tgtEl>
                                        <p:attrNameLst>
                                          <p:attrName>style.visibility</p:attrName>
                                        </p:attrNameLst>
                                      </p:cBhvr>
                                      <p:to>
                                        <p:strVal val="visible"/>
                                      </p:to>
                                    </p:set>
                                    <p:animEffect transition="in" filter="dissolve">
                                      <p:cBhvr>
                                        <p:cTn id="176" dur="1000"/>
                                        <p:tgtEl>
                                          <p:spTgt spid="143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63" grpId="0" bldLvl="0" animBg="1"/>
      <p:bldP spid="14364" grpId="0" bldLvl="0" animBg="1"/>
      <p:bldP spid="14365" grpId="0" bldLvl="0" animBg="1"/>
      <p:bldP spid="14366" grpId="0"/>
      <p:bldP spid="14372" grpId="0"/>
      <p:bldP spid="14367" grpId="0" bldLvl="0" animBg="1"/>
      <p:bldP spid="14354" grpId="0" bldLvl="0" animBg="1"/>
      <p:bldP spid="14355" grpId="0"/>
      <p:bldP spid="14356" grpId="0" bldLvl="0" animBg="1"/>
      <p:bldP spid="14357" grpId="0"/>
      <p:bldP spid="14358" grpId="0" bldLvl="0" animBg="1"/>
      <p:bldP spid="14359" grpId="0"/>
      <p:bldP spid="14360" grpId="0" bldLvl="0" animBg="1"/>
      <p:bldP spid="14361" grpId="0"/>
      <p:bldP spid="14362" grpId="0" bldLvl="0" animBg="1"/>
      <p:bldP spid="14368" grpId="0" bldLvl="0" animBg="1"/>
      <p:bldP spid="14369" grpId="0" bldLvl="0" animBg="1"/>
      <p:bldP spid="14370" grpId="0" bldLvl="0" animBg="1"/>
      <p:bldP spid="14371" grpId="0" bldLvl="0" animBg="1"/>
      <p:bldP spid="14373" grpId="0" bldLvl="0" animBg="1"/>
      <p:bldP spid="14374" grpId="0" bldLvl="0" animBg="1"/>
      <p:bldP spid="14375" grpId="0" bldLvl="0" animBg="1"/>
      <p:bldP spid="14376" grpId="0" bldLvl="0" animBg="1"/>
      <p:bldP spid="14377" grpId="0" bldLvl="0" animBg="1"/>
      <p:bldP spid="14378" grpId="0" bldLvl="0" animBg="1"/>
      <p:bldP spid="14379" grpId="0" bldLvl="0" animBg="1"/>
      <p:bldP spid="14380" grpId="0" bldLvl="0" animBg="1"/>
      <p:bldP spid="14381" grpId="0" bldLvl="0" animBg="1"/>
      <p:bldP spid="14384" grpId="0" bldLvl="0" animBg="1"/>
      <p:bldP spid="14393" grpId="0" bldLvl="0" animBg="1"/>
      <p:bldP spid="14394" grpId="0"/>
      <p:bldP spid="14395" grpId="0" bldLvl="0" animBg="1"/>
      <p:bldP spid="14396" grpId="0" bldLvl="0" animBg="1"/>
      <p:bldP spid="14397" grpId="0" bldLvl="0" animBg="1"/>
      <p:bldP spid="14403" grpId="0"/>
      <p:bldP spid="14404" grpId="0"/>
      <p:bldP spid="14405" grpId="0"/>
      <p:bldP spid="14406" grpId="0"/>
      <p:bldP spid="14407" grpId="0"/>
      <p:bldP spid="354" grpId="0" bldLvl="0" animBg="1"/>
      <p:bldP spid="14382" grpId="0" bldLvl="0" animBg="1"/>
      <p:bldP spid="14383" grpId="0" bldLvl="0" animBg="1"/>
      <p:bldP spid="14385" grpId="0" bldLvl="0" animBg="1"/>
      <p:bldP spid="14386" grpId="0" bldLvl="0" animBg="1"/>
      <p:bldP spid="14387" grpId="0" bldLvl="0" animBg="1"/>
      <p:bldP spid="14388" grpId="0" bldLvl="0" animBg="1"/>
      <p:bldP spid="14389" grpId="0" bldLvl="0" animBg="1"/>
      <p:bldP spid="14390" grpId="0" bldLvl="0" animBg="1"/>
      <p:bldP spid="14391" grpId="0" bldLvl="0" animBg="1"/>
      <p:bldP spid="14392" grpId="0" bldLvl="0" animBg="1"/>
      <p:bldP spid="14398" grpId="0"/>
      <p:bldP spid="14399" grpId="0"/>
      <p:bldP spid="14400" grpId="0"/>
      <p:bldP spid="14401" grpId="0"/>
      <p:bldP spid="14402" grpId="0"/>
      <p:bldP spid="14352"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9" name="AutoShape 138"/>
          <p:cNvSpPr/>
          <p:nvPr/>
        </p:nvSpPr>
        <p:spPr>
          <a:xfrm>
            <a:off x="154305" y="935990"/>
            <a:ext cx="2299970" cy="431800"/>
          </a:xfrm>
          <a:prstGeom prst="roundRect">
            <a:avLst>
              <a:gd name="adj" fmla="val 16667"/>
            </a:avLst>
          </a:prstGeom>
          <a:solidFill>
            <a:srgbClr val="993300"/>
          </a:solidFill>
          <a:ln w="3175" cap="flat" cmpd="sng">
            <a:solidFill>
              <a:srgbClr val="FF6600"/>
            </a:solidFill>
            <a:prstDash val="solid"/>
            <a:round/>
            <a:headEnd type="none" w="med" len="med"/>
            <a:tailEnd type="none" w="med" len="med"/>
          </a:ln>
        </p:spPr>
        <p:txBody>
          <a:bodyPr wrap="none" anchor="ctr"/>
          <a:p>
            <a:pPr eaLnBrk="0" hangingPunct="0"/>
            <a:endParaRPr lang="zh-CN" altLang="en-US" sz="1600" dirty="0">
              <a:latin typeface="Times New Roman" panose="02020603050405020304" pitchFamily="18" charset="0"/>
              <a:ea typeface="宋体" panose="02010600030101010101" pitchFamily="2" charset="-122"/>
            </a:endParaRPr>
          </a:p>
        </p:txBody>
      </p:sp>
      <p:sp>
        <p:nvSpPr>
          <p:cNvPr id="4" name="五边形 22"/>
          <p:cNvSpPr>
            <a:spLocks noChangeArrowheads="1"/>
          </p:cNvSpPr>
          <p:nvPr/>
        </p:nvSpPr>
        <p:spPr bwMode="auto">
          <a:xfrm>
            <a:off x="0" y="30480"/>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30480"/>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74612"/>
            <a:ext cx="519303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en-US" sz="3600" b="1">
                <a:solidFill>
                  <a:srgbClr val="FF0000"/>
                </a:solidFill>
                <a:latin typeface="微软雅黑" panose="020B0503020204020204" pitchFamily="34" charset="-122"/>
                <a:ea typeface="微软雅黑" panose="020B0503020204020204" pitchFamily="34" charset="-122"/>
                <a:sym typeface="+mn-ea"/>
              </a:rPr>
              <a:t>II.</a:t>
            </a:r>
            <a:r>
              <a:rPr lang="zh-CN" altLang="en-US" sz="3600" b="1">
                <a:solidFill>
                  <a:srgbClr val="319186"/>
                </a:solidFill>
                <a:latin typeface="微软雅黑" panose="020B0503020204020204" pitchFamily="34" charset="-122"/>
                <a:ea typeface="微软雅黑" panose="020B0503020204020204" pitchFamily="34" charset="-122"/>
                <a:sym typeface="+mn-ea"/>
              </a:rPr>
              <a:t>工程领军人才培养计划</a:t>
            </a:r>
            <a:endParaRPr lang="zh-CN" altLang="en-US" sz="3600" b="1">
              <a:solidFill>
                <a:srgbClr val="31918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154305" y="935990"/>
            <a:ext cx="1724660" cy="429895"/>
          </a:xfrm>
          <a:prstGeom prst="rect">
            <a:avLst/>
          </a:prstGeom>
          <a:noFill/>
        </p:spPr>
        <p:txBody>
          <a:bodyPr wrap="none" rtlCol="0" anchor="t">
            <a:spAutoFit/>
          </a:bodyPr>
          <a:p>
            <a:r>
              <a:rPr lang="en-US" altLang="zh-CN" sz="2200" b="1">
                <a:solidFill>
                  <a:srgbClr val="FFFFFF"/>
                </a:solidFill>
                <a:latin typeface="微软雅黑" panose="020B0503020204020204" pitchFamily="34" charset="-122"/>
                <a:ea typeface="微软雅黑" panose="020B0503020204020204" pitchFamily="34" charset="-122"/>
                <a:sym typeface="+mn-ea"/>
              </a:rPr>
              <a:t>2.3</a:t>
            </a:r>
            <a:r>
              <a:rPr lang="zh-CN" altLang="en-US" sz="2200" b="1">
                <a:solidFill>
                  <a:srgbClr val="FFFFFF"/>
                </a:solidFill>
                <a:latin typeface="微软雅黑" panose="020B0503020204020204" pitchFamily="34" charset="-122"/>
                <a:ea typeface="微软雅黑" panose="020B0503020204020204" pitchFamily="34" charset="-122"/>
                <a:sym typeface="+mn-ea"/>
              </a:rPr>
              <a:t>培养目标</a:t>
            </a:r>
            <a:endParaRPr lang="zh-CN" altLang="en-US" sz="2200"/>
          </a:p>
        </p:txBody>
      </p:sp>
      <p:sp>
        <p:nvSpPr>
          <p:cNvPr id="17409" name="矩形 99332"/>
          <p:cNvSpPr/>
          <p:nvPr/>
        </p:nvSpPr>
        <p:spPr>
          <a:xfrm>
            <a:off x="698500" y="1470025"/>
            <a:ext cx="11089640" cy="809625"/>
          </a:xfrm>
          <a:prstGeom prst="rect">
            <a:avLst/>
          </a:prstGeom>
          <a:solidFill>
            <a:srgbClr val="FFFF00"/>
          </a:solidFill>
          <a:ln w="6350">
            <a:solidFill>
              <a:srgbClr val="C00000"/>
            </a:solidFill>
            <a:prstDash val="dashDot"/>
          </a:ln>
        </p:spPr>
        <p:txBody>
          <a:bodyPr anchor="t"/>
          <a:p>
            <a:pPr eaLnBrk="0" hangingPunct="0"/>
            <a:endParaRPr lang="zh-CN" altLang="en-US">
              <a:latin typeface="Times New Roman" panose="02020603050405020304" pitchFamily="18" charset="0"/>
              <a:ea typeface="宋体" panose="02010600030101010101" pitchFamily="2" charset="-122"/>
            </a:endParaRPr>
          </a:p>
        </p:txBody>
      </p:sp>
      <p:sp>
        <p:nvSpPr>
          <p:cNvPr id="17418" name="文本框 99356"/>
          <p:cNvSpPr txBox="1"/>
          <p:nvPr/>
        </p:nvSpPr>
        <p:spPr>
          <a:xfrm>
            <a:off x="667703" y="1493838"/>
            <a:ext cx="439737" cy="396875"/>
          </a:xfrm>
          <a:prstGeom prst="rect">
            <a:avLst/>
          </a:prstGeom>
          <a:noFill/>
          <a:ln w="22225">
            <a:noFill/>
          </a:ln>
        </p:spPr>
        <p:txBody>
          <a:bodyPr wrap="none" anchor="t">
            <a:spAutoFit/>
          </a:bodyPr>
          <a:p>
            <a:pPr eaLnBrk="0" hangingPunct="0"/>
            <a:r>
              <a:rPr lang="zh-CN" altLang="en-US" sz="2000" b="1" dirty="0">
                <a:solidFill>
                  <a:srgbClr val="990000"/>
                </a:solidFill>
                <a:latin typeface="Times New Roman" panose="02020603050405020304" pitchFamily="18" charset="0"/>
                <a:ea typeface="宋体" panose="02010600030101010101" pitchFamily="2" charset="-122"/>
              </a:rPr>
              <a:t>√</a:t>
            </a:r>
            <a:endParaRPr lang="zh-CN" altLang="en-US" sz="2000" b="1" dirty="0">
              <a:solidFill>
                <a:srgbClr val="990000"/>
              </a:solidFill>
              <a:latin typeface="Times New Roman" panose="02020603050405020304" pitchFamily="18" charset="0"/>
              <a:ea typeface="宋体" panose="02010600030101010101" pitchFamily="2" charset="-122"/>
            </a:endParaRPr>
          </a:p>
        </p:txBody>
      </p:sp>
      <p:sp>
        <p:nvSpPr>
          <p:cNvPr id="17422" name="矩形 99363"/>
          <p:cNvSpPr/>
          <p:nvPr/>
        </p:nvSpPr>
        <p:spPr>
          <a:xfrm>
            <a:off x="657225" y="1542415"/>
            <a:ext cx="11130280" cy="645160"/>
          </a:xfrm>
          <a:prstGeom prst="rect">
            <a:avLst/>
          </a:prstGeom>
          <a:noFill/>
          <a:ln w="22225">
            <a:noFill/>
          </a:ln>
        </p:spPr>
        <p:txBody>
          <a:bodyPr wrap="square" anchor="ctr">
            <a:spAutoFit/>
          </a:bodyPr>
          <a:p>
            <a:pPr indent="0" algn="just" eaLnBrk="0" hangingPunct="0">
              <a:buClr>
                <a:schemeClr val="accent2"/>
              </a:buClr>
              <a:buNone/>
            </a:pPr>
            <a:r>
              <a:rPr lang="zh-CN" altLang="en-US" sz="1800" u="sng" dirty="0">
                <a:solidFill>
                  <a:srgbClr val="C00000"/>
                </a:solidFill>
                <a:latin typeface="微软雅黑" panose="020B0503020204020204" pitchFamily="34" charset="-122"/>
                <a:ea typeface="微软雅黑" panose="020B0503020204020204" pitchFamily="34" charset="-122"/>
                <a:sym typeface="Wingdings 2" panose="05020102010507070707" charset="0"/>
              </a:rPr>
              <a:t></a:t>
            </a:r>
            <a:r>
              <a:rPr lang="zh-CN" altLang="en-US" sz="1800" u="sng" dirty="0">
                <a:solidFill>
                  <a:srgbClr val="C00000"/>
                </a:solidFill>
                <a:latin typeface="微软雅黑" panose="020B0503020204020204" pitchFamily="34" charset="-122"/>
                <a:ea typeface="微软雅黑" panose="020B0503020204020204" pitchFamily="34" charset="-122"/>
              </a:rPr>
              <a:t>面向产业高端的工程领军人才的培养模式</a:t>
            </a:r>
            <a:r>
              <a:rPr lang="zh-CN" altLang="en-US" sz="1800" dirty="0">
                <a:latin typeface="微软雅黑" panose="020B0503020204020204" pitchFamily="34" charset="-122"/>
                <a:ea typeface="微软雅黑" panose="020B0503020204020204" pitchFamily="34" charset="-122"/>
              </a:rPr>
              <a:t>，通过与国内</a:t>
            </a:r>
            <a:r>
              <a:rPr lang="en-US" altLang="zh-CN" sz="1800" dirty="0">
                <a:latin typeface="微软雅黑" panose="020B0503020204020204" pitchFamily="34" charset="-122"/>
                <a:ea typeface="微软雅黑" panose="020B0503020204020204" pitchFamily="34" charset="-122"/>
              </a:rPr>
              <a:t>(</a:t>
            </a:r>
            <a:r>
              <a:rPr lang="zh-CN" altLang="en-US" sz="1800" dirty="0">
                <a:latin typeface="微软雅黑" panose="020B0503020204020204" pitchFamily="34" charset="-122"/>
                <a:ea typeface="微软雅黑" panose="020B0503020204020204" pitchFamily="34" charset="-122"/>
              </a:rPr>
              <a:t>外</a:t>
            </a:r>
            <a:r>
              <a:rPr lang="en-US" altLang="zh-CN" sz="1800" dirty="0">
                <a:latin typeface="微软雅黑" panose="020B0503020204020204" pitchFamily="34" charset="-122"/>
                <a:ea typeface="微软雅黑" panose="020B0503020204020204" pitchFamily="34" charset="-122"/>
              </a:rPr>
              <a:t>)</a:t>
            </a:r>
            <a:r>
              <a:rPr lang="zh-CN" altLang="en-US" sz="1800" dirty="0">
                <a:latin typeface="微软雅黑" panose="020B0503020204020204" pitchFamily="34" charset="-122"/>
                <a:ea typeface="微软雅黑" panose="020B0503020204020204" pitchFamily="34" charset="-122"/>
              </a:rPr>
              <a:t>知名企业进行联合培养的方式，实施</a:t>
            </a:r>
            <a:r>
              <a:rPr lang="zh-CN" altLang="en-US" sz="1800" u="sng" dirty="0">
                <a:solidFill>
                  <a:srgbClr val="C00000"/>
                </a:solidFill>
                <a:latin typeface="微软雅黑" panose="020B0503020204020204" pitchFamily="34" charset="-122"/>
                <a:ea typeface="微软雅黑" panose="020B0503020204020204" pitchFamily="34" charset="-122"/>
              </a:rPr>
              <a:t>校企融合的个性化培养与柔性化管理</a:t>
            </a:r>
            <a:r>
              <a:rPr lang="zh-CN" altLang="en-US" sz="1800" dirty="0">
                <a:latin typeface="微软雅黑" panose="020B0503020204020204" pitchFamily="34" charset="-122"/>
                <a:ea typeface="微软雅黑" panose="020B0503020204020204" pitchFamily="34" charset="-122"/>
              </a:rPr>
              <a:t>，探索</a:t>
            </a:r>
            <a:r>
              <a:rPr lang="zh-CN" altLang="en-US" sz="1800" u="sng" dirty="0">
                <a:solidFill>
                  <a:srgbClr val="C00000"/>
                </a:solidFill>
                <a:latin typeface="微软雅黑" panose="020B0503020204020204" pitchFamily="34" charset="-122"/>
                <a:ea typeface="微软雅黑" panose="020B0503020204020204" pitchFamily="34" charset="-122"/>
              </a:rPr>
              <a:t>多方参与的交叉协同育人体系与协同管理机制</a:t>
            </a:r>
            <a:r>
              <a:rPr lang="zh-CN" altLang="en-US" sz="1800" dirty="0">
                <a:latin typeface="微软雅黑" panose="020B0503020204020204" pitchFamily="34" charset="-122"/>
                <a:ea typeface="微软雅黑" panose="020B0503020204020204" pitchFamily="34" charset="-122"/>
              </a:rPr>
              <a:t>。</a:t>
            </a:r>
            <a:endParaRPr lang="zh-CN" altLang="en-US" sz="1800" dirty="0">
              <a:latin typeface="微软雅黑" panose="020B0503020204020204" pitchFamily="34" charset="-122"/>
              <a:ea typeface="微软雅黑" panose="020B0503020204020204" pitchFamily="34" charset="-122"/>
            </a:endParaRPr>
          </a:p>
        </p:txBody>
      </p:sp>
      <p:sp>
        <p:nvSpPr>
          <p:cNvPr id="451" name="椭圆 451"/>
          <p:cNvSpPr/>
          <p:nvPr/>
        </p:nvSpPr>
        <p:spPr>
          <a:xfrm>
            <a:off x="2856230" y="5068570"/>
            <a:ext cx="385763" cy="393700"/>
          </a:xfrm>
          <a:prstGeom prst="ellipse">
            <a:avLst/>
          </a:prstGeom>
          <a:solidFill>
            <a:schemeClr val="accent6">
              <a:lumMod val="20000"/>
              <a:lumOff val="80000"/>
            </a:schemeClr>
          </a:solidFill>
          <a:ln w="2222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sp>
      <p:sp>
        <p:nvSpPr>
          <p:cNvPr id="450" name="椭圆 450"/>
          <p:cNvSpPr/>
          <p:nvPr/>
        </p:nvSpPr>
        <p:spPr>
          <a:xfrm>
            <a:off x="4123055" y="5068570"/>
            <a:ext cx="387350" cy="393700"/>
          </a:xfrm>
          <a:prstGeom prst="ellipse">
            <a:avLst/>
          </a:prstGeom>
          <a:solidFill>
            <a:schemeClr val="accent6">
              <a:lumMod val="20000"/>
              <a:lumOff val="80000"/>
            </a:schemeClr>
          </a:solidFill>
          <a:ln w="2222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sp>
      <p:sp>
        <p:nvSpPr>
          <p:cNvPr id="448" name="椭圆 448"/>
          <p:cNvSpPr/>
          <p:nvPr/>
        </p:nvSpPr>
        <p:spPr>
          <a:xfrm>
            <a:off x="7329805" y="5081270"/>
            <a:ext cx="385763" cy="393700"/>
          </a:xfrm>
          <a:prstGeom prst="ellipse">
            <a:avLst/>
          </a:prstGeom>
          <a:solidFill>
            <a:schemeClr val="accent6">
              <a:lumMod val="20000"/>
              <a:lumOff val="80000"/>
            </a:schemeClr>
          </a:solidFill>
          <a:ln w="2222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sp>
      <p:sp>
        <p:nvSpPr>
          <p:cNvPr id="199" name="椭圆 199"/>
          <p:cNvSpPr/>
          <p:nvPr/>
        </p:nvSpPr>
        <p:spPr>
          <a:xfrm>
            <a:off x="7232968" y="2409508"/>
            <a:ext cx="385763" cy="395288"/>
          </a:xfrm>
          <a:prstGeom prst="ellipse">
            <a:avLst/>
          </a:prstGeom>
          <a:solidFill>
            <a:schemeClr val="accent4">
              <a:lumMod val="20000"/>
              <a:lumOff val="80000"/>
            </a:schemeClr>
          </a:solidFill>
          <a:ln w="22225">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sp>
      <p:sp>
        <p:nvSpPr>
          <p:cNvPr id="200" name="椭圆 200"/>
          <p:cNvSpPr/>
          <p:nvPr/>
        </p:nvSpPr>
        <p:spPr>
          <a:xfrm>
            <a:off x="5489893" y="2409508"/>
            <a:ext cx="385763" cy="395288"/>
          </a:xfrm>
          <a:prstGeom prst="ellipse">
            <a:avLst/>
          </a:prstGeom>
          <a:solidFill>
            <a:schemeClr val="accent4">
              <a:lumMod val="20000"/>
              <a:lumOff val="80000"/>
            </a:schemeClr>
          </a:solidFill>
          <a:ln w="22225">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sp>
      <p:sp>
        <p:nvSpPr>
          <p:cNvPr id="204" name="椭圆 204"/>
          <p:cNvSpPr/>
          <p:nvPr/>
        </p:nvSpPr>
        <p:spPr>
          <a:xfrm>
            <a:off x="4143693" y="2396808"/>
            <a:ext cx="385763" cy="395288"/>
          </a:xfrm>
          <a:prstGeom prst="ellipse">
            <a:avLst/>
          </a:prstGeom>
          <a:solidFill>
            <a:schemeClr val="accent4">
              <a:lumMod val="20000"/>
              <a:lumOff val="80000"/>
            </a:schemeClr>
          </a:solidFill>
          <a:ln w="22225">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sp>
      <p:sp>
        <p:nvSpPr>
          <p:cNvPr id="205" name="椭圆 205"/>
          <p:cNvSpPr/>
          <p:nvPr/>
        </p:nvSpPr>
        <p:spPr>
          <a:xfrm>
            <a:off x="2948305" y="2396808"/>
            <a:ext cx="387350" cy="395288"/>
          </a:xfrm>
          <a:prstGeom prst="ellipse">
            <a:avLst/>
          </a:prstGeom>
          <a:solidFill>
            <a:schemeClr val="accent4">
              <a:lumMod val="20000"/>
              <a:lumOff val="80000"/>
            </a:schemeClr>
          </a:solidFill>
          <a:ln w="22225">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sp>
      <p:sp>
        <p:nvSpPr>
          <p:cNvPr id="137" name="燕尾形 137"/>
          <p:cNvSpPr/>
          <p:nvPr/>
        </p:nvSpPr>
        <p:spPr>
          <a:xfrm>
            <a:off x="3927793" y="3512820"/>
            <a:ext cx="1566863" cy="825500"/>
          </a:xfrm>
          <a:prstGeom prst="chevron">
            <a:avLst/>
          </a:prstGeom>
          <a:solidFill>
            <a:srgbClr val="21A3D0"/>
          </a:solidFill>
        </p:spPr>
        <p:style>
          <a:lnRef idx="2">
            <a:schemeClr val="accent1">
              <a:shade val="50000"/>
            </a:schemeClr>
          </a:lnRef>
          <a:fillRef idx="1">
            <a:schemeClr val="accent1"/>
          </a:fillRef>
          <a:effectRef idx="0">
            <a:schemeClr val="accent1"/>
          </a:effectRef>
          <a:fontRef idx="minor">
            <a:schemeClr val="lt1"/>
          </a:fontRef>
        </p:style>
      </p:sp>
      <p:sp>
        <p:nvSpPr>
          <p:cNvPr id="475" name="矩形 469"/>
          <p:cNvSpPr/>
          <p:nvPr/>
        </p:nvSpPr>
        <p:spPr>
          <a:xfrm>
            <a:off x="2567305" y="4433570"/>
            <a:ext cx="828675" cy="412750"/>
          </a:xfrm>
          <a:prstGeom prst="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sp>
      <p:sp>
        <p:nvSpPr>
          <p:cNvPr id="466" name="矩形 457"/>
          <p:cNvSpPr/>
          <p:nvPr/>
        </p:nvSpPr>
        <p:spPr>
          <a:xfrm>
            <a:off x="6682105" y="4398645"/>
            <a:ext cx="1174750" cy="323850"/>
          </a:xfrm>
          <a:prstGeom prst="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sp>
      <p:sp>
        <p:nvSpPr>
          <p:cNvPr id="219" name="椭圆 219"/>
          <p:cNvSpPr/>
          <p:nvPr/>
        </p:nvSpPr>
        <p:spPr>
          <a:xfrm>
            <a:off x="8729980" y="3314383"/>
            <a:ext cx="1158875" cy="1182688"/>
          </a:xfrm>
          <a:prstGeom prst="ellipse">
            <a:avLst/>
          </a:prstGeom>
          <a:solidFill>
            <a:schemeClr val="accent4">
              <a:lumMod val="75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sp>
      <p:sp>
        <p:nvSpPr>
          <p:cNvPr id="220" name="椭圆 220"/>
          <p:cNvSpPr/>
          <p:nvPr/>
        </p:nvSpPr>
        <p:spPr>
          <a:xfrm>
            <a:off x="8841105" y="3428683"/>
            <a:ext cx="938213" cy="9572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 name="燕尾形 173"/>
          <p:cNvSpPr/>
          <p:nvPr/>
        </p:nvSpPr>
        <p:spPr>
          <a:xfrm>
            <a:off x="6613843" y="3508058"/>
            <a:ext cx="2093913" cy="827088"/>
          </a:xfrm>
          <a:prstGeom prst="chevron">
            <a:avLst/>
          </a:prstGeom>
          <a:solidFill>
            <a:srgbClr val="1AA3AA"/>
          </a:solidFill>
          <a:ln w="22225">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sp>
      <p:sp>
        <p:nvSpPr>
          <p:cNvPr id="172" name="燕尾形 172"/>
          <p:cNvSpPr/>
          <p:nvPr/>
        </p:nvSpPr>
        <p:spPr>
          <a:xfrm>
            <a:off x="5142230" y="3512820"/>
            <a:ext cx="1816100" cy="827088"/>
          </a:xfrm>
          <a:prstGeom prst="chevron">
            <a:avLst/>
          </a:prstGeom>
          <a:solidFill>
            <a:schemeClr val="accent3">
              <a:lumMod val="50000"/>
            </a:schemeClr>
          </a:solidFill>
          <a:ln w="15875">
            <a:solidFill>
              <a:srgbClr val="7030A0"/>
            </a:solidFill>
          </a:ln>
        </p:spPr>
        <p:style>
          <a:lnRef idx="2">
            <a:schemeClr val="accent1">
              <a:shade val="50000"/>
            </a:schemeClr>
          </a:lnRef>
          <a:fillRef idx="1">
            <a:schemeClr val="accent1"/>
          </a:fillRef>
          <a:effectRef idx="0">
            <a:schemeClr val="accent1"/>
          </a:effectRef>
          <a:fontRef idx="minor">
            <a:schemeClr val="lt1"/>
          </a:fontRef>
        </p:style>
      </p:sp>
      <p:sp>
        <p:nvSpPr>
          <p:cNvPr id="170" name="燕尾形 170"/>
          <p:cNvSpPr/>
          <p:nvPr/>
        </p:nvSpPr>
        <p:spPr>
          <a:xfrm>
            <a:off x="2567940" y="3515995"/>
            <a:ext cx="1706245" cy="827405"/>
          </a:xfrm>
          <a:prstGeom prst="chevron">
            <a:avLst/>
          </a:prstGeom>
          <a:solidFill>
            <a:schemeClr val="accent1">
              <a:lumMod val="20000"/>
              <a:lumOff val="80000"/>
            </a:schemeClr>
          </a:solidFill>
          <a:ln w="25400">
            <a:solidFill>
              <a:schemeClr val="accent4">
                <a:lumMod val="50000"/>
                <a:alpha val="18000"/>
              </a:schemeClr>
            </a:solidFill>
          </a:ln>
        </p:spPr>
        <p:style>
          <a:lnRef idx="2">
            <a:schemeClr val="accent1">
              <a:shade val="50000"/>
            </a:schemeClr>
          </a:lnRef>
          <a:fillRef idx="1">
            <a:schemeClr val="accent1"/>
          </a:fillRef>
          <a:effectRef idx="0">
            <a:schemeClr val="accent1"/>
          </a:effectRef>
          <a:fontRef idx="minor">
            <a:schemeClr val="lt1"/>
          </a:fontRef>
        </p:style>
      </p:sp>
      <p:cxnSp>
        <p:nvCxnSpPr>
          <p:cNvPr id="432" name="直接连接符 432"/>
          <p:cNvCxnSpPr/>
          <p:nvPr/>
        </p:nvCxnSpPr>
        <p:spPr>
          <a:xfrm flipV="1">
            <a:off x="4378643" y="4338320"/>
            <a:ext cx="722313" cy="739775"/>
          </a:xfrm>
          <a:prstGeom prst="line">
            <a:avLst/>
          </a:prstGeom>
          <a:ln w="9525">
            <a:solidFill>
              <a:schemeClr val="accent4">
                <a:lumMod val="50000"/>
              </a:schemeClr>
            </a:solidFill>
            <a:headEnd type="diamond" w="sm" len="sm"/>
            <a:tailEnd type="none" w="sm" len="sm"/>
          </a:ln>
        </p:spPr>
        <p:style>
          <a:lnRef idx="1">
            <a:schemeClr val="accent1"/>
          </a:lnRef>
          <a:fillRef idx="0">
            <a:schemeClr val="accent1"/>
          </a:fillRef>
          <a:effectRef idx="0">
            <a:schemeClr val="accent1"/>
          </a:effectRef>
          <a:fontRef idx="minor">
            <a:schemeClr val="tx1"/>
          </a:fontRef>
        </p:style>
      </p:cxnSp>
      <p:cxnSp>
        <p:nvCxnSpPr>
          <p:cNvPr id="445" name="直接连接符 445"/>
          <p:cNvCxnSpPr/>
          <p:nvPr/>
        </p:nvCxnSpPr>
        <p:spPr>
          <a:xfrm flipV="1">
            <a:off x="3167380" y="4344670"/>
            <a:ext cx="722313" cy="739775"/>
          </a:xfrm>
          <a:prstGeom prst="line">
            <a:avLst/>
          </a:prstGeom>
          <a:ln w="9525">
            <a:solidFill>
              <a:schemeClr val="accent4">
                <a:lumMod val="50000"/>
              </a:schemeClr>
            </a:solidFill>
            <a:headEnd type="diamond" w="sm" len="sm"/>
            <a:tailEnd type="none" w="sm" len="sm"/>
          </a:ln>
        </p:spPr>
        <p:style>
          <a:lnRef idx="1">
            <a:schemeClr val="accent1"/>
          </a:lnRef>
          <a:fillRef idx="0">
            <a:schemeClr val="accent1"/>
          </a:fillRef>
          <a:effectRef idx="0">
            <a:schemeClr val="accent1"/>
          </a:effectRef>
          <a:fontRef idx="minor">
            <a:schemeClr val="tx1"/>
          </a:fontRef>
        </p:style>
      </p:cxnSp>
      <p:grpSp>
        <p:nvGrpSpPr>
          <p:cNvPr id="17442" name="组合 470"/>
          <p:cNvGrpSpPr/>
          <p:nvPr/>
        </p:nvGrpSpPr>
        <p:grpSpPr>
          <a:xfrm>
            <a:off x="3808730" y="4357370"/>
            <a:ext cx="1028700" cy="571500"/>
            <a:chOff x="6500" y="56171"/>
            <a:chExt cx="1058" cy="577"/>
          </a:xfrm>
        </p:grpSpPr>
        <p:sp>
          <p:nvSpPr>
            <p:cNvPr id="469" name="矩形 469"/>
            <p:cNvSpPr/>
            <p:nvPr/>
          </p:nvSpPr>
          <p:spPr>
            <a:xfrm>
              <a:off x="6566" y="56219"/>
              <a:ext cx="853" cy="280"/>
            </a:xfrm>
            <a:prstGeom prst="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sp>
        <p:sp>
          <p:nvSpPr>
            <p:cNvPr id="468" name="文本框 468"/>
            <p:cNvSpPr txBox="1"/>
            <p:nvPr/>
          </p:nvSpPr>
          <p:spPr>
            <a:xfrm>
              <a:off x="6500" y="56171"/>
              <a:ext cx="1058" cy="577"/>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eaLnBrk="1" fontAlgn="auto" latinLnBrk="0" hangingPunct="1">
                <a:lnSpc>
                  <a:spcPts val="900"/>
                </a:lnSpc>
              </a:pPr>
              <a:r>
                <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 </a:t>
              </a:r>
              <a:endPar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marL="0" marR="0" indent="0" algn="ctr" rtl="0" eaLnBrk="1" fontAlgn="auto" latinLnBrk="0" hangingPunct="1">
                <a:lnSpc>
                  <a:spcPts val="900"/>
                </a:lnSpc>
              </a:pPr>
              <a:r>
                <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工程学习</a:t>
              </a:r>
              <a:endPar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p:txBody>
        </p:sp>
      </p:grpSp>
      <p:sp>
        <p:nvSpPr>
          <p:cNvPr id="476" name="文本框 468"/>
          <p:cNvSpPr txBox="1"/>
          <p:nvPr/>
        </p:nvSpPr>
        <p:spPr>
          <a:xfrm>
            <a:off x="2489518" y="4220845"/>
            <a:ext cx="1028700" cy="720725"/>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fontAlgn="auto">
              <a:lnSpc>
                <a:spcPts val="1600"/>
              </a:lnSpc>
            </a:pPr>
            <a:r>
              <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 </a:t>
            </a:r>
            <a:endPar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marL="0" marR="0" indent="0" algn="ctr" rtl="0" fontAlgn="auto">
              <a:lnSpc>
                <a:spcPts val="1600"/>
              </a:lnSpc>
            </a:pPr>
            <a:r>
              <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领导力课程学习</a:t>
            </a:r>
            <a:endPar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p:txBody>
      </p:sp>
      <p:sp>
        <p:nvSpPr>
          <p:cNvPr id="277" name="文本框 277"/>
          <p:cNvSpPr txBox="1"/>
          <p:nvPr/>
        </p:nvSpPr>
        <p:spPr>
          <a:xfrm>
            <a:off x="4202430" y="3895408"/>
            <a:ext cx="1333500" cy="611188"/>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just" rtl="0" fontAlgn="auto">
              <a:lnSpc>
                <a:spcPts val="1600"/>
              </a:lnSpc>
            </a:pPr>
            <a:r>
              <a:rPr lang="en-US" altLang="zh-CN" sz="1500" b="1" strike="noStrike" kern="100" noProof="1">
                <a:solidFill>
                  <a:srgbClr val="FFFF00"/>
                </a:solidFill>
                <a:latin typeface="微软雅黑" panose="020B0503020204020204" pitchFamily="34" charset="-122"/>
                <a:ea typeface="微软雅黑" panose="020B0503020204020204" pitchFamily="34" charset="-122"/>
                <a:cs typeface="宋体" panose="02010600030101010101" pitchFamily="2" charset="-122"/>
                <a:sym typeface="Times New Roman" panose="02020603050405020304"/>
              </a:rPr>
              <a:t>学习校企</a:t>
            </a:r>
            <a:endParaRPr lang="en-US" altLang="zh-CN" sz="1500" b="1" strike="noStrike" kern="100" noProof="1">
              <a:solidFill>
                <a:srgbClr val="FFFF00"/>
              </a:solidFill>
              <a:latin typeface="微软雅黑" panose="020B0503020204020204" pitchFamily="34" charset="-122"/>
              <a:ea typeface="微软雅黑" panose="020B0503020204020204" pitchFamily="34" charset="-122"/>
              <a:cs typeface="宋体" panose="02010600030101010101" pitchFamily="2" charset="-122"/>
              <a:sym typeface="Times New Roman" panose="02020603050405020304"/>
            </a:endParaRPr>
          </a:p>
          <a:p>
            <a:pPr marL="0" marR="0" indent="0" algn="just" rtl="0" fontAlgn="auto">
              <a:lnSpc>
                <a:spcPts val="1600"/>
              </a:lnSpc>
            </a:pPr>
            <a:r>
              <a:rPr lang="en-US" altLang="zh-CN" sz="1500" b="1" strike="noStrike" kern="100" noProof="1">
                <a:solidFill>
                  <a:srgbClr val="FFFF00"/>
                </a:solidFill>
                <a:latin typeface="微软雅黑" panose="020B0503020204020204" pitchFamily="34" charset="-122"/>
                <a:ea typeface="微软雅黑" panose="020B0503020204020204" pitchFamily="34" charset="-122"/>
                <a:cs typeface="宋体" panose="02010600030101010101" pitchFamily="2" charset="-122"/>
                <a:sym typeface="Times New Roman" panose="02020603050405020304"/>
              </a:rPr>
              <a:t>共建课程</a:t>
            </a:r>
            <a:endParaRPr lang="en-US" altLang="zh-CN" sz="1500" b="1" strike="noStrike" kern="100" noProof="1">
              <a:solidFill>
                <a:srgbClr val="FFFF00"/>
              </a:solidFill>
              <a:latin typeface="微软雅黑" panose="020B0503020204020204" pitchFamily="34" charset="-122"/>
              <a:ea typeface="微软雅黑" panose="020B0503020204020204" pitchFamily="34" charset="-122"/>
              <a:cs typeface="宋体" panose="02010600030101010101" pitchFamily="2" charset="-122"/>
              <a:sym typeface="Times New Roman" panose="02020603050405020304"/>
            </a:endParaRPr>
          </a:p>
        </p:txBody>
      </p:sp>
      <p:sp>
        <p:nvSpPr>
          <p:cNvPr id="516" name="文本框 516"/>
          <p:cNvSpPr txBox="1"/>
          <p:nvPr/>
        </p:nvSpPr>
        <p:spPr>
          <a:xfrm>
            <a:off x="4077018" y="5209858"/>
            <a:ext cx="454025" cy="322263"/>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eaLnBrk="1" fontAlgn="auto" latinLnBrk="0" hangingPunct="1">
              <a:lnSpc>
                <a:spcPts val="900"/>
              </a:lnSpc>
            </a:pPr>
            <a:r>
              <a:rPr lang="en-US" altLang="zh-CN" sz="1800" b="1" strike="noStrike" kern="100" noProof="1">
                <a:solidFill>
                  <a:srgbClr val="FFC000"/>
                </a:solidFill>
                <a:latin typeface="微软雅黑" panose="020B0503020204020204" pitchFamily="34" charset="-122"/>
                <a:ea typeface="微软雅黑" panose="020B0503020204020204" pitchFamily="34" charset="-122"/>
                <a:cs typeface="宋体" panose="02010600030101010101" pitchFamily="2" charset="-122"/>
                <a:sym typeface="Times New Roman" panose="02020603050405020304"/>
              </a:rPr>
              <a:t>习</a:t>
            </a:r>
            <a:endParaRPr lang="en-US" altLang="zh-CN" sz="1800" b="1" strike="noStrike" kern="100" noProof="1">
              <a:solidFill>
                <a:srgbClr val="FFC000"/>
              </a:solidFill>
              <a:latin typeface="微软雅黑" panose="020B0503020204020204" pitchFamily="34" charset="-122"/>
              <a:ea typeface="微软雅黑" panose="020B0503020204020204" pitchFamily="34" charset="-122"/>
              <a:cs typeface="宋体" panose="02010600030101010101" pitchFamily="2" charset="-122"/>
              <a:sym typeface="Times New Roman" panose="02020603050405020304"/>
            </a:endParaRPr>
          </a:p>
        </p:txBody>
      </p:sp>
      <p:sp>
        <p:nvSpPr>
          <p:cNvPr id="284" name="流程图: 过程 284"/>
          <p:cNvSpPr/>
          <p:nvPr/>
        </p:nvSpPr>
        <p:spPr>
          <a:xfrm rot="18660000">
            <a:off x="8839518" y="3511233"/>
            <a:ext cx="168275" cy="111125"/>
          </a:xfrm>
          <a:prstGeom prst="flowChartProces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85" name="流程图: 过程 285"/>
          <p:cNvSpPr/>
          <p:nvPr/>
        </p:nvSpPr>
        <p:spPr>
          <a:xfrm rot="18300000">
            <a:off x="9649143" y="4158933"/>
            <a:ext cx="169863" cy="109538"/>
          </a:xfrm>
          <a:prstGeom prst="flowChartProces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83" name="流程图: 过程 283"/>
          <p:cNvSpPr/>
          <p:nvPr/>
        </p:nvSpPr>
        <p:spPr>
          <a:xfrm rot="2700000" flipH="1">
            <a:off x="9604693" y="3466783"/>
            <a:ext cx="114300" cy="165100"/>
          </a:xfrm>
          <a:prstGeom prst="flowChartProces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86" name="流程图: 过程 286"/>
          <p:cNvSpPr/>
          <p:nvPr/>
        </p:nvSpPr>
        <p:spPr>
          <a:xfrm rot="3420000" flipH="1">
            <a:off x="8793480" y="4146233"/>
            <a:ext cx="169863" cy="109538"/>
          </a:xfrm>
          <a:prstGeom prst="flowChartProces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14" name="文本框 514"/>
          <p:cNvSpPr txBox="1"/>
          <p:nvPr/>
        </p:nvSpPr>
        <p:spPr>
          <a:xfrm>
            <a:off x="7115493" y="2433320"/>
            <a:ext cx="647700" cy="606425"/>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eaLnBrk="1" fontAlgn="auto" latinLnBrk="0" hangingPunct="1">
              <a:lnSpc>
                <a:spcPts val="900"/>
              </a:lnSpc>
            </a:pPr>
            <a:r>
              <a:rPr lang="en-US" altLang="zh-CN" sz="1800" b="1" strike="noStrike" kern="100" noProof="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 </a:t>
            </a:r>
            <a:endParaRPr lang="en-US" altLang="zh-CN" sz="1800" b="1" strike="noStrike" kern="100" noProof="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a:p>
            <a:pPr marL="0" marR="0" indent="0" algn="ctr" rtl="0" eaLnBrk="1" fontAlgn="auto" latinLnBrk="0" hangingPunct="1">
              <a:lnSpc>
                <a:spcPts val="900"/>
              </a:lnSpc>
            </a:pPr>
            <a:r>
              <a:rPr lang="en-US" altLang="zh-CN" sz="1800" b="1" strike="noStrike" kern="100" noProof="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升</a:t>
            </a:r>
            <a:endParaRPr lang="en-US" altLang="zh-CN" sz="1800" b="1" strike="noStrike" kern="100" noProof="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p:txBody>
      </p:sp>
      <p:cxnSp>
        <p:nvCxnSpPr>
          <p:cNvPr id="424" name="直接连接符 424"/>
          <p:cNvCxnSpPr/>
          <p:nvPr/>
        </p:nvCxnSpPr>
        <p:spPr>
          <a:xfrm flipH="1" flipV="1">
            <a:off x="7583805" y="2763520"/>
            <a:ext cx="722313" cy="739775"/>
          </a:xfrm>
          <a:prstGeom prst="line">
            <a:avLst/>
          </a:prstGeom>
          <a:ln w="9525">
            <a:solidFill>
              <a:schemeClr val="accent4">
                <a:lumMod val="50000"/>
              </a:schemeClr>
            </a:solidFill>
            <a:headEnd type="none" w="sm" len="sm"/>
            <a:tailEnd type="diamond" w="sm" len="sm"/>
          </a:ln>
        </p:spPr>
        <p:style>
          <a:lnRef idx="1">
            <a:schemeClr val="accent1"/>
          </a:lnRef>
          <a:fillRef idx="0">
            <a:schemeClr val="accent1"/>
          </a:fillRef>
          <a:effectRef idx="0">
            <a:schemeClr val="accent1"/>
          </a:effectRef>
          <a:fontRef idx="minor">
            <a:schemeClr val="tx1"/>
          </a:fontRef>
        </p:style>
      </p:cxnSp>
      <p:grpSp>
        <p:nvGrpSpPr>
          <p:cNvPr id="17456" name="组合 501"/>
          <p:cNvGrpSpPr/>
          <p:nvPr/>
        </p:nvGrpSpPr>
        <p:grpSpPr>
          <a:xfrm>
            <a:off x="5158105" y="3133408"/>
            <a:ext cx="1028700" cy="573087"/>
            <a:chOff x="4449" y="54631"/>
            <a:chExt cx="1058" cy="577"/>
          </a:xfrm>
        </p:grpSpPr>
        <p:sp>
          <p:nvSpPr>
            <p:cNvPr id="502" name="圆角矩形 492"/>
            <p:cNvSpPr/>
            <p:nvPr/>
          </p:nvSpPr>
          <p:spPr>
            <a:xfrm>
              <a:off x="4549" y="54680"/>
              <a:ext cx="850" cy="278"/>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03" name="文本框 468"/>
            <p:cNvSpPr txBox="1"/>
            <p:nvPr/>
          </p:nvSpPr>
          <p:spPr>
            <a:xfrm>
              <a:off x="4449" y="54631"/>
              <a:ext cx="1058" cy="577"/>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eaLnBrk="1" fontAlgn="auto" latinLnBrk="0" hangingPunct="1">
                <a:lnSpc>
                  <a:spcPts val="900"/>
                </a:lnSpc>
              </a:pPr>
              <a:r>
                <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 </a:t>
              </a:r>
              <a:endPar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marL="0" marR="0" indent="0" algn="ctr" rtl="0" eaLnBrk="1" fontAlgn="auto" latinLnBrk="0" hangingPunct="1">
                <a:lnSpc>
                  <a:spcPts val="900"/>
                </a:lnSpc>
              </a:pPr>
              <a:r>
                <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研发能力</a:t>
              </a:r>
              <a:endPar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p:txBody>
        </p:sp>
      </p:grpSp>
      <p:sp>
        <p:nvSpPr>
          <p:cNvPr id="513" name="文本框 513"/>
          <p:cNvSpPr txBox="1"/>
          <p:nvPr/>
        </p:nvSpPr>
        <p:spPr>
          <a:xfrm>
            <a:off x="5380355" y="2417445"/>
            <a:ext cx="598488" cy="619125"/>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eaLnBrk="1" fontAlgn="auto" latinLnBrk="0" hangingPunct="1">
              <a:lnSpc>
                <a:spcPts val="900"/>
              </a:lnSpc>
            </a:pPr>
            <a:r>
              <a:rPr lang="en-US" altLang="zh-CN" sz="1800" b="1" strike="noStrike" kern="100" noProof="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 </a:t>
            </a:r>
            <a:endParaRPr lang="en-US" altLang="zh-CN" sz="1800" b="1" strike="noStrike" kern="100" noProof="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a:p>
            <a:pPr marL="0" marR="0" indent="0" algn="ctr" rtl="0" eaLnBrk="1" fontAlgn="auto" latinLnBrk="0" hangingPunct="1">
              <a:lnSpc>
                <a:spcPts val="900"/>
              </a:lnSpc>
            </a:pPr>
            <a:r>
              <a:rPr lang="en-US" altLang="zh-CN" sz="1800" b="1" strike="noStrike" kern="100" noProof="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提</a:t>
            </a:r>
            <a:endParaRPr lang="en-US" altLang="zh-CN" sz="1800" b="1" strike="noStrike" kern="100" noProof="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p:txBody>
      </p:sp>
      <p:sp>
        <p:nvSpPr>
          <p:cNvPr id="512" name="文本框 512"/>
          <p:cNvSpPr txBox="1"/>
          <p:nvPr/>
        </p:nvSpPr>
        <p:spPr>
          <a:xfrm>
            <a:off x="4099243" y="2531745"/>
            <a:ext cx="454025" cy="322263"/>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eaLnBrk="1" fontAlgn="auto" latinLnBrk="0" hangingPunct="1">
              <a:lnSpc>
                <a:spcPts val="900"/>
              </a:lnSpc>
            </a:pPr>
            <a:r>
              <a:rPr lang="en-US" altLang="zh-CN" sz="1800" b="1" strike="noStrike" kern="100" noProof="1">
                <a:solidFill>
                  <a:srgbClr val="FF0000"/>
                </a:solidFill>
                <a:latin typeface="微软雅黑" panose="020B0503020204020204" pitchFamily="34" charset="-122"/>
                <a:ea typeface="微软雅黑" panose="020B0503020204020204" pitchFamily="34" charset="-122"/>
                <a:cs typeface="宋体" panose="02010600030101010101" pitchFamily="2" charset="-122"/>
                <a:sym typeface="Times New Roman" panose="02020603050405020304"/>
              </a:rPr>
              <a:t>力</a:t>
            </a:r>
            <a:endParaRPr lang="en-US" altLang="zh-CN" sz="1800" b="1" strike="noStrike" kern="100" noProof="1">
              <a:solidFill>
                <a:srgbClr val="FF0000"/>
              </a:solidFill>
              <a:latin typeface="微软雅黑" panose="020B0503020204020204" pitchFamily="34" charset="-122"/>
              <a:ea typeface="微软雅黑" panose="020B0503020204020204" pitchFamily="34" charset="-122"/>
              <a:cs typeface="宋体" panose="02010600030101010101" pitchFamily="2" charset="-122"/>
              <a:sym typeface="Times New Roman" panose="02020603050405020304"/>
            </a:endParaRPr>
          </a:p>
        </p:txBody>
      </p:sp>
      <p:cxnSp>
        <p:nvCxnSpPr>
          <p:cNvPr id="431" name="直接连接符 431"/>
          <p:cNvCxnSpPr/>
          <p:nvPr/>
        </p:nvCxnSpPr>
        <p:spPr>
          <a:xfrm flipH="1" flipV="1">
            <a:off x="4394518" y="2796858"/>
            <a:ext cx="723900" cy="739775"/>
          </a:xfrm>
          <a:prstGeom prst="line">
            <a:avLst/>
          </a:prstGeom>
          <a:ln w="9525">
            <a:solidFill>
              <a:schemeClr val="accent4">
                <a:lumMod val="50000"/>
              </a:schemeClr>
            </a:solidFill>
            <a:headEnd type="none" w="sm" len="sm"/>
            <a:tailEnd type="diamond" w="sm" len="sm"/>
          </a:ln>
        </p:spPr>
        <p:style>
          <a:lnRef idx="1">
            <a:schemeClr val="accent1"/>
          </a:lnRef>
          <a:fillRef idx="0">
            <a:schemeClr val="accent1"/>
          </a:fillRef>
          <a:effectRef idx="0">
            <a:schemeClr val="accent1"/>
          </a:effectRef>
          <a:fontRef idx="minor">
            <a:schemeClr val="tx1"/>
          </a:fontRef>
        </p:style>
      </p:cxnSp>
      <p:cxnSp>
        <p:nvCxnSpPr>
          <p:cNvPr id="444" name="直接连接符 444"/>
          <p:cNvCxnSpPr/>
          <p:nvPr/>
        </p:nvCxnSpPr>
        <p:spPr>
          <a:xfrm flipH="1" flipV="1">
            <a:off x="3195955" y="2792095"/>
            <a:ext cx="723900" cy="739775"/>
          </a:xfrm>
          <a:prstGeom prst="line">
            <a:avLst/>
          </a:prstGeom>
          <a:ln w="9525">
            <a:solidFill>
              <a:schemeClr val="accent4">
                <a:lumMod val="50000"/>
              </a:schemeClr>
            </a:solidFill>
            <a:headEnd type="none" w="sm" len="sm"/>
            <a:tailEnd type="diamond" w="sm" len="sm"/>
          </a:ln>
        </p:spPr>
        <p:style>
          <a:lnRef idx="1">
            <a:schemeClr val="accent1"/>
          </a:lnRef>
          <a:fillRef idx="0">
            <a:schemeClr val="accent1"/>
          </a:fillRef>
          <a:effectRef idx="0">
            <a:schemeClr val="accent1"/>
          </a:effectRef>
          <a:fontRef idx="minor">
            <a:schemeClr val="tx1"/>
          </a:fontRef>
        </p:style>
      </p:cxnSp>
      <p:sp>
        <p:nvSpPr>
          <p:cNvPr id="511" name="文本框 511"/>
          <p:cNvSpPr txBox="1"/>
          <p:nvPr/>
        </p:nvSpPr>
        <p:spPr>
          <a:xfrm>
            <a:off x="2918143" y="2519045"/>
            <a:ext cx="452438" cy="322263"/>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eaLnBrk="1" fontAlgn="auto" latinLnBrk="0" hangingPunct="1">
              <a:lnSpc>
                <a:spcPts val="900"/>
              </a:lnSpc>
            </a:pPr>
            <a:r>
              <a:rPr lang="en-US" altLang="zh-CN" sz="1800" b="1" strike="noStrike" kern="100" noProof="1">
                <a:solidFill>
                  <a:srgbClr val="FF0000"/>
                </a:solidFill>
                <a:latin typeface="微软雅黑" panose="020B0503020204020204" pitchFamily="34" charset="-122"/>
                <a:ea typeface="微软雅黑" panose="020B0503020204020204" pitchFamily="34" charset="-122"/>
                <a:cs typeface="宋体" panose="02010600030101010101" pitchFamily="2" charset="-122"/>
                <a:sym typeface="Times New Roman" panose="02020603050405020304"/>
              </a:rPr>
              <a:t>能</a:t>
            </a:r>
            <a:endParaRPr lang="en-US" altLang="zh-CN" sz="1800" b="1" strike="noStrike" kern="100" noProof="1">
              <a:solidFill>
                <a:srgbClr val="FF0000"/>
              </a:solidFill>
              <a:latin typeface="微软雅黑" panose="020B0503020204020204" pitchFamily="34" charset="-122"/>
              <a:ea typeface="微软雅黑" panose="020B0503020204020204" pitchFamily="34" charset="-122"/>
              <a:cs typeface="宋体" panose="02010600030101010101" pitchFamily="2" charset="-122"/>
              <a:sym typeface="Times New Roman" panose="02020603050405020304"/>
            </a:endParaRPr>
          </a:p>
        </p:txBody>
      </p:sp>
      <p:grpSp>
        <p:nvGrpSpPr>
          <p:cNvPr id="17464" name="组合 504"/>
          <p:cNvGrpSpPr/>
          <p:nvPr/>
        </p:nvGrpSpPr>
        <p:grpSpPr>
          <a:xfrm>
            <a:off x="6436043" y="2825433"/>
            <a:ext cx="1028700" cy="573087"/>
            <a:chOff x="4449" y="54633"/>
            <a:chExt cx="1058" cy="577"/>
          </a:xfrm>
        </p:grpSpPr>
        <p:sp>
          <p:nvSpPr>
            <p:cNvPr id="505" name="圆角矩形 492"/>
            <p:cNvSpPr/>
            <p:nvPr/>
          </p:nvSpPr>
          <p:spPr>
            <a:xfrm>
              <a:off x="4549" y="54680"/>
              <a:ext cx="850" cy="278"/>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06" name="文本框 468"/>
            <p:cNvSpPr txBox="1"/>
            <p:nvPr/>
          </p:nvSpPr>
          <p:spPr>
            <a:xfrm>
              <a:off x="4449" y="54633"/>
              <a:ext cx="1058" cy="577"/>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eaLnBrk="1" fontAlgn="auto" latinLnBrk="0" hangingPunct="1">
                <a:lnSpc>
                  <a:spcPts val="900"/>
                </a:lnSpc>
              </a:pPr>
              <a:r>
                <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 </a:t>
              </a:r>
              <a:endPar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marL="0" marR="0" indent="0" algn="ctr" rtl="0" eaLnBrk="1" fontAlgn="auto" latinLnBrk="0" hangingPunct="1">
                <a:lnSpc>
                  <a:spcPts val="900"/>
                </a:lnSpc>
              </a:pPr>
              <a:r>
                <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创新能力</a:t>
              </a:r>
              <a:endPar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p:txBody>
        </p:sp>
      </p:grpSp>
      <p:sp>
        <p:nvSpPr>
          <p:cNvPr id="492" name="圆角矩形 492"/>
          <p:cNvSpPr/>
          <p:nvPr/>
        </p:nvSpPr>
        <p:spPr>
          <a:xfrm>
            <a:off x="3562668" y="2860358"/>
            <a:ext cx="827088" cy="276225"/>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18" name="文本框 518"/>
          <p:cNvSpPr txBox="1"/>
          <p:nvPr/>
        </p:nvSpPr>
        <p:spPr>
          <a:xfrm>
            <a:off x="7291705" y="5098733"/>
            <a:ext cx="452438" cy="581025"/>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eaLnBrk="1" fontAlgn="auto" latinLnBrk="0" hangingPunct="1">
              <a:lnSpc>
                <a:spcPts val="900"/>
              </a:lnSpc>
            </a:pPr>
            <a:r>
              <a:rPr lang="en-US" altLang="zh-CN" sz="1800" b="1" strike="noStrike" kern="100" noProof="1">
                <a:solidFill>
                  <a:srgbClr val="FFC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 </a:t>
            </a:r>
            <a:endParaRPr lang="en-US" altLang="zh-CN" sz="1800" b="1" strike="noStrike" kern="100" noProof="1">
              <a:solidFill>
                <a:srgbClr val="FFC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a:p>
            <a:pPr marL="0" marR="0" indent="0" algn="ctr" rtl="0" eaLnBrk="1" fontAlgn="auto" latinLnBrk="0" hangingPunct="1">
              <a:lnSpc>
                <a:spcPts val="900"/>
              </a:lnSpc>
            </a:pPr>
            <a:r>
              <a:rPr lang="en-US" altLang="zh-CN" sz="1800" b="1" strike="noStrike" kern="100" noProof="1">
                <a:solidFill>
                  <a:srgbClr val="FFC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践</a:t>
            </a:r>
            <a:endParaRPr lang="en-US" altLang="zh-CN" sz="1800" b="1" strike="noStrike" kern="100" noProof="1">
              <a:solidFill>
                <a:srgbClr val="FFC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p:txBody>
      </p:sp>
      <p:sp>
        <p:nvSpPr>
          <p:cNvPr id="487" name="圆角矩形 487"/>
          <p:cNvSpPr/>
          <p:nvPr/>
        </p:nvSpPr>
        <p:spPr>
          <a:xfrm>
            <a:off x="2487930" y="2973070"/>
            <a:ext cx="825500" cy="420688"/>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7471" name="组合 458"/>
          <p:cNvGrpSpPr/>
          <p:nvPr/>
        </p:nvGrpSpPr>
        <p:grpSpPr>
          <a:xfrm>
            <a:off x="4743768" y="4712970"/>
            <a:ext cx="1028700" cy="573088"/>
            <a:chOff x="9350" y="56894"/>
            <a:chExt cx="1058" cy="577"/>
          </a:xfrm>
        </p:grpSpPr>
        <p:sp>
          <p:nvSpPr>
            <p:cNvPr id="457" name="矩形 457"/>
            <p:cNvSpPr/>
            <p:nvPr/>
          </p:nvSpPr>
          <p:spPr>
            <a:xfrm>
              <a:off x="9430" y="56942"/>
              <a:ext cx="853" cy="280"/>
            </a:xfrm>
            <a:prstGeom prst="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sp>
        <p:sp>
          <p:nvSpPr>
            <p:cNvPr id="456" name="文本框 456"/>
            <p:cNvSpPr txBox="1"/>
            <p:nvPr/>
          </p:nvSpPr>
          <p:spPr>
            <a:xfrm>
              <a:off x="9350" y="56894"/>
              <a:ext cx="1058" cy="577"/>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eaLnBrk="1" fontAlgn="auto" latinLnBrk="0" hangingPunct="1">
                <a:lnSpc>
                  <a:spcPts val="900"/>
                </a:lnSpc>
              </a:pPr>
              <a:r>
                <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 </a:t>
              </a:r>
              <a:endPar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marL="0" marR="0" indent="0" algn="ctr" rtl="0" eaLnBrk="1" fontAlgn="auto" latinLnBrk="0" hangingPunct="1">
                <a:lnSpc>
                  <a:spcPts val="900"/>
                </a:lnSpc>
              </a:pPr>
              <a:r>
                <a:rPr lang="zh-CN" altLang="en-US"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工程</a:t>
              </a:r>
              <a:r>
                <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管理</a:t>
              </a:r>
              <a:endPar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p:txBody>
        </p:sp>
      </p:grpSp>
      <p:sp>
        <p:nvSpPr>
          <p:cNvPr id="449" name="椭圆 449"/>
          <p:cNvSpPr/>
          <p:nvPr/>
        </p:nvSpPr>
        <p:spPr>
          <a:xfrm>
            <a:off x="5621655" y="5068570"/>
            <a:ext cx="385763" cy="395288"/>
          </a:xfrm>
          <a:prstGeom prst="ellipse">
            <a:avLst/>
          </a:prstGeom>
          <a:solidFill>
            <a:schemeClr val="accent6">
              <a:lumMod val="20000"/>
              <a:lumOff val="80000"/>
            </a:schemeClr>
          </a:solidFill>
          <a:ln w="2222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sp>
      <p:sp>
        <p:nvSpPr>
          <p:cNvPr id="515" name="文本框 515"/>
          <p:cNvSpPr txBox="1"/>
          <p:nvPr/>
        </p:nvSpPr>
        <p:spPr>
          <a:xfrm>
            <a:off x="2795588" y="5205095"/>
            <a:ext cx="495300" cy="322263"/>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eaLnBrk="1" fontAlgn="auto" latinLnBrk="0" hangingPunct="1">
              <a:lnSpc>
                <a:spcPts val="900"/>
              </a:lnSpc>
            </a:pPr>
            <a:r>
              <a:rPr lang="en-US" altLang="zh-CN" sz="1800" b="1" strike="noStrike" kern="100" noProof="1">
                <a:solidFill>
                  <a:srgbClr val="FFC000"/>
                </a:solidFill>
                <a:latin typeface="微软雅黑" panose="020B0503020204020204" pitchFamily="34" charset="-122"/>
                <a:ea typeface="微软雅黑" panose="020B0503020204020204" pitchFamily="34" charset="-122"/>
                <a:cs typeface="宋体" panose="02010600030101010101" pitchFamily="2" charset="-122"/>
                <a:sym typeface="Times New Roman" panose="02020603050405020304"/>
              </a:rPr>
              <a:t>学</a:t>
            </a:r>
            <a:endParaRPr lang="en-US" altLang="zh-CN" sz="1800" b="1" strike="noStrike" kern="100" noProof="1">
              <a:solidFill>
                <a:srgbClr val="FFC000"/>
              </a:solidFill>
              <a:latin typeface="微软雅黑" panose="020B0503020204020204" pitchFamily="34" charset="-122"/>
              <a:ea typeface="微软雅黑" panose="020B0503020204020204" pitchFamily="34" charset="-122"/>
              <a:cs typeface="宋体" panose="02010600030101010101" pitchFamily="2" charset="-122"/>
              <a:sym typeface="Times New Roman" panose="02020603050405020304"/>
            </a:endParaRPr>
          </a:p>
        </p:txBody>
      </p:sp>
      <p:cxnSp>
        <p:nvCxnSpPr>
          <p:cNvPr id="429" name="直接连接符 429"/>
          <p:cNvCxnSpPr/>
          <p:nvPr/>
        </p:nvCxnSpPr>
        <p:spPr>
          <a:xfrm flipV="1">
            <a:off x="5823268" y="4338320"/>
            <a:ext cx="722313" cy="739775"/>
          </a:xfrm>
          <a:prstGeom prst="line">
            <a:avLst/>
          </a:prstGeom>
          <a:ln w="9525">
            <a:solidFill>
              <a:schemeClr val="accent4">
                <a:lumMod val="50000"/>
              </a:schemeClr>
            </a:solidFill>
            <a:headEnd type="diamond" w="sm" len="sm"/>
            <a:tailEnd type="none" w="sm" len="sm"/>
          </a:ln>
        </p:spPr>
        <p:style>
          <a:lnRef idx="1">
            <a:schemeClr val="accent1"/>
          </a:lnRef>
          <a:fillRef idx="0">
            <a:schemeClr val="accent1"/>
          </a:fillRef>
          <a:effectRef idx="0">
            <a:schemeClr val="accent1"/>
          </a:effectRef>
          <a:fontRef idx="minor">
            <a:schemeClr val="tx1"/>
          </a:fontRef>
        </p:style>
      </p:cxnSp>
      <p:grpSp>
        <p:nvGrpSpPr>
          <p:cNvPr id="17478" name="组合 459"/>
          <p:cNvGrpSpPr/>
          <p:nvPr/>
        </p:nvGrpSpPr>
        <p:grpSpPr>
          <a:xfrm>
            <a:off x="5185093" y="4370070"/>
            <a:ext cx="1028700" cy="571500"/>
            <a:chOff x="9364" y="56907"/>
            <a:chExt cx="1058" cy="577"/>
          </a:xfrm>
        </p:grpSpPr>
        <p:sp>
          <p:nvSpPr>
            <p:cNvPr id="460" name="矩形 457"/>
            <p:cNvSpPr/>
            <p:nvPr/>
          </p:nvSpPr>
          <p:spPr>
            <a:xfrm>
              <a:off x="9430" y="56942"/>
              <a:ext cx="853" cy="280"/>
            </a:xfrm>
            <a:prstGeom prst="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sp>
        <p:sp>
          <p:nvSpPr>
            <p:cNvPr id="461" name="文本框 456"/>
            <p:cNvSpPr txBox="1"/>
            <p:nvPr/>
          </p:nvSpPr>
          <p:spPr>
            <a:xfrm>
              <a:off x="9364" y="56907"/>
              <a:ext cx="1058" cy="577"/>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eaLnBrk="1" fontAlgn="auto" latinLnBrk="0" hangingPunct="1">
                <a:lnSpc>
                  <a:spcPts val="900"/>
                </a:lnSpc>
              </a:pPr>
              <a:r>
                <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 </a:t>
              </a:r>
              <a:endPar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marL="0" marR="0" indent="0" algn="ctr" rtl="0" eaLnBrk="1" fontAlgn="auto" latinLnBrk="0" hangingPunct="1">
                <a:lnSpc>
                  <a:spcPts val="900"/>
                </a:lnSpc>
              </a:pPr>
              <a:r>
                <a:rPr lang="zh-CN" altLang="en-US"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工程</a:t>
              </a:r>
              <a:r>
                <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研发</a:t>
              </a:r>
              <a:endPar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p:txBody>
        </p:sp>
      </p:grpSp>
      <p:sp>
        <p:nvSpPr>
          <p:cNvPr id="472" name="矩形 469"/>
          <p:cNvSpPr/>
          <p:nvPr/>
        </p:nvSpPr>
        <p:spPr>
          <a:xfrm>
            <a:off x="3497580" y="4759008"/>
            <a:ext cx="830263" cy="277813"/>
          </a:xfrm>
          <a:prstGeom prst="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sp>
      <p:grpSp>
        <p:nvGrpSpPr>
          <p:cNvPr id="17482" name="组合 495"/>
          <p:cNvGrpSpPr/>
          <p:nvPr/>
        </p:nvGrpSpPr>
        <p:grpSpPr>
          <a:xfrm>
            <a:off x="3824605" y="3139758"/>
            <a:ext cx="1028700" cy="573087"/>
            <a:chOff x="4449" y="54644"/>
            <a:chExt cx="1058" cy="577"/>
          </a:xfrm>
        </p:grpSpPr>
        <p:sp>
          <p:nvSpPr>
            <p:cNvPr id="496" name="圆角矩形 492"/>
            <p:cNvSpPr/>
            <p:nvPr/>
          </p:nvSpPr>
          <p:spPr>
            <a:xfrm>
              <a:off x="4549" y="54680"/>
              <a:ext cx="850" cy="278"/>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97" name="文本框 468"/>
            <p:cNvSpPr txBox="1"/>
            <p:nvPr/>
          </p:nvSpPr>
          <p:spPr>
            <a:xfrm>
              <a:off x="4449" y="54644"/>
              <a:ext cx="1058" cy="577"/>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eaLnBrk="1" fontAlgn="auto" latinLnBrk="0" hangingPunct="1">
                <a:lnSpc>
                  <a:spcPts val="900"/>
                </a:lnSpc>
              </a:pPr>
              <a:r>
                <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 </a:t>
              </a:r>
              <a:endPar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marL="0" marR="0" indent="0" algn="ctr" rtl="0" eaLnBrk="1" fontAlgn="auto" latinLnBrk="0" hangingPunct="1">
                <a:lnSpc>
                  <a:spcPts val="900"/>
                </a:lnSpc>
              </a:pPr>
              <a:r>
                <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工程训练</a:t>
              </a:r>
              <a:endPar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p:txBody>
        </p:sp>
      </p:grpSp>
      <p:grpSp>
        <p:nvGrpSpPr>
          <p:cNvPr id="17485" name="组合 498"/>
          <p:cNvGrpSpPr/>
          <p:nvPr/>
        </p:nvGrpSpPr>
        <p:grpSpPr>
          <a:xfrm>
            <a:off x="4807268" y="2811145"/>
            <a:ext cx="1028700" cy="571500"/>
            <a:chOff x="4458" y="54624"/>
            <a:chExt cx="1058" cy="577"/>
          </a:xfrm>
        </p:grpSpPr>
        <p:sp>
          <p:nvSpPr>
            <p:cNvPr id="499" name="圆角矩形 492"/>
            <p:cNvSpPr/>
            <p:nvPr/>
          </p:nvSpPr>
          <p:spPr>
            <a:xfrm>
              <a:off x="4549" y="54680"/>
              <a:ext cx="850" cy="278"/>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00" name="文本框 468"/>
            <p:cNvSpPr txBox="1"/>
            <p:nvPr/>
          </p:nvSpPr>
          <p:spPr>
            <a:xfrm>
              <a:off x="4458" y="54624"/>
              <a:ext cx="1058" cy="577"/>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eaLnBrk="1" fontAlgn="auto" latinLnBrk="0" hangingPunct="1">
                <a:lnSpc>
                  <a:spcPts val="900"/>
                </a:lnSpc>
              </a:pPr>
              <a:r>
                <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 </a:t>
              </a:r>
              <a:endPar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marL="0" marR="0" indent="0" algn="ctr" rtl="0" eaLnBrk="1" fontAlgn="auto" latinLnBrk="0" hangingPunct="1">
                <a:lnSpc>
                  <a:spcPts val="900"/>
                </a:lnSpc>
              </a:pPr>
              <a:r>
                <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规划能力</a:t>
              </a:r>
              <a:endPar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p:txBody>
        </p:sp>
      </p:grpSp>
      <p:grpSp>
        <p:nvGrpSpPr>
          <p:cNvPr id="17488" name="组合 462"/>
          <p:cNvGrpSpPr/>
          <p:nvPr/>
        </p:nvGrpSpPr>
        <p:grpSpPr>
          <a:xfrm>
            <a:off x="6304280" y="4736783"/>
            <a:ext cx="1028700" cy="573087"/>
            <a:chOff x="9350" y="56894"/>
            <a:chExt cx="1058" cy="577"/>
          </a:xfrm>
        </p:grpSpPr>
        <p:sp>
          <p:nvSpPr>
            <p:cNvPr id="463" name="矩形 457"/>
            <p:cNvSpPr/>
            <p:nvPr/>
          </p:nvSpPr>
          <p:spPr>
            <a:xfrm>
              <a:off x="9430" y="56942"/>
              <a:ext cx="853" cy="280"/>
            </a:xfrm>
            <a:prstGeom prst="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sp>
        <p:sp>
          <p:nvSpPr>
            <p:cNvPr id="464" name="文本框 456"/>
            <p:cNvSpPr txBox="1"/>
            <p:nvPr/>
          </p:nvSpPr>
          <p:spPr>
            <a:xfrm>
              <a:off x="9350" y="56894"/>
              <a:ext cx="1058" cy="577"/>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eaLnBrk="1" fontAlgn="auto" latinLnBrk="0" hangingPunct="1">
                <a:lnSpc>
                  <a:spcPts val="900"/>
                </a:lnSpc>
              </a:pPr>
              <a:r>
                <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 </a:t>
              </a:r>
              <a:endPar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marL="0" marR="0" indent="0" algn="ctr" rtl="0" eaLnBrk="1" fontAlgn="auto" latinLnBrk="0" hangingPunct="1">
                <a:lnSpc>
                  <a:spcPts val="900"/>
                </a:lnSpc>
              </a:pPr>
              <a:r>
                <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毕业设计</a:t>
              </a:r>
              <a:endPar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p:txBody>
        </p:sp>
      </p:grpSp>
      <p:sp>
        <p:nvSpPr>
          <p:cNvPr id="517" name="文本框 517"/>
          <p:cNvSpPr txBox="1"/>
          <p:nvPr/>
        </p:nvSpPr>
        <p:spPr>
          <a:xfrm>
            <a:off x="5467668" y="5079683"/>
            <a:ext cx="708025" cy="495300"/>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eaLnBrk="1" fontAlgn="auto" latinLnBrk="0" hangingPunct="1">
              <a:lnSpc>
                <a:spcPts val="900"/>
              </a:lnSpc>
            </a:pPr>
            <a:r>
              <a:rPr lang="en-US" altLang="zh-CN" sz="1800" b="1" strike="noStrike" kern="100" noProof="1">
                <a:solidFill>
                  <a:srgbClr val="FFC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 </a:t>
            </a:r>
            <a:endParaRPr lang="en-US" altLang="zh-CN" sz="1800" b="1" strike="noStrike" kern="100" noProof="1">
              <a:solidFill>
                <a:srgbClr val="FFC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a:p>
            <a:pPr marL="0" marR="0" indent="0" algn="ctr" rtl="0" eaLnBrk="1" fontAlgn="auto" latinLnBrk="0" hangingPunct="1">
              <a:lnSpc>
                <a:spcPts val="900"/>
              </a:lnSpc>
            </a:pPr>
            <a:r>
              <a:rPr lang="en-US" altLang="zh-CN" sz="1800" b="1" strike="noStrike" kern="100" noProof="1">
                <a:solidFill>
                  <a:srgbClr val="FFC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实</a:t>
            </a:r>
            <a:endParaRPr lang="en-US" altLang="zh-CN" sz="1800" b="1" strike="noStrike" kern="100" noProof="1">
              <a:solidFill>
                <a:srgbClr val="FFC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p:txBody>
      </p:sp>
      <p:cxnSp>
        <p:nvCxnSpPr>
          <p:cNvPr id="425" name="直接连接符 425"/>
          <p:cNvCxnSpPr/>
          <p:nvPr/>
        </p:nvCxnSpPr>
        <p:spPr>
          <a:xfrm flipV="1">
            <a:off x="7579043" y="4343083"/>
            <a:ext cx="723900" cy="739775"/>
          </a:xfrm>
          <a:prstGeom prst="line">
            <a:avLst/>
          </a:prstGeom>
          <a:ln w="9525">
            <a:solidFill>
              <a:schemeClr val="accent4">
                <a:lumMod val="50000"/>
              </a:schemeClr>
            </a:solidFill>
            <a:headEnd type="diamond" w="sm" len="sm"/>
            <a:tailEnd type="none" w="sm" len="sm"/>
          </a:ln>
        </p:spPr>
        <p:style>
          <a:lnRef idx="1">
            <a:schemeClr val="accent1"/>
          </a:lnRef>
          <a:fillRef idx="0">
            <a:schemeClr val="accent1"/>
          </a:fillRef>
          <a:effectRef idx="0">
            <a:schemeClr val="accent1"/>
          </a:effectRef>
          <a:fontRef idx="minor">
            <a:schemeClr val="tx1"/>
          </a:fontRef>
        </p:style>
      </p:cxnSp>
      <p:cxnSp>
        <p:nvCxnSpPr>
          <p:cNvPr id="428" name="直接连接符 428"/>
          <p:cNvCxnSpPr/>
          <p:nvPr/>
        </p:nvCxnSpPr>
        <p:spPr>
          <a:xfrm flipH="1" flipV="1">
            <a:off x="5826443" y="2758758"/>
            <a:ext cx="723900" cy="739775"/>
          </a:xfrm>
          <a:prstGeom prst="line">
            <a:avLst/>
          </a:prstGeom>
          <a:ln w="9525">
            <a:solidFill>
              <a:schemeClr val="accent4">
                <a:lumMod val="50000"/>
              </a:schemeClr>
            </a:solidFill>
            <a:headEnd type="none" w="sm" len="sm"/>
            <a:tailEnd type="diamond" w="sm" len="sm"/>
          </a:ln>
        </p:spPr>
        <p:style>
          <a:lnRef idx="1">
            <a:schemeClr val="accent1"/>
          </a:lnRef>
          <a:fillRef idx="0">
            <a:schemeClr val="accent1"/>
          </a:fillRef>
          <a:effectRef idx="0">
            <a:schemeClr val="accent1"/>
          </a:effectRef>
          <a:fontRef idx="minor">
            <a:schemeClr val="tx1"/>
          </a:fontRef>
        </p:style>
      </p:cxnSp>
      <p:sp>
        <p:nvSpPr>
          <p:cNvPr id="508" name="圆角矩形 492"/>
          <p:cNvSpPr/>
          <p:nvPr/>
        </p:nvSpPr>
        <p:spPr>
          <a:xfrm>
            <a:off x="6891655" y="3187383"/>
            <a:ext cx="965200" cy="276225"/>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93" name="文本框 468"/>
          <p:cNvSpPr txBox="1"/>
          <p:nvPr/>
        </p:nvSpPr>
        <p:spPr>
          <a:xfrm>
            <a:off x="3407093" y="2803208"/>
            <a:ext cx="1173163" cy="447675"/>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eaLnBrk="1" fontAlgn="auto" latinLnBrk="0" hangingPunct="1">
              <a:lnSpc>
                <a:spcPts val="900"/>
              </a:lnSpc>
            </a:pPr>
            <a:r>
              <a:rPr lang="en-US" altLang="zh-CN" sz="14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 </a:t>
            </a:r>
            <a:endParaRPr lang="en-US" altLang="zh-CN" sz="14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marL="0" marR="0" indent="0" algn="ctr" rtl="0" eaLnBrk="1" fontAlgn="auto" latinLnBrk="0" hangingPunct="1">
              <a:lnSpc>
                <a:spcPts val="900"/>
              </a:lnSpc>
            </a:pPr>
            <a:r>
              <a:rPr lang="en-US" altLang="zh-CN" sz="14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领导力提升</a:t>
            </a:r>
            <a:endParaRPr lang="en-US" altLang="zh-CN" sz="14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p:txBody>
      </p:sp>
      <p:sp>
        <p:nvSpPr>
          <p:cNvPr id="17496" name="文本框 99"/>
          <p:cNvSpPr txBox="1"/>
          <p:nvPr/>
        </p:nvSpPr>
        <p:spPr>
          <a:xfrm>
            <a:off x="668020" y="5575300"/>
            <a:ext cx="11120755" cy="1198880"/>
          </a:xfrm>
          <a:prstGeom prst="rect">
            <a:avLst/>
          </a:prstGeom>
          <a:noFill/>
          <a:ln w="9525">
            <a:solidFill>
              <a:srgbClr val="C00000"/>
            </a:solidFill>
            <a:prstDash val="dashDot"/>
          </a:ln>
        </p:spPr>
        <p:txBody>
          <a:bodyPr wrap="square" anchor="t">
            <a:spAutoFit/>
          </a:bodyPr>
          <a:p>
            <a:pPr marL="285750" indent="-285750">
              <a:buClr>
                <a:srgbClr val="C00000"/>
              </a:buClr>
              <a:buFont typeface="Wingdings" panose="05000000000000000000" charset="0"/>
              <a:buChar char="@"/>
            </a:pPr>
            <a:r>
              <a:rPr lang="zh-CN" altLang="en-US" sz="1800">
                <a:latin typeface="微软雅黑" panose="020B0503020204020204" pitchFamily="34" charset="-122"/>
                <a:ea typeface="微软雅黑" panose="020B0503020204020204" pitchFamily="34" charset="-122"/>
              </a:rPr>
              <a:t>通过校企联合培养，对具有领导潜质的优秀学生进行专门训练与培养，</a:t>
            </a:r>
            <a:r>
              <a:rPr lang="zh-CN" altLang="en-US" sz="1800" u="sng">
                <a:solidFill>
                  <a:srgbClr val="C00000"/>
                </a:solidFill>
                <a:latin typeface="微软雅黑" panose="020B0503020204020204" pitchFamily="34" charset="-122"/>
                <a:ea typeface="微软雅黑" panose="020B0503020204020204" pitchFamily="34" charset="-122"/>
              </a:rPr>
              <a:t>提升其创新能力和工程领导力</a:t>
            </a:r>
            <a:r>
              <a:rPr lang="zh-CN" altLang="en-US" sz="1800">
                <a:latin typeface="微软雅黑" panose="020B0503020204020204" pitchFamily="34" charset="-122"/>
                <a:ea typeface="微软雅黑" panose="020B0503020204020204" pitchFamily="34" charset="-122"/>
              </a:rPr>
              <a:t>；</a:t>
            </a:r>
            <a:endParaRPr lang="zh-CN" altLang="en-US" sz="1800">
              <a:latin typeface="微软雅黑" panose="020B0503020204020204" pitchFamily="34" charset="-122"/>
              <a:ea typeface="微软雅黑" panose="020B0503020204020204" pitchFamily="34" charset="-122"/>
            </a:endParaRPr>
          </a:p>
          <a:p>
            <a:pPr marL="285750" indent="-285750">
              <a:buClr>
                <a:srgbClr val="C00000"/>
              </a:buClr>
              <a:buFont typeface="Wingdings" panose="05000000000000000000" charset="0"/>
              <a:buChar char="@"/>
            </a:pPr>
            <a:r>
              <a:rPr lang="zh-CN" altLang="en-US" sz="1800">
                <a:latin typeface="微软雅黑" panose="020B0503020204020204" pitchFamily="34" charset="-122"/>
                <a:ea typeface="微软雅黑" panose="020B0503020204020204" pitchFamily="34" charset="-122"/>
              </a:rPr>
              <a:t>工程领军人才培养计划项目强调并</a:t>
            </a:r>
            <a:r>
              <a:rPr lang="zh-CN" altLang="en-US" sz="1800">
                <a:solidFill>
                  <a:srgbClr val="C00000"/>
                </a:solidFill>
                <a:latin typeface="微软雅黑" panose="020B0503020204020204" pitchFamily="34" charset="-122"/>
                <a:ea typeface="微软雅黑" panose="020B0503020204020204" pitchFamily="34" charset="-122"/>
              </a:rPr>
              <a:t>深化校企合作</a:t>
            </a:r>
            <a:r>
              <a:rPr lang="zh-CN" altLang="en-US" sz="1800">
                <a:latin typeface="微软雅黑" panose="020B0503020204020204" pitchFamily="34" charset="-122"/>
                <a:ea typeface="微软雅黑" panose="020B0503020204020204" pitchFamily="34" charset="-122"/>
              </a:rPr>
              <a:t>，</a:t>
            </a:r>
            <a:r>
              <a:rPr lang="zh-CN" altLang="en-US" sz="1800" u="sng">
                <a:solidFill>
                  <a:srgbClr val="C00000"/>
                </a:solidFill>
                <a:latin typeface="微软雅黑" panose="020B0503020204020204" pitchFamily="34" charset="-122"/>
                <a:ea typeface="微软雅黑" panose="020B0503020204020204" pitchFamily="34" charset="-122"/>
              </a:rPr>
              <a:t>创造适合工程型拔尖创新人才快速成长的、联合育人的、个性化培养环境和条件</a:t>
            </a:r>
            <a:r>
              <a:rPr lang="zh-CN" altLang="en-US" sz="1800">
                <a:latin typeface="微软雅黑" panose="020B0503020204020204" pitchFamily="34" charset="-122"/>
                <a:ea typeface="微软雅黑" panose="020B0503020204020204" pitchFamily="34" charset="-122"/>
              </a:rPr>
              <a:t>，</a:t>
            </a:r>
            <a:r>
              <a:rPr lang="zh-CN" altLang="en-US" sz="1800" u="sng">
                <a:solidFill>
                  <a:srgbClr val="C00000"/>
                </a:solidFill>
                <a:latin typeface="微软雅黑" panose="020B0503020204020204" pitchFamily="34" charset="-122"/>
                <a:ea typeface="微软雅黑" panose="020B0503020204020204" pitchFamily="34" charset="-122"/>
              </a:rPr>
              <a:t>塑造具有国际竞争力的拔尖创新型工程领军人才</a:t>
            </a:r>
            <a:r>
              <a:rPr lang="zh-CN" altLang="en-US" sz="1800">
                <a:latin typeface="微软雅黑" panose="020B0503020204020204" pitchFamily="34" charset="-122"/>
                <a:ea typeface="微软雅黑" panose="020B0503020204020204" pitchFamily="34" charset="-122"/>
              </a:rPr>
              <a:t>，为中国未来的新型工业化发展和经济社会可持续发展服务。</a:t>
            </a:r>
            <a:endParaRPr lang="zh-CN" altLang="en-US" sz="1800">
              <a:latin typeface="微软雅黑" panose="020B0503020204020204" pitchFamily="34" charset="-122"/>
              <a:ea typeface="微软雅黑" panose="020B0503020204020204" pitchFamily="34" charset="-122"/>
            </a:endParaRPr>
          </a:p>
        </p:txBody>
      </p:sp>
      <p:sp>
        <p:nvSpPr>
          <p:cNvPr id="79" name="文本框 468"/>
          <p:cNvSpPr txBox="1"/>
          <p:nvPr/>
        </p:nvSpPr>
        <p:spPr>
          <a:xfrm>
            <a:off x="2367280" y="2741295"/>
            <a:ext cx="1028700" cy="868363"/>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fontAlgn="auto">
              <a:lnSpc>
                <a:spcPts val="1600"/>
              </a:lnSpc>
            </a:pPr>
            <a:r>
              <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 </a:t>
            </a:r>
            <a:endPar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marL="0" marR="0" indent="0" algn="ctr" rtl="0" fontAlgn="auto">
              <a:lnSpc>
                <a:spcPts val="1600"/>
              </a:lnSpc>
            </a:pPr>
            <a:r>
              <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领导力理论储备</a:t>
            </a:r>
            <a:endParaRPr lang="en-US" altLang="zh-CN" sz="16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p:txBody>
      </p:sp>
      <p:sp>
        <p:nvSpPr>
          <p:cNvPr id="80" name="文本框 468"/>
          <p:cNvSpPr txBox="1"/>
          <p:nvPr/>
        </p:nvSpPr>
        <p:spPr>
          <a:xfrm>
            <a:off x="6718618" y="3138170"/>
            <a:ext cx="1311275" cy="573088"/>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eaLnBrk="1" fontAlgn="auto" latinLnBrk="0" hangingPunct="1">
              <a:lnSpc>
                <a:spcPts val="900"/>
              </a:lnSpc>
            </a:pPr>
            <a:r>
              <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 </a:t>
            </a:r>
            <a:endPar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marL="0" marR="0" indent="0" algn="ctr" rtl="0" eaLnBrk="1" fontAlgn="auto" latinLnBrk="0" hangingPunct="1">
              <a:lnSpc>
                <a:spcPts val="900"/>
              </a:lnSpc>
            </a:pPr>
            <a:r>
              <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工程领军力</a:t>
            </a:r>
            <a:endPar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p:txBody>
      </p:sp>
      <p:sp>
        <p:nvSpPr>
          <p:cNvPr id="81" name="文本框 468"/>
          <p:cNvSpPr txBox="1"/>
          <p:nvPr/>
        </p:nvSpPr>
        <p:spPr>
          <a:xfrm>
            <a:off x="3353118" y="4711383"/>
            <a:ext cx="1144588" cy="561975"/>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eaLnBrk="1" fontAlgn="auto" latinLnBrk="0" hangingPunct="1">
              <a:lnSpc>
                <a:spcPts val="900"/>
              </a:lnSpc>
            </a:pPr>
            <a:r>
              <a:rPr lang="en-US" altLang="zh-CN" sz="14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 </a:t>
            </a:r>
            <a:endParaRPr lang="en-US" altLang="zh-CN" sz="14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marL="0" marR="0" indent="0" algn="ctr" rtl="0" eaLnBrk="1" fontAlgn="auto" latinLnBrk="0" hangingPunct="1">
              <a:lnSpc>
                <a:spcPts val="900"/>
              </a:lnSpc>
            </a:pPr>
            <a:r>
              <a:rPr lang="en-US" altLang="zh-CN" sz="14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领导力学习</a:t>
            </a:r>
            <a:endParaRPr lang="en-US" altLang="zh-CN" sz="14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p:txBody>
      </p:sp>
      <p:sp>
        <p:nvSpPr>
          <p:cNvPr id="82" name="文本框 456"/>
          <p:cNvSpPr txBox="1"/>
          <p:nvPr/>
        </p:nvSpPr>
        <p:spPr>
          <a:xfrm>
            <a:off x="6591618" y="3944620"/>
            <a:ext cx="1360488" cy="901700"/>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fontAlgn="auto">
              <a:lnSpc>
                <a:spcPts val="1600"/>
              </a:lnSpc>
            </a:pPr>
            <a:r>
              <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 </a:t>
            </a:r>
            <a:endPar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marL="0" marR="0" indent="0" algn="ctr" rtl="0" fontAlgn="auto">
              <a:lnSpc>
                <a:spcPts val="1600"/>
              </a:lnSpc>
            </a:pPr>
            <a:r>
              <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 </a:t>
            </a:r>
            <a:endPar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marL="0" marR="0" indent="0" algn="ctr" rtl="0" fontAlgn="auto">
              <a:lnSpc>
                <a:spcPts val="1600"/>
              </a:lnSpc>
            </a:pPr>
            <a:r>
              <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与企业导师</a:t>
            </a:r>
            <a:endPar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marL="0" marR="0" indent="0" algn="ctr" rtl="0" fontAlgn="auto">
              <a:lnSpc>
                <a:spcPts val="1600"/>
              </a:lnSpc>
            </a:pPr>
            <a:r>
              <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rPr>
              <a:t>互动</a:t>
            </a:r>
            <a:endParaRPr lang="en-US" altLang="zh-CN" sz="1500" strike="noStrike" kern="100" noProof="1">
              <a:solidFill>
                <a:srgbClr val="FFFFFF"/>
              </a:solidFill>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p:txBody>
      </p:sp>
      <p:sp>
        <p:nvSpPr>
          <p:cNvPr id="2" name="文本框 206"/>
          <p:cNvSpPr txBox="1"/>
          <p:nvPr/>
        </p:nvSpPr>
        <p:spPr>
          <a:xfrm>
            <a:off x="6861810" y="3438525"/>
            <a:ext cx="1775460" cy="911225"/>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just" rtl="0" fontAlgn="auto">
              <a:lnSpc>
                <a:spcPts val="1500"/>
              </a:lnSpc>
            </a:pPr>
            <a:r>
              <a:rPr lang="en-US" altLang="zh-CN" sz="1400" b="1" strike="noStrike" kern="100" noProof="1">
                <a:solidFill>
                  <a:srgbClr val="FFFF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 </a:t>
            </a:r>
            <a:endParaRPr lang="en-US" altLang="zh-CN" sz="1400" b="1" strike="noStrike" kern="100" noProof="1">
              <a:solidFill>
                <a:srgbClr val="FFFF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a:p>
            <a:pPr marL="0" marR="0" indent="0" algn="just" rtl="0" fontAlgn="auto">
              <a:lnSpc>
                <a:spcPts val="1500"/>
              </a:lnSpc>
            </a:pPr>
            <a:r>
              <a:rPr lang="en-US" altLang="zh-CN" sz="1400" b="1" strike="noStrike" kern="100" noProof="1">
                <a:solidFill>
                  <a:srgbClr val="FFFF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在企业高层导师的指导下完成工程项目实践和毕业设计</a:t>
            </a:r>
            <a:endParaRPr lang="en-US" altLang="zh-CN" sz="1400" b="1" strike="noStrike" kern="100" noProof="1">
              <a:solidFill>
                <a:srgbClr val="FFFF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p:txBody>
      </p:sp>
      <p:sp>
        <p:nvSpPr>
          <p:cNvPr id="3" name="文本框 210"/>
          <p:cNvSpPr txBox="1"/>
          <p:nvPr/>
        </p:nvSpPr>
        <p:spPr>
          <a:xfrm>
            <a:off x="5347018" y="3414395"/>
            <a:ext cx="1476375" cy="912813"/>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fontAlgn="auto">
              <a:lnSpc>
                <a:spcPts val="1500"/>
              </a:lnSpc>
            </a:pPr>
            <a:r>
              <a:rPr lang="en-US" altLang="zh-CN" sz="1400" b="1" strike="noStrike" kern="100" noProof="1">
                <a:solidFill>
                  <a:srgbClr val="FFFF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 </a:t>
            </a:r>
            <a:endParaRPr lang="en-US" altLang="zh-CN" sz="1400" b="1" strike="noStrike" kern="100" noProof="1">
              <a:solidFill>
                <a:srgbClr val="FFFF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a:p>
            <a:pPr marL="0" marR="0" indent="0" algn="ctr" rtl="0" fontAlgn="auto">
              <a:lnSpc>
                <a:spcPts val="1500"/>
              </a:lnSpc>
            </a:pPr>
            <a:r>
              <a:rPr lang="en-US" altLang="zh-CN" sz="1400" b="1" strike="noStrike" kern="100" noProof="1">
                <a:solidFill>
                  <a:srgbClr val="FFFF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进入企业高层管理团队或工程项目规划设计团队</a:t>
            </a:r>
            <a:endParaRPr lang="en-US" altLang="zh-CN" sz="1400" b="1" strike="noStrike" kern="100" noProof="1">
              <a:solidFill>
                <a:srgbClr val="FFFF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p:txBody>
      </p:sp>
      <p:sp>
        <p:nvSpPr>
          <p:cNvPr id="5" name="文本框 216"/>
          <p:cNvSpPr txBox="1"/>
          <p:nvPr/>
        </p:nvSpPr>
        <p:spPr>
          <a:xfrm>
            <a:off x="4002405" y="3269933"/>
            <a:ext cx="1347788" cy="723900"/>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fontAlgn="auto">
              <a:lnSpc>
                <a:spcPts val="1600"/>
              </a:lnSpc>
            </a:pPr>
            <a:r>
              <a:rPr lang="en-US" altLang="zh-CN" sz="1500" b="1" strike="noStrike" kern="100" noProof="1">
                <a:solidFill>
                  <a:srgbClr val="FFFF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 </a:t>
            </a:r>
            <a:endParaRPr lang="en-US" altLang="zh-CN" sz="1500" b="1" strike="noStrike" kern="100" noProof="1">
              <a:solidFill>
                <a:srgbClr val="FFFF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a:p>
            <a:pPr marL="0" marR="0" indent="0" algn="ctr" rtl="0" fontAlgn="auto">
              <a:lnSpc>
                <a:spcPts val="1600"/>
              </a:lnSpc>
            </a:pPr>
            <a:r>
              <a:rPr lang="en-US" altLang="zh-CN" sz="1500" b="1" strike="noStrike" kern="100" noProof="1">
                <a:solidFill>
                  <a:srgbClr val="FFFF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工程领导力</a:t>
            </a:r>
            <a:endParaRPr lang="en-US" altLang="zh-CN" sz="1500" b="1" strike="noStrike" kern="100" noProof="1">
              <a:solidFill>
                <a:srgbClr val="FFFF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a:p>
            <a:pPr marL="0" marR="0" indent="0" algn="ctr" rtl="0" fontAlgn="auto">
              <a:lnSpc>
                <a:spcPts val="1600"/>
              </a:lnSpc>
            </a:pPr>
            <a:r>
              <a:rPr lang="en-US" altLang="zh-CN" sz="1500" b="1" strike="noStrike" kern="100" noProof="1">
                <a:solidFill>
                  <a:srgbClr val="FFFF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训练项目</a:t>
            </a:r>
            <a:endParaRPr lang="en-US" altLang="zh-CN" sz="1500" b="1" strike="noStrike" kern="100" noProof="1">
              <a:solidFill>
                <a:srgbClr val="FFFF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p:txBody>
      </p:sp>
      <p:sp>
        <p:nvSpPr>
          <p:cNvPr id="7" name="文本框 280"/>
          <p:cNvSpPr txBox="1"/>
          <p:nvPr/>
        </p:nvSpPr>
        <p:spPr>
          <a:xfrm>
            <a:off x="8714105" y="3538220"/>
            <a:ext cx="1162050" cy="857250"/>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fontAlgn="auto">
              <a:lnSpc>
                <a:spcPts val="1800"/>
              </a:lnSpc>
            </a:pPr>
            <a:r>
              <a:rPr lang="en-US" altLang="zh-CN" sz="1600" b="1" strike="noStrike" kern="100" noProof="1">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工程领军</a:t>
            </a:r>
            <a:endParaRPr lang="en-US" altLang="zh-CN" sz="1600" b="1" strike="noStrike" kern="100" noProof="1">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a:p>
            <a:pPr marL="0" marR="0" indent="0" algn="ctr" rtl="0" fontAlgn="auto">
              <a:lnSpc>
                <a:spcPts val="1800"/>
              </a:lnSpc>
            </a:pPr>
            <a:r>
              <a:rPr lang="en-US" altLang="zh-CN" sz="1600" b="1" strike="noStrike" kern="100" noProof="1">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人才培养目标</a:t>
            </a:r>
            <a:endParaRPr lang="en-US" altLang="zh-CN" sz="1600" b="1" strike="noStrike" kern="100" noProof="1">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p:txBody>
      </p:sp>
      <p:sp>
        <p:nvSpPr>
          <p:cNvPr id="8" name="文本框 217"/>
          <p:cNvSpPr txBox="1"/>
          <p:nvPr/>
        </p:nvSpPr>
        <p:spPr>
          <a:xfrm>
            <a:off x="2766060" y="3495675"/>
            <a:ext cx="1487170" cy="789305"/>
          </a:xfrm>
          <a:prstGeom prst="rect">
            <a:avLst/>
          </a:prstGeom>
          <a:noFill/>
          <a:ln w="6350">
            <a:no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p>
            <a:pPr marL="0" marR="0" indent="0" algn="ctr" rtl="0" fontAlgn="auto">
              <a:lnSpc>
                <a:spcPts val="1600"/>
              </a:lnSpc>
            </a:pPr>
            <a:r>
              <a:rPr lang="en-US" altLang="zh-CN" sz="1600" b="1" strike="noStrike" kern="100" noProof="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 </a:t>
            </a:r>
            <a:endParaRPr lang="en-US" altLang="zh-CN" sz="1600" b="1" strike="noStrike" kern="100" noProof="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a:p>
            <a:pPr marL="0" marR="0" indent="0" algn="ctr" rtl="0" fontAlgn="auto">
              <a:lnSpc>
                <a:spcPts val="1600"/>
              </a:lnSpc>
            </a:pPr>
            <a:r>
              <a:rPr lang="en-US" altLang="zh-CN" sz="1600" b="1" strike="noStrike" kern="100" noProof="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学习工程领导力相关课程</a:t>
            </a:r>
            <a:endParaRPr lang="en-US" altLang="zh-CN" sz="1600" b="1" strike="noStrike" kern="100" noProof="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7409"/>
                                        </p:tgtEl>
                                        <p:attrNameLst>
                                          <p:attrName>style.visibility</p:attrName>
                                        </p:attrNameLst>
                                      </p:cBhvr>
                                      <p:to>
                                        <p:strVal val="visible"/>
                                      </p:to>
                                    </p:set>
                                    <p:animEffect transition="in" filter="dissolve">
                                      <p:cBhvr>
                                        <p:cTn id="7" dur="1000"/>
                                        <p:tgtEl>
                                          <p:spTgt spid="17409"/>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7418"/>
                                        </p:tgtEl>
                                        <p:attrNameLst>
                                          <p:attrName>style.visibility</p:attrName>
                                        </p:attrNameLst>
                                      </p:cBhvr>
                                      <p:to>
                                        <p:strVal val="visible"/>
                                      </p:to>
                                    </p:set>
                                    <p:animEffect transition="in" filter="dissolve">
                                      <p:cBhvr>
                                        <p:cTn id="10" dur="1000"/>
                                        <p:tgtEl>
                                          <p:spTgt spid="17418"/>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7422"/>
                                        </p:tgtEl>
                                        <p:attrNameLst>
                                          <p:attrName>style.visibility</p:attrName>
                                        </p:attrNameLst>
                                      </p:cBhvr>
                                      <p:to>
                                        <p:strVal val="visible"/>
                                      </p:to>
                                    </p:set>
                                    <p:animEffect transition="in" filter="dissolve">
                                      <p:cBhvr>
                                        <p:cTn id="13" dur="1000"/>
                                        <p:tgtEl>
                                          <p:spTgt spid="1742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51"/>
                                        </p:tgtEl>
                                        <p:attrNameLst>
                                          <p:attrName>style.visibility</p:attrName>
                                        </p:attrNameLst>
                                      </p:cBhvr>
                                      <p:to>
                                        <p:strVal val="visible"/>
                                      </p:to>
                                    </p:set>
                                    <p:animEffect transition="in" filter="wipe(left)">
                                      <p:cBhvr>
                                        <p:cTn id="17" dur="1000"/>
                                        <p:tgtEl>
                                          <p:spTgt spid="451"/>
                                        </p:tgtEl>
                                      </p:cBhvr>
                                    </p:animEffect>
                                  </p:childTnLst>
                                </p:cTn>
                              </p:par>
                              <p:par>
                                <p:cTn id="18" presetID="22" presetClass="entr" presetSubtype="8" fill="hold" nodeType="withEffect">
                                  <p:stCondLst>
                                    <p:cond delay="0"/>
                                  </p:stCondLst>
                                  <p:childTnLst>
                                    <p:set>
                                      <p:cBhvr>
                                        <p:cTn id="19" dur="1" fill="hold">
                                          <p:stCondLst>
                                            <p:cond delay="0"/>
                                          </p:stCondLst>
                                        </p:cTn>
                                        <p:tgtEl>
                                          <p:spTgt spid="450"/>
                                        </p:tgtEl>
                                        <p:attrNameLst>
                                          <p:attrName>style.visibility</p:attrName>
                                        </p:attrNameLst>
                                      </p:cBhvr>
                                      <p:to>
                                        <p:strVal val="visible"/>
                                      </p:to>
                                    </p:set>
                                    <p:animEffect transition="in" filter="wipe(left)">
                                      <p:cBhvr>
                                        <p:cTn id="20" dur="1000"/>
                                        <p:tgtEl>
                                          <p:spTgt spid="450"/>
                                        </p:tgtEl>
                                      </p:cBhvr>
                                    </p:animEffect>
                                  </p:childTnLst>
                                </p:cTn>
                              </p:par>
                              <p:par>
                                <p:cTn id="21" presetID="22" presetClass="entr" presetSubtype="8" fill="hold" nodeType="withEffect">
                                  <p:stCondLst>
                                    <p:cond delay="0"/>
                                  </p:stCondLst>
                                  <p:childTnLst>
                                    <p:set>
                                      <p:cBhvr>
                                        <p:cTn id="22" dur="1" fill="hold">
                                          <p:stCondLst>
                                            <p:cond delay="0"/>
                                          </p:stCondLst>
                                        </p:cTn>
                                        <p:tgtEl>
                                          <p:spTgt spid="448"/>
                                        </p:tgtEl>
                                        <p:attrNameLst>
                                          <p:attrName>style.visibility</p:attrName>
                                        </p:attrNameLst>
                                      </p:cBhvr>
                                      <p:to>
                                        <p:strVal val="visible"/>
                                      </p:to>
                                    </p:set>
                                    <p:animEffect transition="in" filter="wipe(left)">
                                      <p:cBhvr>
                                        <p:cTn id="23" dur="1000"/>
                                        <p:tgtEl>
                                          <p:spTgt spid="448"/>
                                        </p:tgtEl>
                                      </p:cBhvr>
                                    </p:animEffect>
                                  </p:childTnLst>
                                </p:cTn>
                              </p:par>
                              <p:par>
                                <p:cTn id="24" presetID="22" presetClass="entr" presetSubtype="8" fill="hold" nodeType="withEffect">
                                  <p:stCondLst>
                                    <p:cond delay="0"/>
                                  </p:stCondLst>
                                  <p:childTnLst>
                                    <p:set>
                                      <p:cBhvr>
                                        <p:cTn id="25" dur="1" fill="hold">
                                          <p:stCondLst>
                                            <p:cond delay="0"/>
                                          </p:stCondLst>
                                        </p:cTn>
                                        <p:tgtEl>
                                          <p:spTgt spid="199"/>
                                        </p:tgtEl>
                                        <p:attrNameLst>
                                          <p:attrName>style.visibility</p:attrName>
                                        </p:attrNameLst>
                                      </p:cBhvr>
                                      <p:to>
                                        <p:strVal val="visible"/>
                                      </p:to>
                                    </p:set>
                                    <p:animEffect transition="in" filter="wipe(left)">
                                      <p:cBhvr>
                                        <p:cTn id="26" dur="1000"/>
                                        <p:tgtEl>
                                          <p:spTgt spid="199"/>
                                        </p:tgtEl>
                                      </p:cBhvr>
                                    </p:animEffect>
                                  </p:childTnLst>
                                </p:cTn>
                              </p:par>
                              <p:par>
                                <p:cTn id="27" presetID="22" presetClass="entr" presetSubtype="8" fill="hold" nodeType="withEffect">
                                  <p:stCondLst>
                                    <p:cond delay="0"/>
                                  </p:stCondLst>
                                  <p:childTnLst>
                                    <p:set>
                                      <p:cBhvr>
                                        <p:cTn id="28" dur="1" fill="hold">
                                          <p:stCondLst>
                                            <p:cond delay="0"/>
                                          </p:stCondLst>
                                        </p:cTn>
                                        <p:tgtEl>
                                          <p:spTgt spid="200"/>
                                        </p:tgtEl>
                                        <p:attrNameLst>
                                          <p:attrName>style.visibility</p:attrName>
                                        </p:attrNameLst>
                                      </p:cBhvr>
                                      <p:to>
                                        <p:strVal val="visible"/>
                                      </p:to>
                                    </p:set>
                                    <p:animEffect transition="in" filter="wipe(left)">
                                      <p:cBhvr>
                                        <p:cTn id="29" dur="1000"/>
                                        <p:tgtEl>
                                          <p:spTgt spid="200"/>
                                        </p:tgtEl>
                                      </p:cBhvr>
                                    </p:animEffect>
                                  </p:childTnLst>
                                </p:cTn>
                              </p:par>
                              <p:par>
                                <p:cTn id="30" presetID="22" presetClass="entr" presetSubtype="8" fill="hold" nodeType="withEffect">
                                  <p:stCondLst>
                                    <p:cond delay="0"/>
                                  </p:stCondLst>
                                  <p:childTnLst>
                                    <p:set>
                                      <p:cBhvr>
                                        <p:cTn id="31" dur="1" fill="hold">
                                          <p:stCondLst>
                                            <p:cond delay="0"/>
                                          </p:stCondLst>
                                        </p:cTn>
                                        <p:tgtEl>
                                          <p:spTgt spid="204"/>
                                        </p:tgtEl>
                                        <p:attrNameLst>
                                          <p:attrName>style.visibility</p:attrName>
                                        </p:attrNameLst>
                                      </p:cBhvr>
                                      <p:to>
                                        <p:strVal val="visible"/>
                                      </p:to>
                                    </p:set>
                                    <p:animEffect transition="in" filter="wipe(left)">
                                      <p:cBhvr>
                                        <p:cTn id="32" dur="1000"/>
                                        <p:tgtEl>
                                          <p:spTgt spid="204"/>
                                        </p:tgtEl>
                                      </p:cBhvr>
                                    </p:animEffect>
                                  </p:childTnLst>
                                </p:cTn>
                              </p:par>
                              <p:par>
                                <p:cTn id="33" presetID="22" presetClass="entr" presetSubtype="8" fill="hold" nodeType="withEffect">
                                  <p:stCondLst>
                                    <p:cond delay="0"/>
                                  </p:stCondLst>
                                  <p:childTnLst>
                                    <p:set>
                                      <p:cBhvr>
                                        <p:cTn id="34" dur="1" fill="hold">
                                          <p:stCondLst>
                                            <p:cond delay="0"/>
                                          </p:stCondLst>
                                        </p:cTn>
                                        <p:tgtEl>
                                          <p:spTgt spid="205"/>
                                        </p:tgtEl>
                                        <p:attrNameLst>
                                          <p:attrName>style.visibility</p:attrName>
                                        </p:attrNameLst>
                                      </p:cBhvr>
                                      <p:to>
                                        <p:strVal val="visible"/>
                                      </p:to>
                                    </p:set>
                                    <p:animEffect transition="in" filter="wipe(left)">
                                      <p:cBhvr>
                                        <p:cTn id="35" dur="1000"/>
                                        <p:tgtEl>
                                          <p:spTgt spid="205"/>
                                        </p:tgtEl>
                                      </p:cBhvr>
                                    </p:animEffect>
                                  </p:childTnLst>
                                </p:cTn>
                              </p:par>
                              <p:par>
                                <p:cTn id="36" presetID="22" presetClass="entr" presetSubtype="8" fill="hold" nodeType="withEffect">
                                  <p:stCondLst>
                                    <p:cond delay="0"/>
                                  </p:stCondLst>
                                  <p:childTnLst>
                                    <p:set>
                                      <p:cBhvr>
                                        <p:cTn id="37" dur="1" fill="hold">
                                          <p:stCondLst>
                                            <p:cond delay="0"/>
                                          </p:stCondLst>
                                        </p:cTn>
                                        <p:tgtEl>
                                          <p:spTgt spid="137"/>
                                        </p:tgtEl>
                                        <p:attrNameLst>
                                          <p:attrName>style.visibility</p:attrName>
                                        </p:attrNameLst>
                                      </p:cBhvr>
                                      <p:to>
                                        <p:strVal val="visible"/>
                                      </p:to>
                                    </p:set>
                                    <p:animEffect transition="in" filter="wipe(left)">
                                      <p:cBhvr>
                                        <p:cTn id="38" dur="1000"/>
                                        <p:tgtEl>
                                          <p:spTgt spid="137"/>
                                        </p:tgtEl>
                                      </p:cBhvr>
                                    </p:animEffect>
                                  </p:childTnLst>
                                </p:cTn>
                              </p:par>
                              <p:par>
                                <p:cTn id="39" presetID="22" presetClass="entr" presetSubtype="8" fill="hold" nodeType="withEffect">
                                  <p:stCondLst>
                                    <p:cond delay="0"/>
                                  </p:stCondLst>
                                  <p:childTnLst>
                                    <p:set>
                                      <p:cBhvr>
                                        <p:cTn id="40" dur="1" fill="hold">
                                          <p:stCondLst>
                                            <p:cond delay="0"/>
                                          </p:stCondLst>
                                        </p:cTn>
                                        <p:tgtEl>
                                          <p:spTgt spid="475"/>
                                        </p:tgtEl>
                                        <p:attrNameLst>
                                          <p:attrName>style.visibility</p:attrName>
                                        </p:attrNameLst>
                                      </p:cBhvr>
                                      <p:to>
                                        <p:strVal val="visible"/>
                                      </p:to>
                                    </p:set>
                                    <p:animEffect transition="in" filter="wipe(left)">
                                      <p:cBhvr>
                                        <p:cTn id="41" dur="1000"/>
                                        <p:tgtEl>
                                          <p:spTgt spid="475"/>
                                        </p:tgtEl>
                                      </p:cBhvr>
                                    </p:animEffect>
                                  </p:childTnLst>
                                </p:cTn>
                              </p:par>
                              <p:par>
                                <p:cTn id="42" presetID="22" presetClass="entr" presetSubtype="8" fill="hold" nodeType="withEffect">
                                  <p:stCondLst>
                                    <p:cond delay="0"/>
                                  </p:stCondLst>
                                  <p:childTnLst>
                                    <p:set>
                                      <p:cBhvr>
                                        <p:cTn id="43" dur="1" fill="hold">
                                          <p:stCondLst>
                                            <p:cond delay="0"/>
                                          </p:stCondLst>
                                        </p:cTn>
                                        <p:tgtEl>
                                          <p:spTgt spid="466"/>
                                        </p:tgtEl>
                                        <p:attrNameLst>
                                          <p:attrName>style.visibility</p:attrName>
                                        </p:attrNameLst>
                                      </p:cBhvr>
                                      <p:to>
                                        <p:strVal val="visible"/>
                                      </p:to>
                                    </p:set>
                                    <p:animEffect transition="in" filter="wipe(left)">
                                      <p:cBhvr>
                                        <p:cTn id="44" dur="1000"/>
                                        <p:tgtEl>
                                          <p:spTgt spid="466"/>
                                        </p:tgtEl>
                                      </p:cBhvr>
                                    </p:animEffect>
                                  </p:childTnLst>
                                </p:cTn>
                              </p:par>
                              <p:par>
                                <p:cTn id="45" presetID="22" presetClass="entr" presetSubtype="8" fill="hold" nodeType="withEffect">
                                  <p:stCondLst>
                                    <p:cond delay="0"/>
                                  </p:stCondLst>
                                  <p:childTnLst>
                                    <p:set>
                                      <p:cBhvr>
                                        <p:cTn id="46" dur="1" fill="hold">
                                          <p:stCondLst>
                                            <p:cond delay="0"/>
                                          </p:stCondLst>
                                        </p:cTn>
                                        <p:tgtEl>
                                          <p:spTgt spid="219"/>
                                        </p:tgtEl>
                                        <p:attrNameLst>
                                          <p:attrName>style.visibility</p:attrName>
                                        </p:attrNameLst>
                                      </p:cBhvr>
                                      <p:to>
                                        <p:strVal val="visible"/>
                                      </p:to>
                                    </p:set>
                                    <p:animEffect transition="in" filter="wipe(left)">
                                      <p:cBhvr>
                                        <p:cTn id="47" dur="1000"/>
                                        <p:tgtEl>
                                          <p:spTgt spid="219"/>
                                        </p:tgtEl>
                                      </p:cBhvr>
                                    </p:animEffect>
                                  </p:childTnLst>
                                </p:cTn>
                              </p:par>
                              <p:par>
                                <p:cTn id="48" presetID="22" presetClass="entr" presetSubtype="8" fill="hold" nodeType="withEffect">
                                  <p:stCondLst>
                                    <p:cond delay="0"/>
                                  </p:stCondLst>
                                  <p:childTnLst>
                                    <p:set>
                                      <p:cBhvr>
                                        <p:cTn id="49" dur="1" fill="hold">
                                          <p:stCondLst>
                                            <p:cond delay="0"/>
                                          </p:stCondLst>
                                        </p:cTn>
                                        <p:tgtEl>
                                          <p:spTgt spid="220"/>
                                        </p:tgtEl>
                                        <p:attrNameLst>
                                          <p:attrName>style.visibility</p:attrName>
                                        </p:attrNameLst>
                                      </p:cBhvr>
                                      <p:to>
                                        <p:strVal val="visible"/>
                                      </p:to>
                                    </p:set>
                                    <p:animEffect transition="in" filter="wipe(left)">
                                      <p:cBhvr>
                                        <p:cTn id="50" dur="1000"/>
                                        <p:tgtEl>
                                          <p:spTgt spid="220"/>
                                        </p:tgtEl>
                                      </p:cBhvr>
                                    </p:animEffect>
                                  </p:childTnLst>
                                </p:cTn>
                              </p:par>
                              <p:par>
                                <p:cTn id="51" presetID="22" presetClass="entr" presetSubtype="8" fill="hold" nodeType="withEffect">
                                  <p:stCondLst>
                                    <p:cond delay="0"/>
                                  </p:stCondLst>
                                  <p:childTnLst>
                                    <p:set>
                                      <p:cBhvr>
                                        <p:cTn id="52" dur="1" fill="hold">
                                          <p:stCondLst>
                                            <p:cond delay="0"/>
                                          </p:stCondLst>
                                        </p:cTn>
                                        <p:tgtEl>
                                          <p:spTgt spid="173"/>
                                        </p:tgtEl>
                                        <p:attrNameLst>
                                          <p:attrName>style.visibility</p:attrName>
                                        </p:attrNameLst>
                                      </p:cBhvr>
                                      <p:to>
                                        <p:strVal val="visible"/>
                                      </p:to>
                                    </p:set>
                                    <p:animEffect transition="in" filter="wipe(left)">
                                      <p:cBhvr>
                                        <p:cTn id="53" dur="1000"/>
                                        <p:tgtEl>
                                          <p:spTgt spid="173"/>
                                        </p:tgtEl>
                                      </p:cBhvr>
                                    </p:animEffect>
                                  </p:childTnLst>
                                </p:cTn>
                              </p:par>
                              <p:par>
                                <p:cTn id="54" presetID="22" presetClass="entr" presetSubtype="8" fill="hold" nodeType="withEffect">
                                  <p:stCondLst>
                                    <p:cond delay="0"/>
                                  </p:stCondLst>
                                  <p:childTnLst>
                                    <p:set>
                                      <p:cBhvr>
                                        <p:cTn id="55" dur="1" fill="hold">
                                          <p:stCondLst>
                                            <p:cond delay="0"/>
                                          </p:stCondLst>
                                        </p:cTn>
                                        <p:tgtEl>
                                          <p:spTgt spid="172"/>
                                        </p:tgtEl>
                                        <p:attrNameLst>
                                          <p:attrName>style.visibility</p:attrName>
                                        </p:attrNameLst>
                                      </p:cBhvr>
                                      <p:to>
                                        <p:strVal val="visible"/>
                                      </p:to>
                                    </p:set>
                                    <p:animEffect transition="in" filter="wipe(left)">
                                      <p:cBhvr>
                                        <p:cTn id="56" dur="1000"/>
                                        <p:tgtEl>
                                          <p:spTgt spid="172"/>
                                        </p:tgtEl>
                                      </p:cBhvr>
                                    </p:animEffect>
                                  </p:childTnLst>
                                </p:cTn>
                              </p:par>
                              <p:par>
                                <p:cTn id="57" presetID="22" presetClass="entr" presetSubtype="8" fill="hold" nodeType="withEffect">
                                  <p:stCondLst>
                                    <p:cond delay="0"/>
                                  </p:stCondLst>
                                  <p:childTnLst>
                                    <p:set>
                                      <p:cBhvr>
                                        <p:cTn id="58" dur="1" fill="hold">
                                          <p:stCondLst>
                                            <p:cond delay="0"/>
                                          </p:stCondLst>
                                        </p:cTn>
                                        <p:tgtEl>
                                          <p:spTgt spid="170"/>
                                        </p:tgtEl>
                                        <p:attrNameLst>
                                          <p:attrName>style.visibility</p:attrName>
                                        </p:attrNameLst>
                                      </p:cBhvr>
                                      <p:to>
                                        <p:strVal val="visible"/>
                                      </p:to>
                                    </p:set>
                                    <p:animEffect transition="in" filter="wipe(left)">
                                      <p:cBhvr>
                                        <p:cTn id="59" dur="1000"/>
                                        <p:tgtEl>
                                          <p:spTgt spid="170"/>
                                        </p:tgtEl>
                                      </p:cBhvr>
                                    </p:animEffect>
                                  </p:childTnLst>
                                </p:cTn>
                              </p:par>
                              <p:par>
                                <p:cTn id="60" presetID="22" presetClass="entr" presetSubtype="8" fill="hold" nodeType="withEffect">
                                  <p:stCondLst>
                                    <p:cond delay="0"/>
                                  </p:stCondLst>
                                  <p:childTnLst>
                                    <p:set>
                                      <p:cBhvr>
                                        <p:cTn id="61" dur="1" fill="hold">
                                          <p:stCondLst>
                                            <p:cond delay="0"/>
                                          </p:stCondLst>
                                        </p:cTn>
                                        <p:tgtEl>
                                          <p:spTgt spid="432"/>
                                        </p:tgtEl>
                                        <p:attrNameLst>
                                          <p:attrName>style.visibility</p:attrName>
                                        </p:attrNameLst>
                                      </p:cBhvr>
                                      <p:to>
                                        <p:strVal val="visible"/>
                                      </p:to>
                                    </p:set>
                                    <p:animEffect transition="in" filter="wipe(left)">
                                      <p:cBhvr>
                                        <p:cTn id="62" dur="1000"/>
                                        <p:tgtEl>
                                          <p:spTgt spid="432"/>
                                        </p:tgtEl>
                                      </p:cBhvr>
                                    </p:animEffect>
                                  </p:childTnLst>
                                </p:cTn>
                              </p:par>
                              <p:par>
                                <p:cTn id="63" presetID="22" presetClass="entr" presetSubtype="8" fill="hold" nodeType="withEffect">
                                  <p:stCondLst>
                                    <p:cond delay="0"/>
                                  </p:stCondLst>
                                  <p:childTnLst>
                                    <p:set>
                                      <p:cBhvr>
                                        <p:cTn id="64" dur="1" fill="hold">
                                          <p:stCondLst>
                                            <p:cond delay="0"/>
                                          </p:stCondLst>
                                        </p:cTn>
                                        <p:tgtEl>
                                          <p:spTgt spid="445"/>
                                        </p:tgtEl>
                                        <p:attrNameLst>
                                          <p:attrName>style.visibility</p:attrName>
                                        </p:attrNameLst>
                                      </p:cBhvr>
                                      <p:to>
                                        <p:strVal val="visible"/>
                                      </p:to>
                                    </p:set>
                                    <p:animEffect transition="in" filter="wipe(left)">
                                      <p:cBhvr>
                                        <p:cTn id="65" dur="1000"/>
                                        <p:tgtEl>
                                          <p:spTgt spid="445"/>
                                        </p:tgtEl>
                                      </p:cBhvr>
                                    </p:animEffect>
                                  </p:childTnLst>
                                </p:cTn>
                              </p:par>
                              <p:par>
                                <p:cTn id="66" presetID="22" presetClass="entr" presetSubtype="8" fill="hold" nodeType="withEffect">
                                  <p:stCondLst>
                                    <p:cond delay="0"/>
                                  </p:stCondLst>
                                  <p:childTnLst>
                                    <p:set>
                                      <p:cBhvr>
                                        <p:cTn id="67" dur="1" fill="hold">
                                          <p:stCondLst>
                                            <p:cond delay="0"/>
                                          </p:stCondLst>
                                        </p:cTn>
                                        <p:tgtEl>
                                          <p:spTgt spid="17442"/>
                                        </p:tgtEl>
                                        <p:attrNameLst>
                                          <p:attrName>style.visibility</p:attrName>
                                        </p:attrNameLst>
                                      </p:cBhvr>
                                      <p:to>
                                        <p:strVal val="visible"/>
                                      </p:to>
                                    </p:set>
                                    <p:animEffect transition="in" filter="wipe(left)">
                                      <p:cBhvr>
                                        <p:cTn id="68" dur="1000"/>
                                        <p:tgtEl>
                                          <p:spTgt spid="17442"/>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476"/>
                                        </p:tgtEl>
                                        <p:attrNameLst>
                                          <p:attrName>style.visibility</p:attrName>
                                        </p:attrNameLst>
                                      </p:cBhvr>
                                      <p:to>
                                        <p:strVal val="visible"/>
                                      </p:to>
                                    </p:set>
                                    <p:animEffect transition="in" filter="wipe(left)">
                                      <p:cBhvr>
                                        <p:cTn id="71" dur="1000"/>
                                        <p:tgtEl>
                                          <p:spTgt spid="476"/>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277"/>
                                        </p:tgtEl>
                                        <p:attrNameLst>
                                          <p:attrName>style.visibility</p:attrName>
                                        </p:attrNameLst>
                                      </p:cBhvr>
                                      <p:to>
                                        <p:strVal val="visible"/>
                                      </p:to>
                                    </p:set>
                                    <p:animEffect transition="in" filter="wipe(left)">
                                      <p:cBhvr>
                                        <p:cTn id="74" dur="1000"/>
                                        <p:tgtEl>
                                          <p:spTgt spid="277"/>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516"/>
                                        </p:tgtEl>
                                        <p:attrNameLst>
                                          <p:attrName>style.visibility</p:attrName>
                                        </p:attrNameLst>
                                      </p:cBhvr>
                                      <p:to>
                                        <p:strVal val="visible"/>
                                      </p:to>
                                    </p:set>
                                    <p:animEffect transition="in" filter="wipe(left)">
                                      <p:cBhvr>
                                        <p:cTn id="77" dur="1000"/>
                                        <p:tgtEl>
                                          <p:spTgt spid="516"/>
                                        </p:tgtEl>
                                      </p:cBhvr>
                                    </p:animEffect>
                                  </p:childTnLst>
                                </p:cTn>
                              </p:par>
                              <p:par>
                                <p:cTn id="78" presetID="22" presetClass="entr" presetSubtype="8" fill="hold" nodeType="withEffect">
                                  <p:stCondLst>
                                    <p:cond delay="0"/>
                                  </p:stCondLst>
                                  <p:childTnLst>
                                    <p:set>
                                      <p:cBhvr>
                                        <p:cTn id="79" dur="1" fill="hold">
                                          <p:stCondLst>
                                            <p:cond delay="0"/>
                                          </p:stCondLst>
                                        </p:cTn>
                                        <p:tgtEl>
                                          <p:spTgt spid="284"/>
                                        </p:tgtEl>
                                        <p:attrNameLst>
                                          <p:attrName>style.visibility</p:attrName>
                                        </p:attrNameLst>
                                      </p:cBhvr>
                                      <p:to>
                                        <p:strVal val="visible"/>
                                      </p:to>
                                    </p:set>
                                    <p:animEffect transition="in" filter="wipe(left)">
                                      <p:cBhvr>
                                        <p:cTn id="80" dur="1000"/>
                                        <p:tgtEl>
                                          <p:spTgt spid="284"/>
                                        </p:tgtEl>
                                      </p:cBhvr>
                                    </p:animEffect>
                                  </p:childTnLst>
                                </p:cTn>
                              </p:par>
                              <p:par>
                                <p:cTn id="81" presetID="22" presetClass="entr" presetSubtype="8" fill="hold" nodeType="withEffect">
                                  <p:stCondLst>
                                    <p:cond delay="0"/>
                                  </p:stCondLst>
                                  <p:childTnLst>
                                    <p:set>
                                      <p:cBhvr>
                                        <p:cTn id="82" dur="1" fill="hold">
                                          <p:stCondLst>
                                            <p:cond delay="0"/>
                                          </p:stCondLst>
                                        </p:cTn>
                                        <p:tgtEl>
                                          <p:spTgt spid="285"/>
                                        </p:tgtEl>
                                        <p:attrNameLst>
                                          <p:attrName>style.visibility</p:attrName>
                                        </p:attrNameLst>
                                      </p:cBhvr>
                                      <p:to>
                                        <p:strVal val="visible"/>
                                      </p:to>
                                    </p:set>
                                    <p:animEffect transition="in" filter="wipe(left)">
                                      <p:cBhvr>
                                        <p:cTn id="83" dur="1000"/>
                                        <p:tgtEl>
                                          <p:spTgt spid="285"/>
                                        </p:tgtEl>
                                      </p:cBhvr>
                                    </p:animEffect>
                                  </p:childTnLst>
                                </p:cTn>
                              </p:par>
                              <p:par>
                                <p:cTn id="84" presetID="22" presetClass="entr" presetSubtype="8" fill="hold" nodeType="withEffect">
                                  <p:stCondLst>
                                    <p:cond delay="0"/>
                                  </p:stCondLst>
                                  <p:childTnLst>
                                    <p:set>
                                      <p:cBhvr>
                                        <p:cTn id="85" dur="1" fill="hold">
                                          <p:stCondLst>
                                            <p:cond delay="0"/>
                                          </p:stCondLst>
                                        </p:cTn>
                                        <p:tgtEl>
                                          <p:spTgt spid="283"/>
                                        </p:tgtEl>
                                        <p:attrNameLst>
                                          <p:attrName>style.visibility</p:attrName>
                                        </p:attrNameLst>
                                      </p:cBhvr>
                                      <p:to>
                                        <p:strVal val="visible"/>
                                      </p:to>
                                    </p:set>
                                    <p:animEffect transition="in" filter="wipe(left)">
                                      <p:cBhvr>
                                        <p:cTn id="86" dur="1000"/>
                                        <p:tgtEl>
                                          <p:spTgt spid="283"/>
                                        </p:tgtEl>
                                      </p:cBhvr>
                                    </p:animEffect>
                                  </p:childTnLst>
                                </p:cTn>
                              </p:par>
                              <p:par>
                                <p:cTn id="87" presetID="22" presetClass="entr" presetSubtype="8" fill="hold" nodeType="withEffect">
                                  <p:stCondLst>
                                    <p:cond delay="0"/>
                                  </p:stCondLst>
                                  <p:childTnLst>
                                    <p:set>
                                      <p:cBhvr>
                                        <p:cTn id="88" dur="1" fill="hold">
                                          <p:stCondLst>
                                            <p:cond delay="0"/>
                                          </p:stCondLst>
                                        </p:cTn>
                                        <p:tgtEl>
                                          <p:spTgt spid="286"/>
                                        </p:tgtEl>
                                        <p:attrNameLst>
                                          <p:attrName>style.visibility</p:attrName>
                                        </p:attrNameLst>
                                      </p:cBhvr>
                                      <p:to>
                                        <p:strVal val="visible"/>
                                      </p:to>
                                    </p:set>
                                    <p:animEffect transition="in" filter="wipe(left)">
                                      <p:cBhvr>
                                        <p:cTn id="89" dur="1000"/>
                                        <p:tgtEl>
                                          <p:spTgt spid="286"/>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514"/>
                                        </p:tgtEl>
                                        <p:attrNameLst>
                                          <p:attrName>style.visibility</p:attrName>
                                        </p:attrNameLst>
                                      </p:cBhvr>
                                      <p:to>
                                        <p:strVal val="visible"/>
                                      </p:to>
                                    </p:set>
                                    <p:animEffect transition="in" filter="wipe(left)">
                                      <p:cBhvr>
                                        <p:cTn id="92" dur="1000"/>
                                        <p:tgtEl>
                                          <p:spTgt spid="514"/>
                                        </p:tgtEl>
                                      </p:cBhvr>
                                    </p:animEffect>
                                  </p:childTnLst>
                                </p:cTn>
                              </p:par>
                              <p:par>
                                <p:cTn id="93" presetID="22" presetClass="entr" presetSubtype="8" fill="hold" nodeType="withEffect">
                                  <p:stCondLst>
                                    <p:cond delay="0"/>
                                  </p:stCondLst>
                                  <p:childTnLst>
                                    <p:set>
                                      <p:cBhvr>
                                        <p:cTn id="94" dur="1" fill="hold">
                                          <p:stCondLst>
                                            <p:cond delay="0"/>
                                          </p:stCondLst>
                                        </p:cTn>
                                        <p:tgtEl>
                                          <p:spTgt spid="424"/>
                                        </p:tgtEl>
                                        <p:attrNameLst>
                                          <p:attrName>style.visibility</p:attrName>
                                        </p:attrNameLst>
                                      </p:cBhvr>
                                      <p:to>
                                        <p:strVal val="visible"/>
                                      </p:to>
                                    </p:set>
                                    <p:animEffect transition="in" filter="wipe(left)">
                                      <p:cBhvr>
                                        <p:cTn id="95" dur="1000"/>
                                        <p:tgtEl>
                                          <p:spTgt spid="424"/>
                                        </p:tgtEl>
                                      </p:cBhvr>
                                    </p:animEffect>
                                  </p:childTnLst>
                                </p:cTn>
                              </p:par>
                              <p:par>
                                <p:cTn id="96" presetID="22" presetClass="entr" presetSubtype="8" fill="hold" nodeType="withEffect">
                                  <p:stCondLst>
                                    <p:cond delay="0"/>
                                  </p:stCondLst>
                                  <p:childTnLst>
                                    <p:set>
                                      <p:cBhvr>
                                        <p:cTn id="97" dur="1" fill="hold">
                                          <p:stCondLst>
                                            <p:cond delay="0"/>
                                          </p:stCondLst>
                                        </p:cTn>
                                        <p:tgtEl>
                                          <p:spTgt spid="17456"/>
                                        </p:tgtEl>
                                        <p:attrNameLst>
                                          <p:attrName>style.visibility</p:attrName>
                                        </p:attrNameLst>
                                      </p:cBhvr>
                                      <p:to>
                                        <p:strVal val="visible"/>
                                      </p:to>
                                    </p:set>
                                    <p:animEffect transition="in" filter="wipe(left)">
                                      <p:cBhvr>
                                        <p:cTn id="98" dur="1000"/>
                                        <p:tgtEl>
                                          <p:spTgt spid="17456"/>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513"/>
                                        </p:tgtEl>
                                        <p:attrNameLst>
                                          <p:attrName>style.visibility</p:attrName>
                                        </p:attrNameLst>
                                      </p:cBhvr>
                                      <p:to>
                                        <p:strVal val="visible"/>
                                      </p:to>
                                    </p:set>
                                    <p:animEffect transition="in" filter="wipe(left)">
                                      <p:cBhvr>
                                        <p:cTn id="101" dur="1000"/>
                                        <p:tgtEl>
                                          <p:spTgt spid="513"/>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512"/>
                                        </p:tgtEl>
                                        <p:attrNameLst>
                                          <p:attrName>style.visibility</p:attrName>
                                        </p:attrNameLst>
                                      </p:cBhvr>
                                      <p:to>
                                        <p:strVal val="visible"/>
                                      </p:to>
                                    </p:set>
                                    <p:animEffect transition="in" filter="wipe(left)">
                                      <p:cBhvr>
                                        <p:cTn id="104" dur="1000"/>
                                        <p:tgtEl>
                                          <p:spTgt spid="512"/>
                                        </p:tgtEl>
                                      </p:cBhvr>
                                    </p:animEffect>
                                  </p:childTnLst>
                                </p:cTn>
                              </p:par>
                              <p:par>
                                <p:cTn id="105" presetID="22" presetClass="entr" presetSubtype="8" fill="hold" nodeType="withEffect">
                                  <p:stCondLst>
                                    <p:cond delay="0"/>
                                  </p:stCondLst>
                                  <p:childTnLst>
                                    <p:set>
                                      <p:cBhvr>
                                        <p:cTn id="106" dur="1" fill="hold">
                                          <p:stCondLst>
                                            <p:cond delay="0"/>
                                          </p:stCondLst>
                                        </p:cTn>
                                        <p:tgtEl>
                                          <p:spTgt spid="431"/>
                                        </p:tgtEl>
                                        <p:attrNameLst>
                                          <p:attrName>style.visibility</p:attrName>
                                        </p:attrNameLst>
                                      </p:cBhvr>
                                      <p:to>
                                        <p:strVal val="visible"/>
                                      </p:to>
                                    </p:set>
                                    <p:animEffect transition="in" filter="wipe(left)">
                                      <p:cBhvr>
                                        <p:cTn id="107" dur="1000"/>
                                        <p:tgtEl>
                                          <p:spTgt spid="431"/>
                                        </p:tgtEl>
                                      </p:cBhvr>
                                    </p:animEffect>
                                  </p:childTnLst>
                                </p:cTn>
                              </p:par>
                              <p:par>
                                <p:cTn id="108" presetID="22" presetClass="entr" presetSubtype="8" fill="hold" nodeType="withEffect">
                                  <p:stCondLst>
                                    <p:cond delay="0"/>
                                  </p:stCondLst>
                                  <p:childTnLst>
                                    <p:set>
                                      <p:cBhvr>
                                        <p:cTn id="109" dur="1" fill="hold">
                                          <p:stCondLst>
                                            <p:cond delay="0"/>
                                          </p:stCondLst>
                                        </p:cTn>
                                        <p:tgtEl>
                                          <p:spTgt spid="444"/>
                                        </p:tgtEl>
                                        <p:attrNameLst>
                                          <p:attrName>style.visibility</p:attrName>
                                        </p:attrNameLst>
                                      </p:cBhvr>
                                      <p:to>
                                        <p:strVal val="visible"/>
                                      </p:to>
                                    </p:set>
                                    <p:animEffect transition="in" filter="wipe(left)">
                                      <p:cBhvr>
                                        <p:cTn id="110" dur="1000"/>
                                        <p:tgtEl>
                                          <p:spTgt spid="444"/>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511"/>
                                        </p:tgtEl>
                                        <p:attrNameLst>
                                          <p:attrName>style.visibility</p:attrName>
                                        </p:attrNameLst>
                                      </p:cBhvr>
                                      <p:to>
                                        <p:strVal val="visible"/>
                                      </p:to>
                                    </p:set>
                                    <p:animEffect transition="in" filter="wipe(left)">
                                      <p:cBhvr>
                                        <p:cTn id="113" dur="1000"/>
                                        <p:tgtEl>
                                          <p:spTgt spid="511"/>
                                        </p:tgtEl>
                                      </p:cBhvr>
                                    </p:animEffect>
                                  </p:childTnLst>
                                </p:cTn>
                              </p:par>
                              <p:par>
                                <p:cTn id="114" presetID="22" presetClass="entr" presetSubtype="8" fill="hold" nodeType="withEffect">
                                  <p:stCondLst>
                                    <p:cond delay="0"/>
                                  </p:stCondLst>
                                  <p:childTnLst>
                                    <p:set>
                                      <p:cBhvr>
                                        <p:cTn id="115" dur="1" fill="hold">
                                          <p:stCondLst>
                                            <p:cond delay="0"/>
                                          </p:stCondLst>
                                        </p:cTn>
                                        <p:tgtEl>
                                          <p:spTgt spid="17464"/>
                                        </p:tgtEl>
                                        <p:attrNameLst>
                                          <p:attrName>style.visibility</p:attrName>
                                        </p:attrNameLst>
                                      </p:cBhvr>
                                      <p:to>
                                        <p:strVal val="visible"/>
                                      </p:to>
                                    </p:set>
                                    <p:animEffect transition="in" filter="wipe(left)">
                                      <p:cBhvr>
                                        <p:cTn id="116" dur="1000"/>
                                        <p:tgtEl>
                                          <p:spTgt spid="17464"/>
                                        </p:tgtEl>
                                      </p:cBhvr>
                                    </p:animEffect>
                                  </p:childTnLst>
                                </p:cTn>
                              </p:par>
                              <p:par>
                                <p:cTn id="117" presetID="22" presetClass="entr" presetSubtype="8" fill="hold" nodeType="withEffect">
                                  <p:stCondLst>
                                    <p:cond delay="0"/>
                                  </p:stCondLst>
                                  <p:childTnLst>
                                    <p:set>
                                      <p:cBhvr>
                                        <p:cTn id="118" dur="1" fill="hold">
                                          <p:stCondLst>
                                            <p:cond delay="0"/>
                                          </p:stCondLst>
                                        </p:cTn>
                                        <p:tgtEl>
                                          <p:spTgt spid="492"/>
                                        </p:tgtEl>
                                        <p:attrNameLst>
                                          <p:attrName>style.visibility</p:attrName>
                                        </p:attrNameLst>
                                      </p:cBhvr>
                                      <p:to>
                                        <p:strVal val="visible"/>
                                      </p:to>
                                    </p:set>
                                    <p:animEffect transition="in" filter="wipe(left)">
                                      <p:cBhvr>
                                        <p:cTn id="119" dur="1000"/>
                                        <p:tgtEl>
                                          <p:spTgt spid="492"/>
                                        </p:tgtEl>
                                      </p:cBhvr>
                                    </p:animEffect>
                                  </p:childTnLst>
                                </p:cTn>
                              </p:par>
                              <p:par>
                                <p:cTn id="120" presetID="22" presetClass="entr" presetSubtype="8" fill="hold" grpId="0" nodeType="withEffect">
                                  <p:stCondLst>
                                    <p:cond delay="0"/>
                                  </p:stCondLst>
                                  <p:childTnLst>
                                    <p:set>
                                      <p:cBhvr>
                                        <p:cTn id="121" dur="1" fill="hold">
                                          <p:stCondLst>
                                            <p:cond delay="0"/>
                                          </p:stCondLst>
                                        </p:cTn>
                                        <p:tgtEl>
                                          <p:spTgt spid="518"/>
                                        </p:tgtEl>
                                        <p:attrNameLst>
                                          <p:attrName>style.visibility</p:attrName>
                                        </p:attrNameLst>
                                      </p:cBhvr>
                                      <p:to>
                                        <p:strVal val="visible"/>
                                      </p:to>
                                    </p:set>
                                    <p:animEffect transition="in" filter="wipe(left)">
                                      <p:cBhvr>
                                        <p:cTn id="122" dur="1000"/>
                                        <p:tgtEl>
                                          <p:spTgt spid="518"/>
                                        </p:tgtEl>
                                      </p:cBhvr>
                                    </p:animEffect>
                                  </p:childTnLst>
                                </p:cTn>
                              </p:par>
                              <p:par>
                                <p:cTn id="123" presetID="22" presetClass="entr" presetSubtype="8" fill="hold" nodeType="withEffect">
                                  <p:stCondLst>
                                    <p:cond delay="0"/>
                                  </p:stCondLst>
                                  <p:childTnLst>
                                    <p:set>
                                      <p:cBhvr>
                                        <p:cTn id="124" dur="1" fill="hold">
                                          <p:stCondLst>
                                            <p:cond delay="0"/>
                                          </p:stCondLst>
                                        </p:cTn>
                                        <p:tgtEl>
                                          <p:spTgt spid="487"/>
                                        </p:tgtEl>
                                        <p:attrNameLst>
                                          <p:attrName>style.visibility</p:attrName>
                                        </p:attrNameLst>
                                      </p:cBhvr>
                                      <p:to>
                                        <p:strVal val="visible"/>
                                      </p:to>
                                    </p:set>
                                    <p:animEffect transition="in" filter="wipe(left)">
                                      <p:cBhvr>
                                        <p:cTn id="125" dur="1000"/>
                                        <p:tgtEl>
                                          <p:spTgt spid="487"/>
                                        </p:tgtEl>
                                      </p:cBhvr>
                                    </p:animEffect>
                                  </p:childTnLst>
                                </p:cTn>
                              </p:par>
                              <p:par>
                                <p:cTn id="126" presetID="22" presetClass="entr" presetSubtype="8" fill="hold" nodeType="withEffect">
                                  <p:stCondLst>
                                    <p:cond delay="0"/>
                                  </p:stCondLst>
                                  <p:childTnLst>
                                    <p:set>
                                      <p:cBhvr>
                                        <p:cTn id="127" dur="1" fill="hold">
                                          <p:stCondLst>
                                            <p:cond delay="0"/>
                                          </p:stCondLst>
                                        </p:cTn>
                                        <p:tgtEl>
                                          <p:spTgt spid="17471"/>
                                        </p:tgtEl>
                                        <p:attrNameLst>
                                          <p:attrName>style.visibility</p:attrName>
                                        </p:attrNameLst>
                                      </p:cBhvr>
                                      <p:to>
                                        <p:strVal val="visible"/>
                                      </p:to>
                                    </p:set>
                                    <p:animEffect transition="in" filter="wipe(left)">
                                      <p:cBhvr>
                                        <p:cTn id="128" dur="1000"/>
                                        <p:tgtEl>
                                          <p:spTgt spid="17471"/>
                                        </p:tgtEl>
                                      </p:cBhvr>
                                    </p:animEffect>
                                  </p:childTnLst>
                                </p:cTn>
                              </p:par>
                              <p:par>
                                <p:cTn id="129" presetID="22" presetClass="entr" presetSubtype="8" fill="hold" nodeType="withEffect">
                                  <p:stCondLst>
                                    <p:cond delay="0"/>
                                  </p:stCondLst>
                                  <p:childTnLst>
                                    <p:set>
                                      <p:cBhvr>
                                        <p:cTn id="130" dur="1" fill="hold">
                                          <p:stCondLst>
                                            <p:cond delay="0"/>
                                          </p:stCondLst>
                                        </p:cTn>
                                        <p:tgtEl>
                                          <p:spTgt spid="449"/>
                                        </p:tgtEl>
                                        <p:attrNameLst>
                                          <p:attrName>style.visibility</p:attrName>
                                        </p:attrNameLst>
                                      </p:cBhvr>
                                      <p:to>
                                        <p:strVal val="visible"/>
                                      </p:to>
                                    </p:set>
                                    <p:animEffect transition="in" filter="wipe(left)">
                                      <p:cBhvr>
                                        <p:cTn id="131" dur="1000"/>
                                        <p:tgtEl>
                                          <p:spTgt spid="449"/>
                                        </p:tgtEl>
                                      </p:cBhvr>
                                    </p:animEffect>
                                  </p:childTnLst>
                                </p:cTn>
                              </p:par>
                              <p:par>
                                <p:cTn id="132" presetID="22" presetClass="entr" presetSubtype="8" fill="hold" grpId="0" nodeType="withEffect">
                                  <p:stCondLst>
                                    <p:cond delay="0"/>
                                  </p:stCondLst>
                                  <p:childTnLst>
                                    <p:set>
                                      <p:cBhvr>
                                        <p:cTn id="133" dur="1" fill="hold">
                                          <p:stCondLst>
                                            <p:cond delay="0"/>
                                          </p:stCondLst>
                                        </p:cTn>
                                        <p:tgtEl>
                                          <p:spTgt spid="515"/>
                                        </p:tgtEl>
                                        <p:attrNameLst>
                                          <p:attrName>style.visibility</p:attrName>
                                        </p:attrNameLst>
                                      </p:cBhvr>
                                      <p:to>
                                        <p:strVal val="visible"/>
                                      </p:to>
                                    </p:set>
                                    <p:animEffect transition="in" filter="wipe(left)">
                                      <p:cBhvr>
                                        <p:cTn id="134" dur="1000"/>
                                        <p:tgtEl>
                                          <p:spTgt spid="515"/>
                                        </p:tgtEl>
                                      </p:cBhvr>
                                    </p:animEffect>
                                  </p:childTnLst>
                                </p:cTn>
                              </p:par>
                              <p:par>
                                <p:cTn id="135" presetID="22" presetClass="entr" presetSubtype="8" fill="hold" nodeType="withEffect">
                                  <p:stCondLst>
                                    <p:cond delay="0"/>
                                  </p:stCondLst>
                                  <p:childTnLst>
                                    <p:set>
                                      <p:cBhvr>
                                        <p:cTn id="136" dur="1" fill="hold">
                                          <p:stCondLst>
                                            <p:cond delay="0"/>
                                          </p:stCondLst>
                                        </p:cTn>
                                        <p:tgtEl>
                                          <p:spTgt spid="429"/>
                                        </p:tgtEl>
                                        <p:attrNameLst>
                                          <p:attrName>style.visibility</p:attrName>
                                        </p:attrNameLst>
                                      </p:cBhvr>
                                      <p:to>
                                        <p:strVal val="visible"/>
                                      </p:to>
                                    </p:set>
                                    <p:animEffect transition="in" filter="wipe(left)">
                                      <p:cBhvr>
                                        <p:cTn id="137" dur="1000"/>
                                        <p:tgtEl>
                                          <p:spTgt spid="429"/>
                                        </p:tgtEl>
                                      </p:cBhvr>
                                    </p:animEffect>
                                  </p:childTnLst>
                                </p:cTn>
                              </p:par>
                              <p:par>
                                <p:cTn id="138" presetID="22" presetClass="entr" presetSubtype="8" fill="hold" nodeType="withEffect">
                                  <p:stCondLst>
                                    <p:cond delay="0"/>
                                  </p:stCondLst>
                                  <p:childTnLst>
                                    <p:set>
                                      <p:cBhvr>
                                        <p:cTn id="139" dur="1" fill="hold">
                                          <p:stCondLst>
                                            <p:cond delay="0"/>
                                          </p:stCondLst>
                                        </p:cTn>
                                        <p:tgtEl>
                                          <p:spTgt spid="17478"/>
                                        </p:tgtEl>
                                        <p:attrNameLst>
                                          <p:attrName>style.visibility</p:attrName>
                                        </p:attrNameLst>
                                      </p:cBhvr>
                                      <p:to>
                                        <p:strVal val="visible"/>
                                      </p:to>
                                    </p:set>
                                    <p:animEffect transition="in" filter="wipe(left)">
                                      <p:cBhvr>
                                        <p:cTn id="140" dur="1000"/>
                                        <p:tgtEl>
                                          <p:spTgt spid="17478"/>
                                        </p:tgtEl>
                                      </p:cBhvr>
                                    </p:animEffect>
                                  </p:childTnLst>
                                </p:cTn>
                              </p:par>
                              <p:par>
                                <p:cTn id="141" presetID="22" presetClass="entr" presetSubtype="8" fill="hold" nodeType="withEffect">
                                  <p:stCondLst>
                                    <p:cond delay="0"/>
                                  </p:stCondLst>
                                  <p:childTnLst>
                                    <p:set>
                                      <p:cBhvr>
                                        <p:cTn id="142" dur="1" fill="hold">
                                          <p:stCondLst>
                                            <p:cond delay="0"/>
                                          </p:stCondLst>
                                        </p:cTn>
                                        <p:tgtEl>
                                          <p:spTgt spid="472"/>
                                        </p:tgtEl>
                                        <p:attrNameLst>
                                          <p:attrName>style.visibility</p:attrName>
                                        </p:attrNameLst>
                                      </p:cBhvr>
                                      <p:to>
                                        <p:strVal val="visible"/>
                                      </p:to>
                                    </p:set>
                                    <p:animEffect transition="in" filter="wipe(left)">
                                      <p:cBhvr>
                                        <p:cTn id="143" dur="1000"/>
                                        <p:tgtEl>
                                          <p:spTgt spid="472"/>
                                        </p:tgtEl>
                                      </p:cBhvr>
                                    </p:animEffect>
                                  </p:childTnLst>
                                </p:cTn>
                              </p:par>
                              <p:par>
                                <p:cTn id="144" presetID="22" presetClass="entr" presetSubtype="8" fill="hold" nodeType="withEffect">
                                  <p:stCondLst>
                                    <p:cond delay="0"/>
                                  </p:stCondLst>
                                  <p:childTnLst>
                                    <p:set>
                                      <p:cBhvr>
                                        <p:cTn id="145" dur="1" fill="hold">
                                          <p:stCondLst>
                                            <p:cond delay="0"/>
                                          </p:stCondLst>
                                        </p:cTn>
                                        <p:tgtEl>
                                          <p:spTgt spid="17482"/>
                                        </p:tgtEl>
                                        <p:attrNameLst>
                                          <p:attrName>style.visibility</p:attrName>
                                        </p:attrNameLst>
                                      </p:cBhvr>
                                      <p:to>
                                        <p:strVal val="visible"/>
                                      </p:to>
                                    </p:set>
                                    <p:animEffect transition="in" filter="wipe(left)">
                                      <p:cBhvr>
                                        <p:cTn id="146" dur="1000"/>
                                        <p:tgtEl>
                                          <p:spTgt spid="17482"/>
                                        </p:tgtEl>
                                      </p:cBhvr>
                                    </p:animEffect>
                                  </p:childTnLst>
                                </p:cTn>
                              </p:par>
                              <p:par>
                                <p:cTn id="147" presetID="22" presetClass="entr" presetSubtype="8" fill="hold" nodeType="withEffect">
                                  <p:stCondLst>
                                    <p:cond delay="0"/>
                                  </p:stCondLst>
                                  <p:childTnLst>
                                    <p:set>
                                      <p:cBhvr>
                                        <p:cTn id="148" dur="1" fill="hold">
                                          <p:stCondLst>
                                            <p:cond delay="0"/>
                                          </p:stCondLst>
                                        </p:cTn>
                                        <p:tgtEl>
                                          <p:spTgt spid="17485"/>
                                        </p:tgtEl>
                                        <p:attrNameLst>
                                          <p:attrName>style.visibility</p:attrName>
                                        </p:attrNameLst>
                                      </p:cBhvr>
                                      <p:to>
                                        <p:strVal val="visible"/>
                                      </p:to>
                                    </p:set>
                                    <p:animEffect transition="in" filter="wipe(left)">
                                      <p:cBhvr>
                                        <p:cTn id="149" dur="1000"/>
                                        <p:tgtEl>
                                          <p:spTgt spid="17485"/>
                                        </p:tgtEl>
                                      </p:cBhvr>
                                    </p:animEffect>
                                  </p:childTnLst>
                                </p:cTn>
                              </p:par>
                              <p:par>
                                <p:cTn id="150" presetID="22" presetClass="entr" presetSubtype="8" fill="hold" nodeType="withEffect">
                                  <p:stCondLst>
                                    <p:cond delay="0"/>
                                  </p:stCondLst>
                                  <p:childTnLst>
                                    <p:set>
                                      <p:cBhvr>
                                        <p:cTn id="151" dur="1" fill="hold">
                                          <p:stCondLst>
                                            <p:cond delay="0"/>
                                          </p:stCondLst>
                                        </p:cTn>
                                        <p:tgtEl>
                                          <p:spTgt spid="17488"/>
                                        </p:tgtEl>
                                        <p:attrNameLst>
                                          <p:attrName>style.visibility</p:attrName>
                                        </p:attrNameLst>
                                      </p:cBhvr>
                                      <p:to>
                                        <p:strVal val="visible"/>
                                      </p:to>
                                    </p:set>
                                    <p:animEffect transition="in" filter="wipe(left)">
                                      <p:cBhvr>
                                        <p:cTn id="152" dur="1000"/>
                                        <p:tgtEl>
                                          <p:spTgt spid="17488"/>
                                        </p:tgtEl>
                                      </p:cBhvr>
                                    </p:animEffect>
                                  </p:childTnLst>
                                </p:cTn>
                              </p:par>
                              <p:par>
                                <p:cTn id="153" presetID="22" presetClass="entr" presetSubtype="8" fill="hold" grpId="0" nodeType="withEffect">
                                  <p:stCondLst>
                                    <p:cond delay="0"/>
                                  </p:stCondLst>
                                  <p:childTnLst>
                                    <p:set>
                                      <p:cBhvr>
                                        <p:cTn id="154" dur="1" fill="hold">
                                          <p:stCondLst>
                                            <p:cond delay="0"/>
                                          </p:stCondLst>
                                        </p:cTn>
                                        <p:tgtEl>
                                          <p:spTgt spid="517"/>
                                        </p:tgtEl>
                                        <p:attrNameLst>
                                          <p:attrName>style.visibility</p:attrName>
                                        </p:attrNameLst>
                                      </p:cBhvr>
                                      <p:to>
                                        <p:strVal val="visible"/>
                                      </p:to>
                                    </p:set>
                                    <p:animEffect transition="in" filter="wipe(left)">
                                      <p:cBhvr>
                                        <p:cTn id="155" dur="1000"/>
                                        <p:tgtEl>
                                          <p:spTgt spid="517"/>
                                        </p:tgtEl>
                                      </p:cBhvr>
                                    </p:animEffect>
                                  </p:childTnLst>
                                </p:cTn>
                              </p:par>
                              <p:par>
                                <p:cTn id="156" presetID="22" presetClass="entr" presetSubtype="8" fill="hold" nodeType="withEffect">
                                  <p:stCondLst>
                                    <p:cond delay="0"/>
                                  </p:stCondLst>
                                  <p:childTnLst>
                                    <p:set>
                                      <p:cBhvr>
                                        <p:cTn id="157" dur="1" fill="hold">
                                          <p:stCondLst>
                                            <p:cond delay="0"/>
                                          </p:stCondLst>
                                        </p:cTn>
                                        <p:tgtEl>
                                          <p:spTgt spid="425"/>
                                        </p:tgtEl>
                                        <p:attrNameLst>
                                          <p:attrName>style.visibility</p:attrName>
                                        </p:attrNameLst>
                                      </p:cBhvr>
                                      <p:to>
                                        <p:strVal val="visible"/>
                                      </p:to>
                                    </p:set>
                                    <p:animEffect transition="in" filter="wipe(left)">
                                      <p:cBhvr>
                                        <p:cTn id="158" dur="1000"/>
                                        <p:tgtEl>
                                          <p:spTgt spid="425"/>
                                        </p:tgtEl>
                                      </p:cBhvr>
                                    </p:animEffect>
                                  </p:childTnLst>
                                </p:cTn>
                              </p:par>
                              <p:par>
                                <p:cTn id="159" presetID="22" presetClass="entr" presetSubtype="8" fill="hold" nodeType="withEffect">
                                  <p:stCondLst>
                                    <p:cond delay="0"/>
                                  </p:stCondLst>
                                  <p:childTnLst>
                                    <p:set>
                                      <p:cBhvr>
                                        <p:cTn id="160" dur="1" fill="hold">
                                          <p:stCondLst>
                                            <p:cond delay="0"/>
                                          </p:stCondLst>
                                        </p:cTn>
                                        <p:tgtEl>
                                          <p:spTgt spid="428"/>
                                        </p:tgtEl>
                                        <p:attrNameLst>
                                          <p:attrName>style.visibility</p:attrName>
                                        </p:attrNameLst>
                                      </p:cBhvr>
                                      <p:to>
                                        <p:strVal val="visible"/>
                                      </p:to>
                                    </p:set>
                                    <p:animEffect transition="in" filter="wipe(left)">
                                      <p:cBhvr>
                                        <p:cTn id="161" dur="1000"/>
                                        <p:tgtEl>
                                          <p:spTgt spid="428"/>
                                        </p:tgtEl>
                                      </p:cBhvr>
                                    </p:animEffect>
                                  </p:childTnLst>
                                </p:cTn>
                              </p:par>
                              <p:par>
                                <p:cTn id="162" presetID="22" presetClass="entr" presetSubtype="8" fill="hold" nodeType="withEffect">
                                  <p:stCondLst>
                                    <p:cond delay="0"/>
                                  </p:stCondLst>
                                  <p:childTnLst>
                                    <p:set>
                                      <p:cBhvr>
                                        <p:cTn id="163" dur="1" fill="hold">
                                          <p:stCondLst>
                                            <p:cond delay="0"/>
                                          </p:stCondLst>
                                        </p:cTn>
                                        <p:tgtEl>
                                          <p:spTgt spid="508"/>
                                        </p:tgtEl>
                                        <p:attrNameLst>
                                          <p:attrName>style.visibility</p:attrName>
                                        </p:attrNameLst>
                                      </p:cBhvr>
                                      <p:to>
                                        <p:strVal val="visible"/>
                                      </p:to>
                                    </p:set>
                                    <p:animEffect transition="in" filter="wipe(left)">
                                      <p:cBhvr>
                                        <p:cTn id="164" dur="1000"/>
                                        <p:tgtEl>
                                          <p:spTgt spid="508"/>
                                        </p:tgtEl>
                                      </p:cBhvr>
                                    </p:animEffect>
                                  </p:childTnLst>
                                </p:cTn>
                              </p:par>
                              <p:par>
                                <p:cTn id="165" presetID="22" presetClass="entr" presetSubtype="8" fill="hold" grpId="0" nodeType="withEffect">
                                  <p:stCondLst>
                                    <p:cond delay="0"/>
                                  </p:stCondLst>
                                  <p:childTnLst>
                                    <p:set>
                                      <p:cBhvr>
                                        <p:cTn id="166" dur="1" fill="hold">
                                          <p:stCondLst>
                                            <p:cond delay="0"/>
                                          </p:stCondLst>
                                        </p:cTn>
                                        <p:tgtEl>
                                          <p:spTgt spid="493"/>
                                        </p:tgtEl>
                                        <p:attrNameLst>
                                          <p:attrName>style.visibility</p:attrName>
                                        </p:attrNameLst>
                                      </p:cBhvr>
                                      <p:to>
                                        <p:strVal val="visible"/>
                                      </p:to>
                                    </p:set>
                                    <p:animEffect transition="in" filter="wipe(left)">
                                      <p:cBhvr>
                                        <p:cTn id="167" dur="1000"/>
                                        <p:tgtEl>
                                          <p:spTgt spid="493"/>
                                        </p:tgtEl>
                                      </p:cBhvr>
                                    </p:animEffect>
                                  </p:childTnLst>
                                </p:cTn>
                              </p:par>
                              <p:par>
                                <p:cTn id="168" presetID="22" presetClass="entr" presetSubtype="8" fill="hold" grpId="0" nodeType="withEffect">
                                  <p:stCondLst>
                                    <p:cond delay="0"/>
                                  </p:stCondLst>
                                  <p:childTnLst>
                                    <p:set>
                                      <p:cBhvr>
                                        <p:cTn id="169" dur="1" fill="hold">
                                          <p:stCondLst>
                                            <p:cond delay="0"/>
                                          </p:stCondLst>
                                        </p:cTn>
                                        <p:tgtEl>
                                          <p:spTgt spid="79"/>
                                        </p:tgtEl>
                                        <p:attrNameLst>
                                          <p:attrName>style.visibility</p:attrName>
                                        </p:attrNameLst>
                                      </p:cBhvr>
                                      <p:to>
                                        <p:strVal val="visible"/>
                                      </p:to>
                                    </p:set>
                                    <p:animEffect transition="in" filter="wipe(left)">
                                      <p:cBhvr>
                                        <p:cTn id="170" dur="1000"/>
                                        <p:tgtEl>
                                          <p:spTgt spid="79"/>
                                        </p:tgtEl>
                                      </p:cBhvr>
                                    </p:animEffect>
                                  </p:childTnLst>
                                </p:cTn>
                              </p:par>
                              <p:par>
                                <p:cTn id="171" presetID="22" presetClass="entr" presetSubtype="8" fill="hold" grpId="0" nodeType="withEffect">
                                  <p:stCondLst>
                                    <p:cond delay="0"/>
                                  </p:stCondLst>
                                  <p:childTnLst>
                                    <p:set>
                                      <p:cBhvr>
                                        <p:cTn id="172" dur="1" fill="hold">
                                          <p:stCondLst>
                                            <p:cond delay="0"/>
                                          </p:stCondLst>
                                        </p:cTn>
                                        <p:tgtEl>
                                          <p:spTgt spid="80"/>
                                        </p:tgtEl>
                                        <p:attrNameLst>
                                          <p:attrName>style.visibility</p:attrName>
                                        </p:attrNameLst>
                                      </p:cBhvr>
                                      <p:to>
                                        <p:strVal val="visible"/>
                                      </p:to>
                                    </p:set>
                                    <p:animEffect transition="in" filter="wipe(left)">
                                      <p:cBhvr>
                                        <p:cTn id="173" dur="1000"/>
                                        <p:tgtEl>
                                          <p:spTgt spid="80"/>
                                        </p:tgtEl>
                                      </p:cBhvr>
                                    </p:animEffect>
                                  </p:childTnLst>
                                </p:cTn>
                              </p:par>
                              <p:par>
                                <p:cTn id="174" presetID="22" presetClass="entr" presetSubtype="8" fill="hold" grpId="0" nodeType="withEffect">
                                  <p:stCondLst>
                                    <p:cond delay="0"/>
                                  </p:stCondLst>
                                  <p:childTnLst>
                                    <p:set>
                                      <p:cBhvr>
                                        <p:cTn id="175" dur="1" fill="hold">
                                          <p:stCondLst>
                                            <p:cond delay="0"/>
                                          </p:stCondLst>
                                        </p:cTn>
                                        <p:tgtEl>
                                          <p:spTgt spid="81"/>
                                        </p:tgtEl>
                                        <p:attrNameLst>
                                          <p:attrName>style.visibility</p:attrName>
                                        </p:attrNameLst>
                                      </p:cBhvr>
                                      <p:to>
                                        <p:strVal val="visible"/>
                                      </p:to>
                                    </p:set>
                                    <p:animEffect transition="in" filter="wipe(left)">
                                      <p:cBhvr>
                                        <p:cTn id="176" dur="1000"/>
                                        <p:tgtEl>
                                          <p:spTgt spid="81"/>
                                        </p:tgtEl>
                                      </p:cBhvr>
                                    </p:animEffect>
                                  </p:childTnLst>
                                </p:cTn>
                              </p:par>
                              <p:par>
                                <p:cTn id="177" presetID="22" presetClass="entr" presetSubtype="8" fill="hold" grpId="0" nodeType="withEffect">
                                  <p:stCondLst>
                                    <p:cond delay="0"/>
                                  </p:stCondLst>
                                  <p:childTnLst>
                                    <p:set>
                                      <p:cBhvr>
                                        <p:cTn id="178" dur="1" fill="hold">
                                          <p:stCondLst>
                                            <p:cond delay="0"/>
                                          </p:stCondLst>
                                        </p:cTn>
                                        <p:tgtEl>
                                          <p:spTgt spid="82"/>
                                        </p:tgtEl>
                                        <p:attrNameLst>
                                          <p:attrName>style.visibility</p:attrName>
                                        </p:attrNameLst>
                                      </p:cBhvr>
                                      <p:to>
                                        <p:strVal val="visible"/>
                                      </p:to>
                                    </p:set>
                                    <p:animEffect transition="in" filter="wipe(left)">
                                      <p:cBhvr>
                                        <p:cTn id="179" dur="1000"/>
                                        <p:tgtEl>
                                          <p:spTgt spid="82"/>
                                        </p:tgtEl>
                                      </p:cBhvr>
                                    </p:animEffect>
                                  </p:childTnLst>
                                </p:cTn>
                              </p:par>
                            </p:childTnLst>
                          </p:cTn>
                        </p:par>
                        <p:par>
                          <p:cTn id="180" fill="hold">
                            <p:stCondLst>
                              <p:cond delay="2000"/>
                            </p:stCondLst>
                            <p:childTnLst>
                              <p:par>
                                <p:cTn id="181" presetID="9" presetClass="entr" presetSubtype="0" fill="hold" grpId="0" nodeType="afterEffect">
                                  <p:stCondLst>
                                    <p:cond delay="0"/>
                                  </p:stCondLst>
                                  <p:childTnLst>
                                    <p:set>
                                      <p:cBhvr>
                                        <p:cTn id="182" dur="1" fill="hold">
                                          <p:stCondLst>
                                            <p:cond delay="0"/>
                                          </p:stCondLst>
                                        </p:cTn>
                                        <p:tgtEl>
                                          <p:spTgt spid="17496"/>
                                        </p:tgtEl>
                                        <p:attrNameLst>
                                          <p:attrName>style.visibility</p:attrName>
                                        </p:attrNameLst>
                                      </p:cBhvr>
                                      <p:to>
                                        <p:strVal val="visible"/>
                                      </p:to>
                                    </p:set>
                                    <p:animEffect transition="in" filter="dissolve">
                                      <p:cBhvr>
                                        <p:cTn id="183" dur="1000"/>
                                        <p:tgtEl>
                                          <p:spTgt spid="17496"/>
                                        </p:tgtEl>
                                      </p:cBhvr>
                                    </p:animEffect>
                                  </p:childTnLst>
                                </p:cTn>
                              </p:par>
                              <p:par>
                                <p:cTn id="184" presetID="22" presetClass="entr" presetSubtype="8" fill="hold" grpId="0" nodeType="withEffect">
                                  <p:stCondLst>
                                    <p:cond delay="0"/>
                                  </p:stCondLst>
                                  <p:childTnLst>
                                    <p:set>
                                      <p:cBhvr>
                                        <p:cTn id="185" dur="1" fill="hold">
                                          <p:stCondLst>
                                            <p:cond delay="0"/>
                                          </p:stCondLst>
                                        </p:cTn>
                                        <p:tgtEl>
                                          <p:spTgt spid="2"/>
                                        </p:tgtEl>
                                        <p:attrNameLst>
                                          <p:attrName>style.visibility</p:attrName>
                                        </p:attrNameLst>
                                      </p:cBhvr>
                                      <p:to>
                                        <p:strVal val="visible"/>
                                      </p:to>
                                    </p:set>
                                    <p:animEffect transition="in" filter="wipe(left)">
                                      <p:cBhvr>
                                        <p:cTn id="186" dur="1000"/>
                                        <p:tgtEl>
                                          <p:spTgt spid="2"/>
                                        </p:tgtEl>
                                      </p:cBhvr>
                                    </p:animEffect>
                                  </p:childTnLst>
                                </p:cTn>
                              </p:par>
                              <p:par>
                                <p:cTn id="187" presetID="22" presetClass="entr" presetSubtype="8" fill="hold" grpId="0" nodeType="withEffect">
                                  <p:stCondLst>
                                    <p:cond delay="0"/>
                                  </p:stCondLst>
                                  <p:childTnLst>
                                    <p:set>
                                      <p:cBhvr>
                                        <p:cTn id="188" dur="1" fill="hold">
                                          <p:stCondLst>
                                            <p:cond delay="0"/>
                                          </p:stCondLst>
                                        </p:cTn>
                                        <p:tgtEl>
                                          <p:spTgt spid="3"/>
                                        </p:tgtEl>
                                        <p:attrNameLst>
                                          <p:attrName>style.visibility</p:attrName>
                                        </p:attrNameLst>
                                      </p:cBhvr>
                                      <p:to>
                                        <p:strVal val="visible"/>
                                      </p:to>
                                    </p:set>
                                    <p:animEffect transition="in" filter="wipe(left)">
                                      <p:cBhvr>
                                        <p:cTn id="189" dur="1000"/>
                                        <p:tgtEl>
                                          <p:spTgt spid="3"/>
                                        </p:tgtEl>
                                      </p:cBhvr>
                                    </p:animEffect>
                                  </p:childTnLst>
                                </p:cTn>
                              </p:par>
                              <p:par>
                                <p:cTn id="190" presetID="22" presetClass="entr" presetSubtype="8" fill="hold" grpId="0" nodeType="withEffect">
                                  <p:stCondLst>
                                    <p:cond delay="0"/>
                                  </p:stCondLst>
                                  <p:childTnLst>
                                    <p:set>
                                      <p:cBhvr>
                                        <p:cTn id="191" dur="1" fill="hold">
                                          <p:stCondLst>
                                            <p:cond delay="0"/>
                                          </p:stCondLst>
                                        </p:cTn>
                                        <p:tgtEl>
                                          <p:spTgt spid="5"/>
                                        </p:tgtEl>
                                        <p:attrNameLst>
                                          <p:attrName>style.visibility</p:attrName>
                                        </p:attrNameLst>
                                      </p:cBhvr>
                                      <p:to>
                                        <p:strVal val="visible"/>
                                      </p:to>
                                    </p:set>
                                    <p:animEffect transition="in" filter="wipe(left)">
                                      <p:cBhvr>
                                        <p:cTn id="192" dur="1000"/>
                                        <p:tgtEl>
                                          <p:spTgt spid="5"/>
                                        </p:tgtEl>
                                      </p:cBhvr>
                                    </p:animEffect>
                                  </p:childTnLst>
                                </p:cTn>
                              </p:par>
                              <p:par>
                                <p:cTn id="193" presetID="22" presetClass="entr" presetSubtype="8" fill="hold" grpId="0" nodeType="withEffect">
                                  <p:stCondLst>
                                    <p:cond delay="0"/>
                                  </p:stCondLst>
                                  <p:childTnLst>
                                    <p:set>
                                      <p:cBhvr>
                                        <p:cTn id="194" dur="1" fill="hold">
                                          <p:stCondLst>
                                            <p:cond delay="0"/>
                                          </p:stCondLst>
                                        </p:cTn>
                                        <p:tgtEl>
                                          <p:spTgt spid="7"/>
                                        </p:tgtEl>
                                        <p:attrNameLst>
                                          <p:attrName>style.visibility</p:attrName>
                                        </p:attrNameLst>
                                      </p:cBhvr>
                                      <p:to>
                                        <p:strVal val="visible"/>
                                      </p:to>
                                    </p:set>
                                    <p:animEffect transition="in" filter="wipe(left)">
                                      <p:cBhvr>
                                        <p:cTn id="195" dur="1000"/>
                                        <p:tgtEl>
                                          <p:spTgt spid="7"/>
                                        </p:tgtEl>
                                      </p:cBhvr>
                                    </p:animEffect>
                                  </p:childTnLst>
                                </p:cTn>
                              </p:par>
                              <p:par>
                                <p:cTn id="196" presetID="22" presetClass="entr" presetSubtype="8" fill="hold" grpId="0" nodeType="withEffect">
                                  <p:stCondLst>
                                    <p:cond delay="0"/>
                                  </p:stCondLst>
                                  <p:childTnLst>
                                    <p:set>
                                      <p:cBhvr>
                                        <p:cTn id="197" dur="1" fill="hold">
                                          <p:stCondLst>
                                            <p:cond delay="0"/>
                                          </p:stCondLst>
                                        </p:cTn>
                                        <p:tgtEl>
                                          <p:spTgt spid="8"/>
                                        </p:tgtEl>
                                        <p:attrNameLst>
                                          <p:attrName>style.visibility</p:attrName>
                                        </p:attrNameLst>
                                      </p:cBhvr>
                                      <p:to>
                                        <p:strVal val="visible"/>
                                      </p:to>
                                    </p:set>
                                    <p:animEffect transition="in" filter="wipe(left)">
                                      <p:cBhvr>
                                        <p:cTn id="198"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9" grpId="0" bldLvl="0" animBg="1"/>
      <p:bldP spid="17418" grpId="0"/>
      <p:bldP spid="17422" grpId="0"/>
      <p:bldP spid="476" grpId="0" bldLvl="0" animBg="1"/>
      <p:bldP spid="277" grpId="0" bldLvl="0" animBg="1"/>
      <p:bldP spid="516" grpId="0" bldLvl="0" animBg="1"/>
      <p:bldP spid="514" grpId="0" bldLvl="0" animBg="1"/>
      <p:bldP spid="513" grpId="0" bldLvl="0" animBg="1"/>
      <p:bldP spid="512" grpId="0" bldLvl="0" animBg="1"/>
      <p:bldP spid="511" grpId="0" bldLvl="0" animBg="1"/>
      <p:bldP spid="518" grpId="0" bldLvl="0" animBg="1"/>
      <p:bldP spid="515" grpId="0" bldLvl="0" animBg="1"/>
      <p:bldP spid="517" grpId="0" bldLvl="0" animBg="1"/>
      <p:bldP spid="493" grpId="0" bldLvl="0" animBg="1"/>
      <p:bldP spid="79" grpId="0" bldLvl="0" animBg="1"/>
      <p:bldP spid="80" grpId="0" bldLvl="0" animBg="1"/>
      <p:bldP spid="81" grpId="0" bldLvl="0" animBg="1"/>
      <p:bldP spid="82" grpId="0" bldLvl="0" animBg="1"/>
      <p:bldP spid="17496" grpId="0" bldLvl="0" animBg="1"/>
      <p:bldP spid="2" grpId="0" bldLvl="0" animBg="1"/>
      <p:bldP spid="3" grpId="0" bldLvl="0" animBg="1"/>
      <p:bldP spid="5" grpId="0" bldLvl="0" animBg="1"/>
      <p:bldP spid="7" grpId="0" bldLvl="0" animBg="1"/>
      <p:bldP spid="8"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hape 477"/>
          <p:cNvSpPr/>
          <p:nvPr/>
        </p:nvSpPr>
        <p:spPr bwMode="auto">
          <a:xfrm>
            <a:off x="4585335" y="3187700"/>
            <a:ext cx="2759710" cy="2814955"/>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7136" y="21600"/>
                </a:moveTo>
                <a:cubicBezTo>
                  <a:pt x="17136" y="21600"/>
                  <a:pt x="17136" y="21600"/>
                  <a:pt x="17136" y="21600"/>
                </a:cubicBezTo>
                <a:cubicBezTo>
                  <a:pt x="15943" y="21600"/>
                  <a:pt x="14822" y="21096"/>
                  <a:pt x="13979" y="20181"/>
                </a:cubicBezTo>
                <a:cubicBezTo>
                  <a:pt x="13368" y="19518"/>
                  <a:pt x="12956" y="18697"/>
                  <a:pt x="12776" y="17803"/>
                </a:cubicBezTo>
                <a:cubicBezTo>
                  <a:pt x="12741" y="17630"/>
                  <a:pt x="12600" y="17508"/>
                  <a:pt x="12437" y="17508"/>
                </a:cubicBezTo>
                <a:lnTo>
                  <a:pt x="9163" y="17508"/>
                </a:lnTo>
                <a:cubicBezTo>
                  <a:pt x="9000" y="17508"/>
                  <a:pt x="8859" y="17631"/>
                  <a:pt x="8824" y="17803"/>
                </a:cubicBezTo>
                <a:cubicBezTo>
                  <a:pt x="8644" y="18697"/>
                  <a:pt x="8232" y="19518"/>
                  <a:pt x="7621" y="20181"/>
                </a:cubicBezTo>
                <a:cubicBezTo>
                  <a:pt x="6778" y="21096"/>
                  <a:pt x="5657" y="21600"/>
                  <a:pt x="4464" y="21600"/>
                </a:cubicBezTo>
                <a:cubicBezTo>
                  <a:pt x="4464" y="21600"/>
                  <a:pt x="4464" y="21600"/>
                  <a:pt x="4464" y="21600"/>
                </a:cubicBezTo>
                <a:cubicBezTo>
                  <a:pt x="3272" y="21600"/>
                  <a:pt x="2151" y="21096"/>
                  <a:pt x="1307" y="20181"/>
                </a:cubicBezTo>
                <a:cubicBezTo>
                  <a:pt x="464" y="19266"/>
                  <a:pt x="0" y="18049"/>
                  <a:pt x="0" y="16755"/>
                </a:cubicBezTo>
                <a:cubicBezTo>
                  <a:pt x="0" y="14084"/>
                  <a:pt x="2003" y="11910"/>
                  <a:pt x="4464" y="11910"/>
                </a:cubicBezTo>
                <a:cubicBezTo>
                  <a:pt x="4921" y="11910"/>
                  <a:pt x="5375" y="11987"/>
                  <a:pt x="5808" y="12135"/>
                </a:cubicBezTo>
                <a:cubicBezTo>
                  <a:pt x="5963" y="12188"/>
                  <a:pt x="6131" y="12117"/>
                  <a:pt x="6212" y="11964"/>
                </a:cubicBezTo>
                <a:lnTo>
                  <a:pt x="7852" y="8882"/>
                </a:lnTo>
                <a:cubicBezTo>
                  <a:pt x="7933" y="8729"/>
                  <a:pt x="7906" y="8536"/>
                  <a:pt x="7786" y="8417"/>
                </a:cubicBezTo>
                <a:cubicBezTo>
                  <a:pt x="6875" y="7508"/>
                  <a:pt x="6336" y="6213"/>
                  <a:pt x="6336" y="4845"/>
                </a:cubicBezTo>
                <a:cubicBezTo>
                  <a:pt x="6336" y="2174"/>
                  <a:pt x="8338" y="0"/>
                  <a:pt x="10800" y="0"/>
                </a:cubicBezTo>
                <a:cubicBezTo>
                  <a:pt x="11992" y="0"/>
                  <a:pt x="13113" y="504"/>
                  <a:pt x="13957" y="1419"/>
                </a:cubicBezTo>
                <a:cubicBezTo>
                  <a:pt x="14800" y="2334"/>
                  <a:pt x="15264" y="3551"/>
                  <a:pt x="15264" y="4845"/>
                </a:cubicBezTo>
                <a:cubicBezTo>
                  <a:pt x="15264" y="6213"/>
                  <a:pt x="14725" y="7508"/>
                  <a:pt x="13814" y="8417"/>
                </a:cubicBezTo>
                <a:cubicBezTo>
                  <a:pt x="13695" y="8536"/>
                  <a:pt x="13667" y="8729"/>
                  <a:pt x="13748" y="8882"/>
                </a:cubicBezTo>
                <a:lnTo>
                  <a:pt x="15388" y="11964"/>
                </a:lnTo>
                <a:cubicBezTo>
                  <a:pt x="15469" y="12117"/>
                  <a:pt x="15637" y="12188"/>
                  <a:pt x="15792" y="12135"/>
                </a:cubicBezTo>
                <a:cubicBezTo>
                  <a:pt x="16225" y="11987"/>
                  <a:pt x="16679" y="11910"/>
                  <a:pt x="17136" y="11910"/>
                </a:cubicBezTo>
                <a:cubicBezTo>
                  <a:pt x="18328" y="11910"/>
                  <a:pt x="19449" y="12414"/>
                  <a:pt x="20292" y="13329"/>
                </a:cubicBezTo>
                <a:cubicBezTo>
                  <a:pt x="21136" y="14244"/>
                  <a:pt x="21600" y="15461"/>
                  <a:pt x="21600" y="16755"/>
                </a:cubicBezTo>
                <a:cubicBezTo>
                  <a:pt x="21600" y="18049"/>
                  <a:pt x="21136" y="19266"/>
                  <a:pt x="20292" y="20181"/>
                </a:cubicBezTo>
                <a:cubicBezTo>
                  <a:pt x="19449" y="21096"/>
                  <a:pt x="18328" y="21600"/>
                  <a:pt x="17136" y="21600"/>
                </a:cubicBezTo>
                <a:close/>
              </a:path>
            </a:pathLst>
          </a:custGeom>
          <a:solidFill>
            <a:srgbClr val="DCDEE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50800" tIns="50800" rIns="50800" bIns="50800" anchor="ctr"/>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smtClean="0">
              <a:ln>
                <a:noFill/>
              </a:ln>
              <a:solidFill>
                <a:schemeClr val="tx1"/>
              </a:solidFill>
              <a:effectLst/>
              <a:uLnTx/>
              <a:uFillTx/>
              <a:latin typeface="+mn-lt"/>
              <a:ea typeface="+mn-ea"/>
              <a:cs typeface="+mn-ea"/>
              <a:sym typeface="+mn-lt"/>
            </a:endParaRPr>
          </a:p>
        </p:txBody>
      </p:sp>
      <p:sp>
        <p:nvSpPr>
          <p:cNvPr id="8" name="Shape 490"/>
          <p:cNvSpPr/>
          <p:nvPr/>
        </p:nvSpPr>
        <p:spPr>
          <a:xfrm>
            <a:off x="5757016" y="4541732"/>
            <a:ext cx="540000" cy="54000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6" y="21600"/>
                  <a:pt x="0" y="16765"/>
                  <a:pt x="0" y="10800"/>
                </a:cubicBezTo>
                <a:cubicBezTo>
                  <a:pt x="0" y="4835"/>
                  <a:pt x="4836" y="0"/>
                  <a:pt x="10800" y="0"/>
                </a:cubicBezTo>
                <a:cubicBezTo>
                  <a:pt x="16765" y="0"/>
                  <a:pt x="21600" y="4835"/>
                  <a:pt x="21600" y="10800"/>
                </a:cubicBezTo>
                <a:close/>
              </a:path>
            </a:pathLst>
          </a:custGeom>
          <a:solidFill>
            <a:srgbClr val="319186"/>
          </a:solidFill>
          <a:ln w="12700" cap="flat">
            <a:noFill/>
            <a:miter lim="400000"/>
          </a:ln>
          <a:effectLst/>
        </p:spPr>
        <p:txBody>
          <a:bodyPr lIns="50800" tIns="50800" rIns="50800" bIns="50800" anchor="ctr"/>
          <a:p>
            <a:pPr marL="0" marR="0" lvl="0" indent="0" algn="ctr" defTabSz="914400" rtl="0" eaLnBrk="1" fontAlgn="auto" latinLnBrk="0" hangingPunct="1">
              <a:lnSpc>
                <a:spcPct val="100000"/>
              </a:lnSpc>
              <a:spcBef>
                <a:spcPts val="0"/>
              </a:spcBef>
              <a:spcAft>
                <a:spcPts val="0"/>
              </a:spcAft>
              <a:buClrTx/>
              <a:buSzTx/>
              <a:buFontTx/>
              <a:buNone/>
              <a:defRPr sz="3200">
                <a:solidFill>
                  <a:srgbClr val="FFFFFF"/>
                </a:solidFill>
                <a:latin typeface="+mn-lt"/>
                <a:ea typeface="+mn-ea"/>
                <a:cs typeface="+mn-cs"/>
                <a:sym typeface="Helvetica Light"/>
              </a:defRPr>
            </a:pPr>
            <a:endParaRPr kumimoji="0" sz="4265" b="0"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9219" name="AutoShape 138"/>
          <p:cNvSpPr/>
          <p:nvPr/>
        </p:nvSpPr>
        <p:spPr>
          <a:xfrm>
            <a:off x="154305" y="884555"/>
            <a:ext cx="3637915" cy="431800"/>
          </a:xfrm>
          <a:prstGeom prst="roundRect">
            <a:avLst>
              <a:gd name="adj" fmla="val 16667"/>
            </a:avLst>
          </a:prstGeom>
          <a:solidFill>
            <a:srgbClr val="993300"/>
          </a:solidFill>
          <a:ln w="3175" cap="flat" cmpd="sng">
            <a:solidFill>
              <a:srgbClr val="FF6600"/>
            </a:solidFill>
            <a:prstDash val="solid"/>
            <a:round/>
            <a:headEnd type="none" w="med" len="med"/>
            <a:tailEnd type="none" w="med" len="med"/>
          </a:ln>
        </p:spPr>
        <p:txBody>
          <a:bodyPr wrap="none" anchor="ctr"/>
          <a:p>
            <a:pPr eaLnBrk="0" hangingPunct="0"/>
            <a:endParaRPr lang="zh-CN" altLang="en-US" sz="1600" dirty="0">
              <a:latin typeface="Times New Roman" panose="02020603050405020304" pitchFamily="18" charset="0"/>
              <a:ea typeface="宋体" panose="02010600030101010101" pitchFamily="2" charset="-122"/>
            </a:endParaRPr>
          </a:p>
        </p:txBody>
      </p:sp>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519303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en-US" sz="3600" b="1">
                <a:solidFill>
                  <a:srgbClr val="FF0000"/>
                </a:solidFill>
                <a:latin typeface="微软雅黑" panose="020B0503020204020204" pitchFamily="34" charset="-122"/>
                <a:ea typeface="微软雅黑" panose="020B0503020204020204" pitchFamily="34" charset="-122"/>
                <a:sym typeface="+mn-ea"/>
              </a:rPr>
              <a:t>II.</a:t>
            </a:r>
            <a:r>
              <a:rPr lang="zh-CN" altLang="en-US" sz="3600" b="1">
                <a:solidFill>
                  <a:srgbClr val="319186"/>
                </a:solidFill>
                <a:latin typeface="微软雅黑" panose="020B0503020204020204" pitchFamily="34" charset="-122"/>
                <a:ea typeface="微软雅黑" panose="020B0503020204020204" pitchFamily="34" charset="-122"/>
                <a:sym typeface="+mn-ea"/>
              </a:rPr>
              <a:t>工程领军人才培养计划</a:t>
            </a:r>
            <a:endParaRPr lang="zh-CN" altLang="en-US" sz="3600" b="1">
              <a:solidFill>
                <a:srgbClr val="319186"/>
              </a:solidFill>
              <a:latin typeface="微软雅黑" panose="020B0503020204020204" pitchFamily="34" charset="-122"/>
              <a:ea typeface="微软雅黑" panose="020B0503020204020204" pitchFamily="34" charset="-122"/>
            </a:endParaRPr>
          </a:p>
        </p:txBody>
      </p:sp>
      <p:grpSp>
        <p:nvGrpSpPr>
          <p:cNvPr id="30738" name="Group 489"/>
          <p:cNvGrpSpPr/>
          <p:nvPr/>
        </p:nvGrpSpPr>
        <p:grpSpPr>
          <a:xfrm>
            <a:off x="4779117" y="4981576"/>
            <a:ext cx="732367" cy="730566"/>
            <a:chOff x="0" y="0"/>
            <a:chExt cx="1936744" cy="1937538"/>
          </a:xfrm>
        </p:grpSpPr>
        <p:sp>
          <p:nvSpPr>
            <p:cNvPr id="20501" name="Shape 487"/>
            <p:cNvSpPr/>
            <p:nvPr/>
          </p:nvSpPr>
          <p:spPr bwMode="auto">
            <a:xfrm>
              <a:off x="0" y="0"/>
              <a:ext cx="1936744" cy="1936698"/>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1600" y="10800"/>
                  </a:moveTo>
                  <a:cubicBezTo>
                    <a:pt x="21600" y="16765"/>
                    <a:pt x="16765" y="21600"/>
                    <a:pt x="10800" y="21600"/>
                  </a:cubicBezTo>
                  <a:cubicBezTo>
                    <a:pt x="4836" y="21600"/>
                    <a:pt x="0" y="16765"/>
                    <a:pt x="0" y="10800"/>
                  </a:cubicBezTo>
                  <a:cubicBezTo>
                    <a:pt x="0" y="4835"/>
                    <a:pt x="4836" y="0"/>
                    <a:pt x="10800" y="0"/>
                  </a:cubicBezTo>
                  <a:cubicBezTo>
                    <a:pt x="16765" y="0"/>
                    <a:pt x="21600" y="4835"/>
                    <a:pt x="21600" y="10800"/>
                  </a:cubicBezTo>
                  <a:close/>
                </a:path>
              </a:pathLst>
            </a:custGeom>
            <a:solidFill>
              <a:srgbClr val="00B05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50800" tIns="50800" rIns="50800" bIns="50800" anchor="ctr"/>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smtClean="0">
                <a:ln>
                  <a:noFill/>
                </a:ln>
                <a:solidFill>
                  <a:schemeClr val="tx1"/>
                </a:solidFill>
                <a:effectLst/>
                <a:uLnTx/>
                <a:uFillTx/>
                <a:latin typeface="+mn-lt"/>
                <a:ea typeface="+mn-ea"/>
                <a:cs typeface="+mn-ea"/>
                <a:sym typeface="+mn-lt"/>
              </a:endParaRPr>
            </a:p>
          </p:txBody>
        </p:sp>
        <p:sp>
          <p:nvSpPr>
            <p:cNvPr id="20502" name="Shape 488"/>
            <p:cNvSpPr/>
            <p:nvPr/>
          </p:nvSpPr>
          <p:spPr bwMode="auto">
            <a:xfrm>
              <a:off x="698333" y="1188126"/>
              <a:ext cx="634118" cy="749412"/>
            </a:xfrm>
            <a:custGeom>
              <a:avLst/>
              <a:gdLst>
                <a:gd name="T0" fmla="*/ 273257916 w 21600"/>
                <a:gd name="T1" fmla="*/ 451049745 h 21600"/>
                <a:gd name="T2" fmla="*/ 273257916 w 21600"/>
                <a:gd name="T3" fmla="*/ 451049745 h 21600"/>
                <a:gd name="T4" fmla="*/ 273257916 w 21600"/>
                <a:gd name="T5" fmla="*/ 451049745 h 21600"/>
                <a:gd name="T6" fmla="*/ 273257916 w 21600"/>
                <a:gd name="T7" fmla="*/ 451049745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4727" y="11631"/>
                  </a:moveTo>
                  <a:lnTo>
                    <a:pt x="12764" y="12462"/>
                  </a:lnTo>
                  <a:lnTo>
                    <a:pt x="11291" y="14123"/>
                  </a:lnTo>
                  <a:lnTo>
                    <a:pt x="12764" y="19938"/>
                  </a:lnTo>
                  <a:cubicBezTo>
                    <a:pt x="12764" y="19938"/>
                    <a:pt x="14727" y="11631"/>
                    <a:pt x="14727" y="11631"/>
                  </a:cubicBezTo>
                  <a:close/>
                  <a:moveTo>
                    <a:pt x="10309" y="14123"/>
                  </a:moveTo>
                  <a:lnTo>
                    <a:pt x="8836" y="12462"/>
                  </a:lnTo>
                  <a:lnTo>
                    <a:pt x="6873" y="11631"/>
                  </a:lnTo>
                  <a:lnTo>
                    <a:pt x="8836" y="19938"/>
                  </a:lnTo>
                  <a:cubicBezTo>
                    <a:pt x="8836" y="19938"/>
                    <a:pt x="10309" y="14123"/>
                    <a:pt x="10309" y="14123"/>
                  </a:cubicBezTo>
                  <a:close/>
                  <a:moveTo>
                    <a:pt x="15157" y="6750"/>
                  </a:moveTo>
                  <a:cubicBezTo>
                    <a:pt x="15019" y="6659"/>
                    <a:pt x="13914" y="6646"/>
                    <a:pt x="13684" y="6646"/>
                  </a:cubicBezTo>
                  <a:cubicBezTo>
                    <a:pt x="12810" y="6646"/>
                    <a:pt x="11981" y="6750"/>
                    <a:pt x="11122" y="6893"/>
                  </a:cubicBezTo>
                  <a:cubicBezTo>
                    <a:pt x="11015" y="6919"/>
                    <a:pt x="10907" y="6919"/>
                    <a:pt x="10800" y="6919"/>
                  </a:cubicBezTo>
                  <a:cubicBezTo>
                    <a:pt x="10693" y="6919"/>
                    <a:pt x="10585" y="6919"/>
                    <a:pt x="10478" y="6893"/>
                  </a:cubicBezTo>
                  <a:cubicBezTo>
                    <a:pt x="9619" y="6750"/>
                    <a:pt x="8790" y="6646"/>
                    <a:pt x="7916" y="6646"/>
                  </a:cubicBezTo>
                  <a:cubicBezTo>
                    <a:pt x="7686" y="6646"/>
                    <a:pt x="6581" y="6659"/>
                    <a:pt x="6443" y="6750"/>
                  </a:cubicBezTo>
                  <a:cubicBezTo>
                    <a:pt x="6413" y="6776"/>
                    <a:pt x="6397" y="6802"/>
                    <a:pt x="6382" y="6828"/>
                  </a:cubicBezTo>
                  <a:cubicBezTo>
                    <a:pt x="6397" y="6945"/>
                    <a:pt x="6413" y="7062"/>
                    <a:pt x="6443" y="7178"/>
                  </a:cubicBezTo>
                  <a:cubicBezTo>
                    <a:pt x="6535" y="7282"/>
                    <a:pt x="6612" y="7243"/>
                    <a:pt x="6673" y="7399"/>
                  </a:cubicBezTo>
                  <a:cubicBezTo>
                    <a:pt x="7072" y="8321"/>
                    <a:pt x="7256" y="9035"/>
                    <a:pt x="8637" y="9035"/>
                  </a:cubicBezTo>
                  <a:cubicBezTo>
                    <a:pt x="10616" y="9035"/>
                    <a:pt x="10064" y="7490"/>
                    <a:pt x="10708" y="7490"/>
                  </a:cubicBezTo>
                  <a:lnTo>
                    <a:pt x="10892" y="7490"/>
                  </a:lnTo>
                  <a:cubicBezTo>
                    <a:pt x="11536" y="7490"/>
                    <a:pt x="10984" y="9035"/>
                    <a:pt x="12963" y="9035"/>
                  </a:cubicBezTo>
                  <a:cubicBezTo>
                    <a:pt x="14344" y="9035"/>
                    <a:pt x="14528" y="8321"/>
                    <a:pt x="14927" y="7399"/>
                  </a:cubicBezTo>
                  <a:cubicBezTo>
                    <a:pt x="14988" y="7243"/>
                    <a:pt x="15065" y="7282"/>
                    <a:pt x="15157" y="7178"/>
                  </a:cubicBezTo>
                  <a:cubicBezTo>
                    <a:pt x="15187" y="7062"/>
                    <a:pt x="15203" y="6945"/>
                    <a:pt x="15218" y="6828"/>
                  </a:cubicBezTo>
                  <a:cubicBezTo>
                    <a:pt x="15203" y="6802"/>
                    <a:pt x="15187" y="6776"/>
                    <a:pt x="15157" y="6750"/>
                  </a:cubicBezTo>
                  <a:close/>
                  <a:moveTo>
                    <a:pt x="17504" y="21600"/>
                  </a:moveTo>
                  <a:lnTo>
                    <a:pt x="4096" y="21600"/>
                  </a:lnTo>
                  <a:cubicBezTo>
                    <a:pt x="1641" y="21600"/>
                    <a:pt x="0" y="20354"/>
                    <a:pt x="0" y="18238"/>
                  </a:cubicBezTo>
                  <a:cubicBezTo>
                    <a:pt x="0" y="15888"/>
                    <a:pt x="491" y="12332"/>
                    <a:pt x="3344" y="11163"/>
                  </a:cubicBezTo>
                  <a:lnTo>
                    <a:pt x="1964" y="8308"/>
                  </a:lnTo>
                  <a:lnTo>
                    <a:pt x="5247" y="8308"/>
                  </a:lnTo>
                  <a:cubicBezTo>
                    <a:pt x="5032" y="7775"/>
                    <a:pt x="4909" y="7217"/>
                    <a:pt x="4909" y="6646"/>
                  </a:cubicBezTo>
                  <a:cubicBezTo>
                    <a:pt x="4909" y="6503"/>
                    <a:pt x="4924" y="6361"/>
                    <a:pt x="4940" y="6231"/>
                  </a:cubicBezTo>
                  <a:cubicBezTo>
                    <a:pt x="4341" y="6127"/>
                    <a:pt x="1964" y="5712"/>
                    <a:pt x="1964" y="4985"/>
                  </a:cubicBezTo>
                  <a:cubicBezTo>
                    <a:pt x="1964" y="4219"/>
                    <a:pt x="4572" y="3803"/>
                    <a:pt x="5185" y="3700"/>
                  </a:cubicBezTo>
                  <a:cubicBezTo>
                    <a:pt x="5507" y="2726"/>
                    <a:pt x="6274" y="1246"/>
                    <a:pt x="7057" y="480"/>
                  </a:cubicBezTo>
                  <a:cubicBezTo>
                    <a:pt x="7364" y="182"/>
                    <a:pt x="7747" y="0"/>
                    <a:pt x="8223" y="0"/>
                  </a:cubicBezTo>
                  <a:cubicBezTo>
                    <a:pt x="9143" y="0"/>
                    <a:pt x="9880" y="805"/>
                    <a:pt x="10800" y="805"/>
                  </a:cubicBezTo>
                  <a:cubicBezTo>
                    <a:pt x="11720" y="805"/>
                    <a:pt x="12457" y="0"/>
                    <a:pt x="13377" y="0"/>
                  </a:cubicBezTo>
                  <a:cubicBezTo>
                    <a:pt x="13853" y="0"/>
                    <a:pt x="14236" y="182"/>
                    <a:pt x="14543" y="480"/>
                  </a:cubicBezTo>
                  <a:cubicBezTo>
                    <a:pt x="15326" y="1246"/>
                    <a:pt x="16093" y="2726"/>
                    <a:pt x="16415" y="3700"/>
                  </a:cubicBezTo>
                  <a:cubicBezTo>
                    <a:pt x="17028" y="3803"/>
                    <a:pt x="19636" y="4219"/>
                    <a:pt x="19636" y="4985"/>
                  </a:cubicBezTo>
                  <a:cubicBezTo>
                    <a:pt x="19636" y="5712"/>
                    <a:pt x="17259" y="6127"/>
                    <a:pt x="16660" y="6231"/>
                  </a:cubicBezTo>
                  <a:cubicBezTo>
                    <a:pt x="16737" y="6932"/>
                    <a:pt x="16630" y="7633"/>
                    <a:pt x="16353" y="8308"/>
                  </a:cubicBezTo>
                  <a:lnTo>
                    <a:pt x="19636" y="8308"/>
                  </a:lnTo>
                  <a:lnTo>
                    <a:pt x="18378" y="11228"/>
                  </a:lnTo>
                  <a:cubicBezTo>
                    <a:pt x="21124" y="12436"/>
                    <a:pt x="21600" y="15927"/>
                    <a:pt x="21600" y="18238"/>
                  </a:cubicBezTo>
                  <a:cubicBezTo>
                    <a:pt x="21600" y="20354"/>
                    <a:pt x="19959" y="21600"/>
                    <a:pt x="17504" y="21600"/>
                  </a:cubicBezTo>
                  <a:close/>
                </a:path>
              </a:pathLst>
            </a:custGeom>
            <a:solidFill>
              <a:srgbClr val="FFFFFF"/>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50800" tIns="50800" rIns="50800" bIns="50800" anchor="ctr"/>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smtClean="0">
                <a:ln>
                  <a:noFill/>
                </a:ln>
                <a:solidFill>
                  <a:schemeClr val="tx1"/>
                </a:solidFill>
                <a:effectLst/>
                <a:uLnTx/>
                <a:uFillTx/>
                <a:latin typeface="+mn-lt"/>
                <a:ea typeface="+mn-ea"/>
                <a:cs typeface="+mn-ea"/>
                <a:sym typeface="+mn-lt"/>
              </a:endParaRPr>
            </a:p>
          </p:txBody>
        </p:sp>
      </p:grpSp>
      <p:grpSp>
        <p:nvGrpSpPr>
          <p:cNvPr id="30741" name="Group 492"/>
          <p:cNvGrpSpPr/>
          <p:nvPr/>
        </p:nvGrpSpPr>
        <p:grpSpPr>
          <a:xfrm>
            <a:off x="5611178" y="3390900"/>
            <a:ext cx="730249" cy="732367"/>
            <a:chOff x="0" y="0"/>
            <a:chExt cx="1936721" cy="1936698"/>
          </a:xfrm>
        </p:grpSpPr>
        <p:sp>
          <p:nvSpPr>
            <p:cNvPr id="20499" name="Shape 490"/>
            <p:cNvSpPr/>
            <p:nvPr/>
          </p:nvSpPr>
          <p:spPr bwMode="auto">
            <a:xfrm>
              <a:off x="0" y="0"/>
              <a:ext cx="1936721" cy="1936698"/>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1600" y="10800"/>
                  </a:moveTo>
                  <a:cubicBezTo>
                    <a:pt x="21600" y="16765"/>
                    <a:pt x="16765" y="21600"/>
                    <a:pt x="10800" y="21600"/>
                  </a:cubicBezTo>
                  <a:cubicBezTo>
                    <a:pt x="4836" y="21600"/>
                    <a:pt x="0" y="16765"/>
                    <a:pt x="0" y="10800"/>
                  </a:cubicBezTo>
                  <a:cubicBezTo>
                    <a:pt x="0" y="4835"/>
                    <a:pt x="4836" y="0"/>
                    <a:pt x="10800" y="0"/>
                  </a:cubicBezTo>
                  <a:cubicBezTo>
                    <a:pt x="16765" y="0"/>
                    <a:pt x="21600" y="4835"/>
                    <a:pt x="21600" y="10800"/>
                  </a:cubicBezTo>
                  <a:close/>
                </a:path>
              </a:pathLst>
            </a:custGeom>
            <a:solidFill>
              <a:srgbClr val="00B05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50800" tIns="50800" rIns="50800" bIns="50800" anchor="ctr"/>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smtClean="0">
                <a:ln>
                  <a:noFill/>
                </a:ln>
                <a:solidFill>
                  <a:schemeClr val="tx1"/>
                </a:solidFill>
                <a:effectLst/>
                <a:uLnTx/>
                <a:uFillTx/>
                <a:latin typeface="+mn-lt"/>
                <a:ea typeface="+mn-ea"/>
                <a:cs typeface="+mn-ea"/>
                <a:sym typeface="+mn-lt"/>
              </a:endParaRPr>
            </a:p>
          </p:txBody>
        </p:sp>
        <p:sp>
          <p:nvSpPr>
            <p:cNvPr id="20500" name="Shape 491"/>
            <p:cNvSpPr/>
            <p:nvPr/>
          </p:nvSpPr>
          <p:spPr bwMode="auto">
            <a:xfrm>
              <a:off x="662935" y="1096005"/>
              <a:ext cx="634117" cy="691764"/>
            </a:xfrm>
            <a:custGeom>
              <a:avLst/>
              <a:gdLst>
                <a:gd name="T0" fmla="*/ 273257044 w 21600"/>
                <a:gd name="T1" fmla="*/ 354761399 h 21600"/>
                <a:gd name="T2" fmla="*/ 273257044 w 21600"/>
                <a:gd name="T3" fmla="*/ 354761399 h 21600"/>
                <a:gd name="T4" fmla="*/ 273257044 w 21600"/>
                <a:gd name="T5" fmla="*/ 354761399 h 21600"/>
                <a:gd name="T6" fmla="*/ 273257044 w 21600"/>
                <a:gd name="T7" fmla="*/ 354761399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0800" y="10800"/>
                  </a:moveTo>
                  <a:cubicBezTo>
                    <a:pt x="7548" y="10800"/>
                    <a:pt x="4909" y="8381"/>
                    <a:pt x="4909" y="5400"/>
                  </a:cubicBezTo>
                  <a:cubicBezTo>
                    <a:pt x="4909" y="2419"/>
                    <a:pt x="7548" y="0"/>
                    <a:pt x="10800" y="0"/>
                  </a:cubicBezTo>
                  <a:cubicBezTo>
                    <a:pt x="14052" y="0"/>
                    <a:pt x="16691" y="2419"/>
                    <a:pt x="16691" y="5400"/>
                  </a:cubicBezTo>
                  <a:cubicBezTo>
                    <a:pt x="16691" y="8381"/>
                    <a:pt x="14052" y="10800"/>
                    <a:pt x="10800" y="10800"/>
                  </a:cubicBezTo>
                  <a:close/>
                  <a:moveTo>
                    <a:pt x="17504" y="21600"/>
                  </a:moveTo>
                  <a:lnTo>
                    <a:pt x="4096" y="21600"/>
                  </a:lnTo>
                  <a:cubicBezTo>
                    <a:pt x="1657" y="21600"/>
                    <a:pt x="0" y="20236"/>
                    <a:pt x="0" y="17958"/>
                  </a:cubicBezTo>
                  <a:cubicBezTo>
                    <a:pt x="0" y="14780"/>
                    <a:pt x="813" y="9900"/>
                    <a:pt x="5308" y="9900"/>
                  </a:cubicBezTo>
                  <a:cubicBezTo>
                    <a:pt x="5784" y="9900"/>
                    <a:pt x="7793" y="11855"/>
                    <a:pt x="10800" y="11855"/>
                  </a:cubicBezTo>
                  <a:cubicBezTo>
                    <a:pt x="13807" y="11855"/>
                    <a:pt x="15816" y="9900"/>
                    <a:pt x="16292" y="9900"/>
                  </a:cubicBezTo>
                  <a:cubicBezTo>
                    <a:pt x="20787" y="9900"/>
                    <a:pt x="21600" y="14780"/>
                    <a:pt x="21600" y="17958"/>
                  </a:cubicBezTo>
                  <a:cubicBezTo>
                    <a:pt x="21600" y="20236"/>
                    <a:pt x="19943" y="21600"/>
                    <a:pt x="17504" y="21600"/>
                  </a:cubicBezTo>
                  <a:close/>
                </a:path>
              </a:pathLst>
            </a:custGeom>
            <a:solidFill>
              <a:srgbClr val="FFFFFF"/>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50800" tIns="50800" rIns="50800" bIns="50800" anchor="ctr"/>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smtClean="0">
                <a:ln>
                  <a:noFill/>
                </a:ln>
                <a:solidFill>
                  <a:schemeClr val="tx1"/>
                </a:solidFill>
                <a:effectLst/>
                <a:uLnTx/>
                <a:uFillTx/>
                <a:latin typeface="+mn-lt"/>
                <a:ea typeface="+mn-ea"/>
                <a:cs typeface="+mn-ea"/>
                <a:sym typeface="+mn-lt"/>
              </a:endParaRPr>
            </a:p>
          </p:txBody>
        </p:sp>
      </p:grpSp>
      <p:grpSp>
        <p:nvGrpSpPr>
          <p:cNvPr id="30744" name="Group 495"/>
          <p:cNvGrpSpPr/>
          <p:nvPr/>
        </p:nvGrpSpPr>
        <p:grpSpPr>
          <a:xfrm>
            <a:off x="6424825" y="5027295"/>
            <a:ext cx="732367" cy="732367"/>
            <a:chOff x="0" y="0"/>
            <a:chExt cx="1936721" cy="1936698"/>
          </a:xfrm>
        </p:grpSpPr>
        <p:sp>
          <p:nvSpPr>
            <p:cNvPr id="20497" name="Shape 493"/>
            <p:cNvSpPr/>
            <p:nvPr/>
          </p:nvSpPr>
          <p:spPr bwMode="auto">
            <a:xfrm>
              <a:off x="0" y="0"/>
              <a:ext cx="1936721" cy="1936698"/>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1600" y="10800"/>
                  </a:moveTo>
                  <a:cubicBezTo>
                    <a:pt x="21600" y="16765"/>
                    <a:pt x="16765" y="21600"/>
                    <a:pt x="10800" y="21600"/>
                  </a:cubicBezTo>
                  <a:cubicBezTo>
                    <a:pt x="4836" y="21600"/>
                    <a:pt x="0" y="16765"/>
                    <a:pt x="0" y="10800"/>
                  </a:cubicBezTo>
                  <a:cubicBezTo>
                    <a:pt x="0" y="4835"/>
                    <a:pt x="4836" y="0"/>
                    <a:pt x="10800" y="0"/>
                  </a:cubicBezTo>
                  <a:cubicBezTo>
                    <a:pt x="16765" y="0"/>
                    <a:pt x="21600" y="4835"/>
                    <a:pt x="21600" y="10800"/>
                  </a:cubicBezTo>
                  <a:close/>
                </a:path>
              </a:pathLst>
            </a:custGeom>
            <a:solidFill>
              <a:srgbClr val="00B05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50800" tIns="50800" rIns="50800" bIns="50800" anchor="ctr"/>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smtClean="0">
                <a:ln>
                  <a:noFill/>
                </a:ln>
                <a:solidFill>
                  <a:schemeClr val="tx1"/>
                </a:solidFill>
                <a:effectLst/>
                <a:uLnTx/>
                <a:uFillTx/>
                <a:latin typeface="+mn-lt"/>
                <a:ea typeface="+mn-ea"/>
                <a:cs typeface="+mn-ea"/>
                <a:sym typeface="+mn-lt"/>
              </a:endParaRPr>
            </a:p>
          </p:txBody>
        </p:sp>
        <p:sp>
          <p:nvSpPr>
            <p:cNvPr id="20498" name="Shape 494"/>
            <p:cNvSpPr/>
            <p:nvPr/>
          </p:nvSpPr>
          <p:spPr bwMode="auto">
            <a:xfrm>
              <a:off x="500149" y="944560"/>
              <a:ext cx="936423" cy="853600"/>
            </a:xfrm>
            <a:custGeom>
              <a:avLst/>
              <a:gdLst>
                <a:gd name="T0" fmla="*/ 879992936 w 21600"/>
                <a:gd name="T1" fmla="*/ 666539251 h 21600"/>
                <a:gd name="T2" fmla="*/ 879992936 w 21600"/>
                <a:gd name="T3" fmla="*/ 666539251 h 21600"/>
                <a:gd name="T4" fmla="*/ 879992936 w 21600"/>
                <a:gd name="T5" fmla="*/ 666539251 h 21600"/>
                <a:gd name="T6" fmla="*/ 879992936 w 21600"/>
                <a:gd name="T7" fmla="*/ 666539251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1092" y="0"/>
                  </a:moveTo>
                  <a:lnTo>
                    <a:pt x="21081" y="12"/>
                  </a:lnTo>
                  <a:cubicBezTo>
                    <a:pt x="21081" y="12"/>
                    <a:pt x="21092" y="0"/>
                    <a:pt x="21092" y="0"/>
                  </a:cubicBezTo>
                  <a:close/>
                  <a:moveTo>
                    <a:pt x="21081" y="0"/>
                  </a:moveTo>
                  <a:lnTo>
                    <a:pt x="21081" y="12"/>
                  </a:lnTo>
                  <a:cubicBezTo>
                    <a:pt x="21081" y="12"/>
                    <a:pt x="21081" y="0"/>
                    <a:pt x="21081" y="0"/>
                  </a:cubicBezTo>
                  <a:close/>
                  <a:moveTo>
                    <a:pt x="21070" y="73"/>
                  </a:moveTo>
                  <a:lnTo>
                    <a:pt x="21048" y="97"/>
                  </a:lnTo>
                  <a:lnTo>
                    <a:pt x="21059" y="61"/>
                  </a:lnTo>
                  <a:lnTo>
                    <a:pt x="21081" y="12"/>
                  </a:lnTo>
                  <a:cubicBezTo>
                    <a:pt x="21081" y="12"/>
                    <a:pt x="21070" y="73"/>
                    <a:pt x="21070" y="73"/>
                  </a:cubicBezTo>
                  <a:close/>
                  <a:moveTo>
                    <a:pt x="14190" y="18184"/>
                  </a:moveTo>
                  <a:cubicBezTo>
                    <a:pt x="14190" y="18499"/>
                    <a:pt x="12291" y="18717"/>
                    <a:pt x="11948" y="18777"/>
                  </a:cubicBezTo>
                  <a:lnTo>
                    <a:pt x="11871" y="18256"/>
                  </a:lnTo>
                  <a:cubicBezTo>
                    <a:pt x="12556" y="18172"/>
                    <a:pt x="13318" y="17978"/>
                    <a:pt x="14002" y="17990"/>
                  </a:cubicBezTo>
                  <a:lnTo>
                    <a:pt x="14157" y="17990"/>
                  </a:lnTo>
                  <a:cubicBezTo>
                    <a:pt x="14168" y="18050"/>
                    <a:pt x="14190" y="18123"/>
                    <a:pt x="14190" y="18184"/>
                  </a:cubicBezTo>
                  <a:close/>
                  <a:moveTo>
                    <a:pt x="14334" y="18729"/>
                  </a:moveTo>
                  <a:cubicBezTo>
                    <a:pt x="14698" y="18729"/>
                    <a:pt x="15416" y="20631"/>
                    <a:pt x="15604" y="21055"/>
                  </a:cubicBezTo>
                  <a:cubicBezTo>
                    <a:pt x="14742" y="21406"/>
                    <a:pt x="13837" y="21600"/>
                    <a:pt x="12909" y="21600"/>
                  </a:cubicBezTo>
                  <a:cubicBezTo>
                    <a:pt x="12445" y="21600"/>
                    <a:pt x="11982" y="21552"/>
                    <a:pt x="11529" y="21467"/>
                  </a:cubicBezTo>
                  <a:lnTo>
                    <a:pt x="11264" y="19565"/>
                  </a:lnTo>
                  <a:cubicBezTo>
                    <a:pt x="11871" y="19129"/>
                    <a:pt x="13605" y="18729"/>
                    <a:pt x="14334" y="18729"/>
                  </a:cubicBezTo>
                  <a:close/>
                  <a:moveTo>
                    <a:pt x="11606" y="18063"/>
                  </a:moveTo>
                  <a:lnTo>
                    <a:pt x="11717" y="19068"/>
                  </a:lnTo>
                  <a:lnTo>
                    <a:pt x="11264" y="19213"/>
                  </a:lnTo>
                  <a:lnTo>
                    <a:pt x="11264" y="18063"/>
                  </a:lnTo>
                  <a:cubicBezTo>
                    <a:pt x="11264" y="18063"/>
                    <a:pt x="11606" y="18063"/>
                    <a:pt x="11606" y="18063"/>
                  </a:cubicBezTo>
                  <a:close/>
                  <a:moveTo>
                    <a:pt x="12832" y="7475"/>
                  </a:moveTo>
                  <a:cubicBezTo>
                    <a:pt x="12567" y="7341"/>
                    <a:pt x="12225" y="7378"/>
                    <a:pt x="11429" y="7378"/>
                  </a:cubicBezTo>
                  <a:cubicBezTo>
                    <a:pt x="10601" y="7378"/>
                    <a:pt x="9784" y="7511"/>
                    <a:pt x="9033" y="7899"/>
                  </a:cubicBezTo>
                  <a:cubicBezTo>
                    <a:pt x="9276" y="7402"/>
                    <a:pt x="9541" y="7184"/>
                    <a:pt x="10027" y="6978"/>
                  </a:cubicBezTo>
                  <a:cubicBezTo>
                    <a:pt x="11076" y="6542"/>
                    <a:pt x="11573" y="5694"/>
                    <a:pt x="12291" y="4822"/>
                  </a:cubicBezTo>
                  <a:cubicBezTo>
                    <a:pt x="12666" y="5112"/>
                    <a:pt x="12832" y="5839"/>
                    <a:pt x="13373" y="5803"/>
                  </a:cubicBezTo>
                  <a:lnTo>
                    <a:pt x="13506" y="5791"/>
                  </a:lnTo>
                  <a:lnTo>
                    <a:pt x="13506" y="6711"/>
                  </a:lnTo>
                  <a:lnTo>
                    <a:pt x="13748" y="6724"/>
                  </a:lnTo>
                  <a:cubicBezTo>
                    <a:pt x="15184" y="6118"/>
                    <a:pt x="16620" y="5451"/>
                    <a:pt x="17845" y="4422"/>
                  </a:cubicBezTo>
                  <a:cubicBezTo>
                    <a:pt x="19701" y="2871"/>
                    <a:pt x="19877" y="2314"/>
                    <a:pt x="20971" y="206"/>
                  </a:cubicBezTo>
                  <a:lnTo>
                    <a:pt x="21048" y="97"/>
                  </a:lnTo>
                  <a:cubicBezTo>
                    <a:pt x="21026" y="691"/>
                    <a:pt x="20805" y="1248"/>
                    <a:pt x="20573" y="1781"/>
                  </a:cubicBezTo>
                  <a:cubicBezTo>
                    <a:pt x="19402" y="4470"/>
                    <a:pt x="17547" y="6009"/>
                    <a:pt x="14930" y="6699"/>
                  </a:cubicBezTo>
                  <a:cubicBezTo>
                    <a:pt x="14455" y="6820"/>
                    <a:pt x="13914" y="6833"/>
                    <a:pt x="13483" y="7075"/>
                  </a:cubicBezTo>
                  <a:cubicBezTo>
                    <a:pt x="13539" y="7487"/>
                    <a:pt x="13991" y="7838"/>
                    <a:pt x="13991" y="8044"/>
                  </a:cubicBezTo>
                  <a:cubicBezTo>
                    <a:pt x="13991" y="8189"/>
                    <a:pt x="13782" y="8347"/>
                    <a:pt x="13704" y="8407"/>
                  </a:cubicBezTo>
                  <a:cubicBezTo>
                    <a:pt x="13274" y="7862"/>
                    <a:pt x="13086" y="7596"/>
                    <a:pt x="12832" y="7475"/>
                  </a:cubicBezTo>
                  <a:close/>
                  <a:moveTo>
                    <a:pt x="9155" y="11581"/>
                  </a:moveTo>
                  <a:lnTo>
                    <a:pt x="10358" y="13726"/>
                  </a:lnTo>
                  <a:lnTo>
                    <a:pt x="9552" y="14307"/>
                  </a:lnTo>
                  <a:lnTo>
                    <a:pt x="8625" y="11727"/>
                  </a:lnTo>
                  <a:cubicBezTo>
                    <a:pt x="8625" y="11727"/>
                    <a:pt x="9155" y="11581"/>
                    <a:pt x="9155" y="11581"/>
                  </a:cubicBezTo>
                  <a:close/>
                  <a:moveTo>
                    <a:pt x="8050" y="10624"/>
                  </a:moveTo>
                  <a:lnTo>
                    <a:pt x="7984" y="10418"/>
                  </a:lnTo>
                  <a:cubicBezTo>
                    <a:pt x="8238" y="10394"/>
                    <a:pt x="8470" y="10261"/>
                    <a:pt x="8724" y="10261"/>
                  </a:cubicBezTo>
                  <a:cubicBezTo>
                    <a:pt x="8867" y="10261"/>
                    <a:pt x="8989" y="10297"/>
                    <a:pt x="9110" y="10382"/>
                  </a:cubicBezTo>
                  <a:cubicBezTo>
                    <a:pt x="9110" y="10382"/>
                    <a:pt x="8050" y="10624"/>
                    <a:pt x="8050" y="10624"/>
                  </a:cubicBezTo>
                  <a:close/>
                  <a:moveTo>
                    <a:pt x="18806" y="16124"/>
                  </a:moveTo>
                  <a:cubicBezTo>
                    <a:pt x="19579" y="17566"/>
                    <a:pt x="20485" y="18414"/>
                    <a:pt x="21600" y="19492"/>
                  </a:cubicBezTo>
                  <a:cubicBezTo>
                    <a:pt x="20407" y="20304"/>
                    <a:pt x="18894" y="20849"/>
                    <a:pt x="17613" y="21479"/>
                  </a:cubicBezTo>
                  <a:cubicBezTo>
                    <a:pt x="15493" y="19528"/>
                    <a:pt x="16730" y="11787"/>
                    <a:pt x="13329" y="11787"/>
                  </a:cubicBezTo>
                  <a:lnTo>
                    <a:pt x="13218" y="11812"/>
                  </a:lnTo>
                  <a:lnTo>
                    <a:pt x="13152" y="11860"/>
                  </a:lnTo>
                  <a:cubicBezTo>
                    <a:pt x="13196" y="11921"/>
                    <a:pt x="13252" y="11981"/>
                    <a:pt x="13296" y="12030"/>
                  </a:cubicBezTo>
                  <a:cubicBezTo>
                    <a:pt x="14212" y="12878"/>
                    <a:pt x="14577" y="13059"/>
                    <a:pt x="14632" y="14501"/>
                  </a:cubicBezTo>
                  <a:lnTo>
                    <a:pt x="14643" y="14901"/>
                  </a:lnTo>
                  <a:cubicBezTo>
                    <a:pt x="14676" y="15809"/>
                    <a:pt x="14433" y="16694"/>
                    <a:pt x="14267" y="17578"/>
                  </a:cubicBezTo>
                  <a:cubicBezTo>
                    <a:pt x="13528" y="17554"/>
                    <a:pt x="12810" y="17820"/>
                    <a:pt x="12070" y="17820"/>
                  </a:cubicBezTo>
                  <a:cubicBezTo>
                    <a:pt x="11794" y="17820"/>
                    <a:pt x="11529" y="17784"/>
                    <a:pt x="11275" y="17699"/>
                  </a:cubicBezTo>
                  <a:cubicBezTo>
                    <a:pt x="11253" y="17505"/>
                    <a:pt x="11253" y="17311"/>
                    <a:pt x="11253" y="17130"/>
                  </a:cubicBezTo>
                  <a:cubicBezTo>
                    <a:pt x="11253" y="16754"/>
                    <a:pt x="11242" y="16330"/>
                    <a:pt x="11286" y="15967"/>
                  </a:cubicBezTo>
                  <a:cubicBezTo>
                    <a:pt x="11341" y="15567"/>
                    <a:pt x="12578" y="14707"/>
                    <a:pt x="12556" y="14125"/>
                  </a:cubicBezTo>
                  <a:cubicBezTo>
                    <a:pt x="12346" y="14101"/>
                    <a:pt x="12202" y="14234"/>
                    <a:pt x="12081" y="14416"/>
                  </a:cubicBezTo>
                  <a:cubicBezTo>
                    <a:pt x="11573" y="15240"/>
                    <a:pt x="10270" y="16185"/>
                    <a:pt x="9342" y="16185"/>
                  </a:cubicBezTo>
                  <a:cubicBezTo>
                    <a:pt x="8702" y="16185"/>
                    <a:pt x="7178" y="13168"/>
                    <a:pt x="6405" y="12563"/>
                  </a:cubicBezTo>
                  <a:cubicBezTo>
                    <a:pt x="6283" y="12466"/>
                    <a:pt x="6206" y="12332"/>
                    <a:pt x="6107" y="12199"/>
                  </a:cubicBezTo>
                  <a:cubicBezTo>
                    <a:pt x="5488" y="12357"/>
                    <a:pt x="751" y="13556"/>
                    <a:pt x="442" y="13556"/>
                  </a:cubicBezTo>
                  <a:cubicBezTo>
                    <a:pt x="210" y="13556"/>
                    <a:pt x="0" y="13350"/>
                    <a:pt x="0" y="13096"/>
                  </a:cubicBezTo>
                  <a:cubicBezTo>
                    <a:pt x="0" y="12866"/>
                    <a:pt x="133" y="12647"/>
                    <a:pt x="342" y="12599"/>
                  </a:cubicBezTo>
                  <a:lnTo>
                    <a:pt x="5709" y="11315"/>
                  </a:lnTo>
                  <a:cubicBezTo>
                    <a:pt x="5345" y="10588"/>
                    <a:pt x="6184" y="10576"/>
                    <a:pt x="6537" y="10467"/>
                  </a:cubicBezTo>
                  <a:cubicBezTo>
                    <a:pt x="6659" y="10431"/>
                    <a:pt x="6780" y="10297"/>
                    <a:pt x="6902" y="10297"/>
                  </a:cubicBezTo>
                  <a:cubicBezTo>
                    <a:pt x="7145" y="10297"/>
                    <a:pt x="7355" y="10673"/>
                    <a:pt x="7432" y="10891"/>
                  </a:cubicBezTo>
                  <a:cubicBezTo>
                    <a:pt x="7675" y="10830"/>
                    <a:pt x="9188" y="10443"/>
                    <a:pt x="9331" y="10443"/>
                  </a:cubicBezTo>
                  <a:cubicBezTo>
                    <a:pt x="9574" y="10443"/>
                    <a:pt x="9795" y="10636"/>
                    <a:pt x="9795" y="10915"/>
                  </a:cubicBezTo>
                  <a:cubicBezTo>
                    <a:pt x="9795" y="11145"/>
                    <a:pt x="9663" y="11351"/>
                    <a:pt x="9442" y="11400"/>
                  </a:cubicBezTo>
                  <a:lnTo>
                    <a:pt x="7432" y="11884"/>
                  </a:lnTo>
                  <a:lnTo>
                    <a:pt x="7421" y="12078"/>
                  </a:lnTo>
                  <a:cubicBezTo>
                    <a:pt x="7410" y="12502"/>
                    <a:pt x="9166" y="14610"/>
                    <a:pt x="9475" y="14610"/>
                  </a:cubicBezTo>
                  <a:cubicBezTo>
                    <a:pt x="10171" y="14610"/>
                    <a:pt x="11584" y="12853"/>
                    <a:pt x="11584" y="12078"/>
                  </a:cubicBezTo>
                  <a:cubicBezTo>
                    <a:pt x="11584" y="10782"/>
                    <a:pt x="9939" y="11545"/>
                    <a:pt x="9939" y="10661"/>
                  </a:cubicBezTo>
                  <a:cubicBezTo>
                    <a:pt x="9939" y="10515"/>
                    <a:pt x="9983" y="10382"/>
                    <a:pt x="10049" y="10249"/>
                  </a:cubicBezTo>
                  <a:lnTo>
                    <a:pt x="9298" y="10019"/>
                  </a:lnTo>
                  <a:cubicBezTo>
                    <a:pt x="9640" y="9631"/>
                    <a:pt x="9773" y="9134"/>
                    <a:pt x="9773" y="8601"/>
                  </a:cubicBezTo>
                  <a:cubicBezTo>
                    <a:pt x="9773" y="8371"/>
                    <a:pt x="9751" y="8129"/>
                    <a:pt x="9718" y="7899"/>
                  </a:cubicBezTo>
                  <a:cubicBezTo>
                    <a:pt x="10281" y="7777"/>
                    <a:pt x="10745" y="7705"/>
                    <a:pt x="11308" y="7705"/>
                  </a:cubicBezTo>
                  <a:cubicBezTo>
                    <a:pt x="13494" y="7705"/>
                    <a:pt x="13064" y="8068"/>
                    <a:pt x="13826" y="9994"/>
                  </a:cubicBezTo>
                  <a:lnTo>
                    <a:pt x="14378" y="9692"/>
                  </a:lnTo>
                  <a:cubicBezTo>
                    <a:pt x="14290" y="11133"/>
                    <a:pt x="12987" y="10431"/>
                    <a:pt x="13031" y="11000"/>
                  </a:cubicBezTo>
                  <a:lnTo>
                    <a:pt x="13042" y="11254"/>
                  </a:lnTo>
                  <a:cubicBezTo>
                    <a:pt x="15913" y="11133"/>
                    <a:pt x="17503" y="13726"/>
                    <a:pt x="18806" y="16124"/>
                  </a:cubicBezTo>
                  <a:close/>
                </a:path>
              </a:pathLst>
            </a:custGeom>
            <a:solidFill>
              <a:srgbClr val="FFFFFF"/>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50800" tIns="50800" rIns="50800" bIns="50800" anchor="ctr"/>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smtClean="0">
                <a:ln>
                  <a:noFill/>
                </a:ln>
                <a:solidFill>
                  <a:schemeClr val="tx1"/>
                </a:solidFill>
                <a:effectLst/>
                <a:uLnTx/>
                <a:uFillTx/>
                <a:latin typeface="+mn-lt"/>
                <a:ea typeface="+mn-ea"/>
                <a:cs typeface="+mn-ea"/>
                <a:sym typeface="+mn-lt"/>
              </a:endParaRPr>
            </a:p>
          </p:txBody>
        </p:sp>
      </p:grpSp>
      <p:sp>
        <p:nvSpPr>
          <p:cNvPr id="24" name="Shape 490"/>
          <p:cNvSpPr/>
          <p:nvPr/>
        </p:nvSpPr>
        <p:spPr>
          <a:xfrm>
            <a:off x="5857346" y="4633172"/>
            <a:ext cx="338667" cy="338667"/>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6" y="21600"/>
                  <a:pt x="0" y="16765"/>
                  <a:pt x="0" y="10800"/>
                </a:cubicBezTo>
                <a:cubicBezTo>
                  <a:pt x="0" y="4835"/>
                  <a:pt x="4836" y="0"/>
                  <a:pt x="10800" y="0"/>
                </a:cubicBezTo>
                <a:cubicBezTo>
                  <a:pt x="16765" y="0"/>
                  <a:pt x="21600" y="4835"/>
                  <a:pt x="21600" y="10800"/>
                </a:cubicBezTo>
                <a:close/>
              </a:path>
            </a:pathLst>
          </a:custGeom>
          <a:solidFill>
            <a:schemeClr val="accent2">
              <a:lumMod val="40000"/>
              <a:lumOff val="60000"/>
            </a:schemeClr>
          </a:solidFill>
          <a:ln w="12700" cap="flat">
            <a:noFill/>
            <a:miter lim="400000"/>
          </a:ln>
          <a:effectLst/>
        </p:spPr>
        <p:txBody>
          <a:bodyPr lIns="50800" tIns="50800" rIns="50800" bIns="50800" anchor="ctr"/>
          <a:p>
            <a:pPr marL="0" marR="0" lvl="0" indent="0" algn="ctr" defTabSz="914400" rtl="0" eaLnBrk="1" fontAlgn="auto" latinLnBrk="0" hangingPunct="1">
              <a:lnSpc>
                <a:spcPct val="100000"/>
              </a:lnSpc>
              <a:spcBef>
                <a:spcPts val="0"/>
              </a:spcBef>
              <a:spcAft>
                <a:spcPts val="0"/>
              </a:spcAft>
              <a:buClrTx/>
              <a:buSzTx/>
              <a:buFontTx/>
              <a:buNone/>
              <a:defRPr sz="3200">
                <a:solidFill>
                  <a:srgbClr val="FFFFFF"/>
                </a:solidFill>
                <a:latin typeface="+mn-lt"/>
                <a:ea typeface="+mn-ea"/>
                <a:cs typeface="+mn-cs"/>
                <a:sym typeface="Helvetica Light"/>
              </a:defRPr>
            </a:pPr>
            <a:endParaRPr kumimoji="0" sz="4265" b="0"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30750" name="文本框 13"/>
          <p:cNvSpPr txBox="1"/>
          <p:nvPr/>
        </p:nvSpPr>
        <p:spPr>
          <a:xfrm>
            <a:off x="6846676" y="4781762"/>
            <a:ext cx="621030" cy="106680"/>
          </a:xfrm>
          <a:prstGeom prst="rect">
            <a:avLst/>
          </a:prstGeom>
          <a:noFill/>
          <a:ln w="9525">
            <a:noFill/>
          </a:ln>
        </p:spPr>
        <p:txBody>
          <a:bodyPr wrap="none" anchor="t">
            <a:spAutoFit/>
          </a:bodyPr>
          <a:p>
            <a:pPr marL="285750" indent="-285750">
              <a:buClr>
                <a:srgbClr val="C0504D"/>
              </a:buClr>
              <a:buFont typeface="Wingdings" panose="05000000000000000000" charset="0"/>
              <a:buChar char="n"/>
            </a:pPr>
            <a:r>
              <a:rPr lang="zh-CN" altLang="zh-CN" sz="100">
                <a:solidFill>
                  <a:schemeClr val="accent1"/>
                </a:solidFill>
                <a:latin typeface="微软雅黑" panose="020B0503020204020204" pitchFamily="34" charset="-122"/>
              </a:rPr>
              <a:t>高校与社会之间的深度融合</a:t>
            </a:r>
            <a:endParaRPr lang="zh-CN" altLang="en-US" sz="100">
              <a:latin typeface="Calibri" panose="020F0502020204030204" pitchFamily="34" charset="0"/>
            </a:endParaRPr>
          </a:p>
        </p:txBody>
      </p:sp>
      <p:sp>
        <p:nvSpPr>
          <p:cNvPr id="3" name="文本框 2"/>
          <p:cNvSpPr txBox="1"/>
          <p:nvPr/>
        </p:nvSpPr>
        <p:spPr>
          <a:xfrm>
            <a:off x="5641975" y="3442335"/>
            <a:ext cx="690880" cy="398780"/>
          </a:xfrm>
          <a:prstGeom prst="rect">
            <a:avLst/>
          </a:prstGeom>
          <a:noFill/>
        </p:spPr>
        <p:txBody>
          <a:bodyPr wrap="none" rtlCol="0" anchor="t">
            <a:spAutoFit/>
          </a:bodyPr>
          <a:p>
            <a:r>
              <a:rPr lang="zh-CN" altLang="en-US" sz="2000" b="1">
                <a:solidFill>
                  <a:srgbClr val="FFFF00"/>
                </a:solidFill>
                <a:latin typeface="微软雅黑" panose="020B0503020204020204" pitchFamily="34" charset="-122"/>
                <a:ea typeface="微软雅黑" panose="020B0503020204020204" pitchFamily="34" charset="-122"/>
                <a:sym typeface="+mn-ea"/>
              </a:rPr>
              <a:t>环境</a:t>
            </a:r>
            <a:endParaRPr lang="zh-CN" altLang="en-US" sz="2000" b="1">
              <a:solidFill>
                <a:srgbClr val="FFFF00"/>
              </a:solidFill>
              <a:latin typeface="微软雅黑" panose="020B0503020204020204" pitchFamily="34" charset="-122"/>
              <a:ea typeface="微软雅黑" panose="020B0503020204020204" pitchFamily="34" charset="-122"/>
              <a:sym typeface="+mn-ea"/>
            </a:endParaRPr>
          </a:p>
        </p:txBody>
      </p:sp>
      <p:sp>
        <p:nvSpPr>
          <p:cNvPr id="5" name="文本框 4"/>
          <p:cNvSpPr txBox="1"/>
          <p:nvPr/>
        </p:nvSpPr>
        <p:spPr>
          <a:xfrm>
            <a:off x="4817745" y="5008245"/>
            <a:ext cx="690880" cy="398780"/>
          </a:xfrm>
          <a:prstGeom prst="rect">
            <a:avLst/>
          </a:prstGeom>
          <a:noFill/>
        </p:spPr>
        <p:txBody>
          <a:bodyPr wrap="none" rtlCol="0" anchor="t">
            <a:spAutoFit/>
          </a:bodyPr>
          <a:p>
            <a:r>
              <a:rPr lang="zh-CN" altLang="en-US" sz="2000" b="1">
                <a:solidFill>
                  <a:srgbClr val="FFFF00"/>
                </a:solidFill>
                <a:latin typeface="微软雅黑" panose="020B0503020204020204" pitchFamily="34" charset="-122"/>
                <a:ea typeface="微软雅黑" panose="020B0503020204020204" pitchFamily="34" charset="-122"/>
                <a:sym typeface="+mn-ea"/>
              </a:rPr>
              <a:t>体系</a:t>
            </a:r>
            <a:endParaRPr lang="zh-CN" altLang="en-US" sz="2000" b="1">
              <a:solidFill>
                <a:srgbClr val="FFFF00"/>
              </a:solidFill>
              <a:latin typeface="微软雅黑" panose="020B0503020204020204" pitchFamily="34" charset="-122"/>
              <a:ea typeface="微软雅黑" panose="020B0503020204020204" pitchFamily="34" charset="-122"/>
              <a:sym typeface="+mn-ea"/>
            </a:endParaRPr>
          </a:p>
        </p:txBody>
      </p:sp>
      <p:sp>
        <p:nvSpPr>
          <p:cNvPr id="7" name="文本框 6"/>
          <p:cNvSpPr txBox="1"/>
          <p:nvPr/>
        </p:nvSpPr>
        <p:spPr>
          <a:xfrm>
            <a:off x="6433820" y="5038725"/>
            <a:ext cx="690880" cy="398780"/>
          </a:xfrm>
          <a:prstGeom prst="rect">
            <a:avLst/>
          </a:prstGeom>
          <a:noFill/>
        </p:spPr>
        <p:txBody>
          <a:bodyPr wrap="none" rtlCol="0" anchor="t">
            <a:spAutoFit/>
          </a:bodyPr>
          <a:p>
            <a:r>
              <a:rPr lang="zh-CN" altLang="en-US" sz="2000" b="1">
                <a:solidFill>
                  <a:srgbClr val="FFFF00"/>
                </a:solidFill>
                <a:latin typeface="微软雅黑" panose="020B0503020204020204" pitchFamily="34" charset="-122"/>
                <a:ea typeface="微软雅黑" panose="020B0503020204020204" pitchFamily="34" charset="-122"/>
                <a:sym typeface="+mn-ea"/>
              </a:rPr>
              <a:t>模式</a:t>
            </a:r>
            <a:endParaRPr lang="zh-CN" altLang="en-US" sz="2000" b="1">
              <a:solidFill>
                <a:srgbClr val="FFFF00"/>
              </a:solidFill>
              <a:latin typeface="微软雅黑" panose="020B0503020204020204" pitchFamily="34" charset="-122"/>
              <a:ea typeface="微软雅黑" panose="020B0503020204020204" pitchFamily="34" charset="-122"/>
              <a:sym typeface="+mn-ea"/>
            </a:endParaRPr>
          </a:p>
        </p:txBody>
      </p:sp>
      <p:sp>
        <p:nvSpPr>
          <p:cNvPr id="18444" name="文本框 99"/>
          <p:cNvSpPr txBox="1"/>
          <p:nvPr/>
        </p:nvSpPr>
        <p:spPr>
          <a:xfrm>
            <a:off x="74930" y="1317625"/>
            <a:ext cx="6753225" cy="419100"/>
          </a:xfrm>
          <a:prstGeom prst="rect">
            <a:avLst/>
          </a:prstGeom>
          <a:noFill/>
          <a:ln w="9525">
            <a:noFill/>
          </a:ln>
        </p:spPr>
        <p:txBody>
          <a:bodyPr wrap="square" anchor="t">
            <a:spAutoFit/>
          </a:bodyPr>
          <a:p>
            <a:r>
              <a:rPr lang="en-US" altLang="zh-CN" sz="2000" b="1">
                <a:latin typeface="微软雅黑" panose="020B0503020204020204" pitchFamily="34" charset="-122"/>
                <a:ea typeface="微软雅黑" panose="020B0503020204020204" pitchFamily="34" charset="-122"/>
              </a:rPr>
              <a:t>1.</a:t>
            </a:r>
            <a:r>
              <a:rPr lang="zh-CN" altLang="en-US" sz="2000" b="1">
                <a:latin typeface="微软雅黑" panose="020B0503020204020204" pitchFamily="34" charset="-122"/>
                <a:ea typeface="微软雅黑" panose="020B0503020204020204" pitchFamily="34" charset="-122"/>
              </a:rPr>
              <a:t>凝聚资源，建立适应工程领军</a:t>
            </a:r>
            <a:r>
              <a:rPr lang="zh-CN" altLang="en-US" sz="2000" b="1">
                <a:solidFill>
                  <a:srgbClr val="C00000"/>
                </a:solidFill>
                <a:latin typeface="微软雅黑" panose="020B0503020204020204" pitchFamily="34" charset="-122"/>
                <a:ea typeface="微软雅黑" panose="020B0503020204020204" pitchFamily="34" charset="-122"/>
              </a:rPr>
              <a:t>人才有效成长的培养环境</a:t>
            </a:r>
            <a:endParaRPr lang="zh-CN" altLang="en-US" sz="2000" b="1">
              <a:solidFill>
                <a:srgbClr val="C00000"/>
              </a:solidFill>
              <a:latin typeface="微软雅黑" panose="020B0503020204020204" pitchFamily="34" charset="-122"/>
              <a:ea typeface="微软雅黑" panose="020B0503020204020204" pitchFamily="34" charset="-122"/>
            </a:endParaRPr>
          </a:p>
        </p:txBody>
      </p:sp>
      <p:sp>
        <p:nvSpPr>
          <p:cNvPr id="18445" name="文本框 79"/>
          <p:cNvSpPr txBox="1"/>
          <p:nvPr/>
        </p:nvSpPr>
        <p:spPr>
          <a:xfrm>
            <a:off x="676275" y="1828165"/>
            <a:ext cx="11099165" cy="1276350"/>
          </a:xfrm>
          <a:prstGeom prst="rect">
            <a:avLst/>
          </a:prstGeom>
          <a:noFill/>
          <a:ln w="9525">
            <a:solidFill>
              <a:schemeClr val="accent1"/>
            </a:solidFill>
            <a:prstDash val="dashDot"/>
          </a:ln>
        </p:spPr>
        <p:txBody>
          <a:bodyPr wrap="square" anchor="t">
            <a:spAutoFit/>
          </a:bodyPr>
          <a:p>
            <a:pPr marL="285750" indent="-285750" algn="just">
              <a:spcAft>
                <a:spcPts val="600"/>
              </a:spcAft>
              <a:buClr>
                <a:srgbClr val="00B050"/>
              </a:buClr>
              <a:buFont typeface="Wingdings" panose="05000000000000000000" charset="0"/>
              <a:buChar char="p"/>
            </a:pPr>
            <a:r>
              <a:rPr lang="zh-CN" altLang="en-US" sz="1800">
                <a:latin typeface="微软雅黑" panose="020B0503020204020204" pitchFamily="34" charset="-122"/>
                <a:ea typeface="微软雅黑" panose="020B0503020204020204" pitchFamily="34" charset="-122"/>
              </a:rPr>
              <a:t>为具备拔尖创新属性的工程领军人才培养建设并提供优质的培育资源，从</a:t>
            </a:r>
            <a:r>
              <a:rPr lang="zh-CN" altLang="en-US" sz="1800" b="1">
                <a:solidFill>
                  <a:srgbClr val="C00000"/>
                </a:solidFill>
                <a:latin typeface="微软雅黑" panose="020B0503020204020204" pitchFamily="34" charset="-122"/>
                <a:ea typeface="微软雅黑" panose="020B0503020204020204" pitchFamily="34" charset="-122"/>
              </a:rPr>
              <a:t>生源</a:t>
            </a:r>
            <a:r>
              <a:rPr lang="zh-CN" altLang="en-US" sz="1800">
                <a:latin typeface="微软雅黑" panose="020B0503020204020204" pitchFamily="34" charset="-122"/>
                <a:ea typeface="微软雅黑" panose="020B0503020204020204" pitchFamily="34" charset="-122"/>
              </a:rPr>
              <a:t>、</a:t>
            </a:r>
            <a:r>
              <a:rPr lang="zh-CN" altLang="en-US" sz="1800" b="1">
                <a:solidFill>
                  <a:srgbClr val="C00000"/>
                </a:solidFill>
                <a:latin typeface="微软雅黑" panose="020B0503020204020204" pitchFamily="34" charset="-122"/>
                <a:ea typeface="微软雅黑" panose="020B0503020204020204" pitchFamily="34" charset="-122"/>
              </a:rPr>
              <a:t>师资</a:t>
            </a:r>
            <a:r>
              <a:rPr lang="zh-CN" altLang="en-US" sz="1800">
                <a:latin typeface="微软雅黑" panose="020B0503020204020204" pitchFamily="34" charset="-122"/>
                <a:ea typeface="微软雅黑" panose="020B0503020204020204" pitchFamily="34" charset="-122"/>
              </a:rPr>
              <a:t>、</a:t>
            </a:r>
            <a:r>
              <a:rPr lang="zh-CN" altLang="en-US" sz="1800" b="1">
                <a:solidFill>
                  <a:srgbClr val="C00000"/>
                </a:solidFill>
                <a:latin typeface="微软雅黑" panose="020B0503020204020204" pitchFamily="34" charset="-122"/>
                <a:ea typeface="微软雅黑" panose="020B0503020204020204" pitchFamily="34" charset="-122"/>
              </a:rPr>
              <a:t>课程</a:t>
            </a:r>
            <a:r>
              <a:rPr lang="zh-CN" altLang="en-US" sz="1800">
                <a:latin typeface="微软雅黑" panose="020B0503020204020204" pitchFamily="34" charset="-122"/>
                <a:ea typeface="微软雅黑" panose="020B0503020204020204" pitchFamily="34" charset="-122"/>
              </a:rPr>
              <a:t>、</a:t>
            </a:r>
            <a:r>
              <a:rPr lang="zh-CN" altLang="en-US" sz="1800" b="1">
                <a:solidFill>
                  <a:srgbClr val="C00000"/>
                </a:solidFill>
                <a:latin typeface="微软雅黑" panose="020B0503020204020204" pitchFamily="34" charset="-122"/>
                <a:ea typeface="微软雅黑" panose="020B0503020204020204" pitchFamily="34" charset="-122"/>
              </a:rPr>
              <a:t>环境</a:t>
            </a:r>
            <a:r>
              <a:rPr lang="zh-CN" altLang="en-US" sz="1800">
                <a:latin typeface="微软雅黑" panose="020B0503020204020204" pitchFamily="34" charset="-122"/>
                <a:ea typeface="微软雅黑" panose="020B0503020204020204" pitchFamily="34" charset="-122"/>
              </a:rPr>
              <a:t>多方面建设有利于一流工程领军人才成长的培养环境；</a:t>
            </a:r>
            <a:endParaRPr lang="zh-CN" altLang="en-US" sz="1800">
              <a:latin typeface="微软雅黑" panose="020B0503020204020204" pitchFamily="34" charset="-122"/>
              <a:ea typeface="微软雅黑" panose="020B0503020204020204" pitchFamily="34" charset="-122"/>
            </a:endParaRPr>
          </a:p>
          <a:p>
            <a:pPr marL="285750" indent="-285750" algn="just">
              <a:buClr>
                <a:srgbClr val="00B050"/>
              </a:buClr>
              <a:buFont typeface="Wingdings" panose="05000000000000000000" charset="0"/>
              <a:buChar char="p"/>
            </a:pPr>
            <a:r>
              <a:rPr lang="zh-CN" altLang="en-US" sz="1800">
                <a:latin typeface="微软雅黑" panose="020B0503020204020204" pitchFamily="34" charset="-122"/>
                <a:ea typeface="微软雅黑" panose="020B0503020204020204" pitchFamily="34" charset="-122"/>
              </a:rPr>
              <a:t>优质的生源，来自于比例较低的优秀学生；优质的师资，包括校内专业能力强的导师与知名企业领导人员；优质的课程，涵盖工程领导力专门课程；优质的环境，主要由行业内知名公司提供。</a:t>
            </a:r>
            <a:endParaRPr lang="zh-CN" altLang="en-US" sz="1800">
              <a:latin typeface="微软雅黑" panose="020B0503020204020204" pitchFamily="34" charset="-122"/>
              <a:ea typeface="微软雅黑" panose="020B0503020204020204" pitchFamily="34" charset="-122"/>
            </a:endParaRPr>
          </a:p>
        </p:txBody>
      </p:sp>
      <p:sp>
        <p:nvSpPr>
          <p:cNvPr id="18450" name="文本框 99356"/>
          <p:cNvSpPr txBox="1"/>
          <p:nvPr/>
        </p:nvSpPr>
        <p:spPr>
          <a:xfrm>
            <a:off x="664528" y="1726883"/>
            <a:ext cx="350837" cy="457200"/>
          </a:xfrm>
          <a:prstGeom prst="rect">
            <a:avLst/>
          </a:prstGeom>
          <a:noFill/>
          <a:ln w="22225">
            <a:noFill/>
          </a:ln>
        </p:spPr>
        <p:txBody>
          <a:bodyPr wrap="none" anchor="t">
            <a:spAutoFit/>
          </a:bodyPr>
          <a:p>
            <a:pPr eaLnBrk="0" hangingPunct="0"/>
            <a:r>
              <a:rPr lang="zh-CN" altLang="en-US" sz="2400" b="1" dirty="0">
                <a:solidFill>
                  <a:srgbClr val="990000"/>
                </a:solidFill>
                <a:latin typeface="Times New Roman" panose="02020603050405020304" pitchFamily="18" charset="0"/>
                <a:ea typeface="宋体" panose="02010600030101010101" pitchFamily="2" charset="-122"/>
              </a:rPr>
              <a:t>√</a:t>
            </a:r>
            <a:endParaRPr lang="zh-CN" altLang="en-US" sz="2400" b="1" dirty="0">
              <a:solidFill>
                <a:srgbClr val="990000"/>
              </a:solidFill>
              <a:latin typeface="Times New Roman" panose="02020603050405020304" pitchFamily="18" charset="0"/>
              <a:ea typeface="宋体" panose="02010600030101010101" pitchFamily="2" charset="-122"/>
            </a:endParaRPr>
          </a:p>
        </p:txBody>
      </p:sp>
      <p:sp>
        <p:nvSpPr>
          <p:cNvPr id="18451" name="文本框 99356"/>
          <p:cNvSpPr txBox="1"/>
          <p:nvPr/>
        </p:nvSpPr>
        <p:spPr>
          <a:xfrm>
            <a:off x="667703" y="2349500"/>
            <a:ext cx="349250" cy="457200"/>
          </a:xfrm>
          <a:prstGeom prst="rect">
            <a:avLst/>
          </a:prstGeom>
          <a:noFill/>
          <a:ln w="22225">
            <a:noFill/>
          </a:ln>
        </p:spPr>
        <p:txBody>
          <a:bodyPr wrap="none" anchor="t">
            <a:spAutoFit/>
          </a:bodyPr>
          <a:p>
            <a:pPr eaLnBrk="0" hangingPunct="0"/>
            <a:r>
              <a:rPr lang="zh-CN" altLang="en-US" sz="2400" b="1" dirty="0">
                <a:solidFill>
                  <a:srgbClr val="990000"/>
                </a:solidFill>
                <a:latin typeface="Times New Roman" panose="02020603050405020304" pitchFamily="18" charset="0"/>
                <a:ea typeface="宋体" panose="02010600030101010101" pitchFamily="2" charset="-122"/>
              </a:rPr>
              <a:t>√</a:t>
            </a:r>
            <a:endParaRPr lang="zh-CN" altLang="en-US" sz="2400" b="1" dirty="0">
              <a:solidFill>
                <a:srgbClr val="990000"/>
              </a:solidFill>
              <a:latin typeface="Times New Roman" panose="02020603050405020304" pitchFamily="18" charset="0"/>
              <a:ea typeface="宋体" panose="02010600030101010101" pitchFamily="2" charset="-122"/>
            </a:endParaRPr>
          </a:p>
        </p:txBody>
      </p:sp>
      <p:sp>
        <p:nvSpPr>
          <p:cNvPr id="18446" name="文本框 80"/>
          <p:cNvSpPr txBox="1"/>
          <p:nvPr/>
        </p:nvSpPr>
        <p:spPr>
          <a:xfrm>
            <a:off x="85090" y="3257868"/>
            <a:ext cx="6191250" cy="417512"/>
          </a:xfrm>
          <a:prstGeom prst="rect">
            <a:avLst/>
          </a:prstGeom>
          <a:noFill/>
          <a:ln w="9525">
            <a:noFill/>
          </a:ln>
        </p:spPr>
        <p:txBody>
          <a:bodyPr wrap="square" anchor="t">
            <a:spAutoFit/>
          </a:bodyPr>
          <a:p>
            <a:r>
              <a:rPr lang="en-US" altLang="zh-CN" sz="2000" b="1">
                <a:latin typeface="微软雅黑" panose="020B0503020204020204" pitchFamily="34" charset="-122"/>
                <a:ea typeface="微软雅黑" panose="020B0503020204020204" pitchFamily="34" charset="-122"/>
              </a:rPr>
              <a:t>2.</a:t>
            </a:r>
            <a:r>
              <a:rPr lang="zh-CN" altLang="en-US" sz="2000" b="1">
                <a:latin typeface="微软雅黑" panose="020B0503020204020204" pitchFamily="34" charset="-122"/>
                <a:ea typeface="微软雅黑" panose="020B0503020204020204" pitchFamily="34" charset="-122"/>
              </a:rPr>
              <a:t>建立基于</a:t>
            </a:r>
            <a:r>
              <a:rPr lang="zh-CN" altLang="en-US" sz="2000" b="1">
                <a:solidFill>
                  <a:srgbClr val="C00000"/>
                </a:solidFill>
                <a:latin typeface="微软雅黑" panose="020B0503020204020204" pitchFamily="34" charset="-122"/>
                <a:ea typeface="微软雅黑" panose="020B0503020204020204" pitchFamily="34" charset="-122"/>
              </a:rPr>
              <a:t>校企联合培养的交叉协同育人体系</a:t>
            </a:r>
            <a:endParaRPr lang="zh-CN" altLang="en-US" sz="2000" b="1">
              <a:solidFill>
                <a:srgbClr val="C00000"/>
              </a:solidFill>
              <a:latin typeface="微软雅黑" panose="020B0503020204020204" pitchFamily="34" charset="-122"/>
              <a:ea typeface="微软雅黑" panose="020B0503020204020204" pitchFamily="34" charset="-122"/>
            </a:endParaRPr>
          </a:p>
        </p:txBody>
      </p:sp>
      <p:sp>
        <p:nvSpPr>
          <p:cNvPr id="18452" name="文本框 99356"/>
          <p:cNvSpPr txBox="1"/>
          <p:nvPr/>
        </p:nvSpPr>
        <p:spPr>
          <a:xfrm>
            <a:off x="295275" y="3860800"/>
            <a:ext cx="349250" cy="457200"/>
          </a:xfrm>
          <a:prstGeom prst="rect">
            <a:avLst/>
          </a:prstGeom>
          <a:noFill/>
          <a:ln w="22225">
            <a:noFill/>
          </a:ln>
        </p:spPr>
        <p:txBody>
          <a:bodyPr wrap="none" anchor="t">
            <a:spAutoFit/>
          </a:bodyPr>
          <a:p>
            <a:pPr eaLnBrk="0" hangingPunct="0"/>
            <a:r>
              <a:rPr lang="zh-CN" altLang="en-US" sz="2400" b="1" dirty="0">
                <a:solidFill>
                  <a:srgbClr val="990000"/>
                </a:solidFill>
                <a:latin typeface="Times New Roman" panose="02020603050405020304" pitchFamily="18" charset="0"/>
                <a:ea typeface="宋体" panose="02010600030101010101" pitchFamily="2" charset="-122"/>
              </a:rPr>
              <a:t>√</a:t>
            </a:r>
            <a:endParaRPr lang="zh-CN" altLang="en-US" sz="2400" b="1" dirty="0">
              <a:solidFill>
                <a:srgbClr val="990000"/>
              </a:solidFill>
              <a:latin typeface="Times New Roman" panose="02020603050405020304" pitchFamily="18" charset="0"/>
              <a:ea typeface="宋体" panose="02010600030101010101" pitchFamily="2" charset="-122"/>
            </a:endParaRPr>
          </a:p>
        </p:txBody>
      </p:sp>
      <p:sp>
        <p:nvSpPr>
          <p:cNvPr id="18453" name="文本框 99356"/>
          <p:cNvSpPr txBox="1"/>
          <p:nvPr/>
        </p:nvSpPr>
        <p:spPr>
          <a:xfrm>
            <a:off x="296863" y="4801553"/>
            <a:ext cx="350837" cy="457200"/>
          </a:xfrm>
          <a:prstGeom prst="rect">
            <a:avLst/>
          </a:prstGeom>
          <a:noFill/>
          <a:ln w="22225">
            <a:noFill/>
          </a:ln>
        </p:spPr>
        <p:txBody>
          <a:bodyPr wrap="none" anchor="t">
            <a:spAutoFit/>
          </a:bodyPr>
          <a:p>
            <a:pPr eaLnBrk="0" hangingPunct="0"/>
            <a:r>
              <a:rPr lang="zh-CN" altLang="en-US" sz="2400" b="1" dirty="0">
                <a:solidFill>
                  <a:srgbClr val="990000"/>
                </a:solidFill>
                <a:latin typeface="Times New Roman" panose="02020603050405020304" pitchFamily="18" charset="0"/>
                <a:ea typeface="宋体" panose="02010600030101010101" pitchFamily="2" charset="-122"/>
              </a:rPr>
              <a:t>√</a:t>
            </a:r>
            <a:endParaRPr lang="zh-CN" altLang="en-US" sz="2400" b="1" dirty="0">
              <a:solidFill>
                <a:srgbClr val="990000"/>
              </a:solidFill>
              <a:latin typeface="Times New Roman" panose="02020603050405020304" pitchFamily="18" charset="0"/>
              <a:ea typeface="宋体" panose="02010600030101010101" pitchFamily="2" charset="-122"/>
            </a:endParaRPr>
          </a:p>
        </p:txBody>
      </p:sp>
      <p:sp>
        <p:nvSpPr>
          <p:cNvPr id="18447" name="文本框 81"/>
          <p:cNvSpPr txBox="1"/>
          <p:nvPr/>
        </p:nvSpPr>
        <p:spPr>
          <a:xfrm>
            <a:off x="317500" y="3873500"/>
            <a:ext cx="4316730" cy="2030095"/>
          </a:xfrm>
          <a:prstGeom prst="rect">
            <a:avLst/>
          </a:prstGeom>
          <a:noFill/>
          <a:ln w="9525">
            <a:noFill/>
          </a:ln>
        </p:spPr>
        <p:txBody>
          <a:bodyPr wrap="square" anchor="t">
            <a:spAutoFit/>
          </a:bodyPr>
          <a:p>
            <a:pPr marL="285750" indent="-285750" algn="just">
              <a:buClr>
                <a:srgbClr val="00B050"/>
              </a:buClr>
              <a:buFont typeface="Wingdings" panose="05000000000000000000" charset="0"/>
              <a:buChar char="p"/>
            </a:pPr>
            <a:r>
              <a:rPr lang="zh-CN" altLang="en-US" sz="1800">
                <a:solidFill>
                  <a:srgbClr val="0000FF"/>
                </a:solidFill>
                <a:latin typeface="微软雅黑" panose="020B0503020204020204" pitchFamily="34" charset="-122"/>
                <a:ea typeface="微软雅黑" panose="020B0503020204020204" pitchFamily="34" charset="-122"/>
              </a:rPr>
              <a:t>课堂学习与工程实践</a:t>
            </a:r>
            <a:r>
              <a:rPr lang="zh-CN" altLang="en-US" sz="1800">
                <a:latin typeface="微软雅黑" panose="020B0503020204020204" pitchFamily="34" charset="-122"/>
                <a:ea typeface="微软雅黑" panose="020B0503020204020204" pitchFamily="34" charset="-122"/>
              </a:rPr>
              <a:t>相</a:t>
            </a:r>
            <a:r>
              <a:rPr lang="zh-CN" altLang="en-US" sz="2400" b="1">
                <a:solidFill>
                  <a:srgbClr val="C00000"/>
                </a:solidFill>
                <a:latin typeface="微软雅黑" panose="020B0503020204020204" pitchFamily="34" charset="-122"/>
                <a:ea typeface="微软雅黑" panose="020B0503020204020204" pitchFamily="34" charset="-122"/>
              </a:rPr>
              <a:t>结合</a:t>
            </a:r>
            <a:r>
              <a:rPr lang="zh-CN" altLang="en-US" sz="1800">
                <a:latin typeface="微软雅黑" panose="020B0503020204020204" pitchFamily="34" charset="-122"/>
                <a:ea typeface="微软雅黑" panose="020B0503020204020204" pitchFamily="34" charset="-122"/>
              </a:rPr>
              <a:t>，</a:t>
            </a:r>
            <a:r>
              <a:rPr lang="zh-CN" altLang="en-US" sz="2400" b="1">
                <a:solidFill>
                  <a:srgbClr val="C00000"/>
                </a:solidFill>
                <a:latin typeface="微软雅黑" panose="020B0503020204020204" pitchFamily="34" charset="-122"/>
                <a:ea typeface="微软雅黑" panose="020B0503020204020204" pitchFamily="34" charset="-122"/>
              </a:rPr>
              <a:t>加强</a:t>
            </a:r>
            <a:r>
              <a:rPr lang="zh-CN" altLang="en-US" sz="1800">
                <a:latin typeface="微软雅黑" panose="020B0503020204020204" pitchFamily="34" charset="-122"/>
                <a:ea typeface="微软雅黑" panose="020B0503020204020204" pitchFamily="34" charset="-122"/>
              </a:rPr>
              <a:t>工程创新思维分析与工程领军能力塑造；</a:t>
            </a:r>
            <a:endParaRPr lang="zh-CN" altLang="en-US" sz="1800">
              <a:latin typeface="微软雅黑" panose="020B0503020204020204" pitchFamily="34" charset="-122"/>
              <a:ea typeface="微软雅黑" panose="020B0503020204020204" pitchFamily="34" charset="-122"/>
            </a:endParaRPr>
          </a:p>
          <a:p>
            <a:pPr marL="285750" indent="-285750" algn="just">
              <a:buClr>
                <a:srgbClr val="00B050"/>
              </a:buClr>
              <a:buFont typeface="Wingdings" panose="05000000000000000000" charset="0"/>
              <a:buChar char="p"/>
            </a:pPr>
            <a:r>
              <a:rPr lang="zh-CN" altLang="en-US" sz="1800">
                <a:solidFill>
                  <a:srgbClr val="0000FF"/>
                </a:solidFill>
                <a:latin typeface="微软雅黑" panose="020B0503020204020204" pitchFamily="34" charset="-122"/>
                <a:ea typeface="微软雅黑" panose="020B0503020204020204" pitchFamily="34" charset="-122"/>
              </a:rPr>
              <a:t>学校教育与企业实习教育</a:t>
            </a:r>
            <a:r>
              <a:rPr lang="zh-CN" altLang="en-US" sz="1800">
                <a:latin typeface="微软雅黑" panose="020B0503020204020204" pitchFamily="34" charset="-122"/>
                <a:ea typeface="微软雅黑" panose="020B0503020204020204" pitchFamily="34" charset="-122"/>
              </a:rPr>
              <a:t>相</a:t>
            </a:r>
            <a:r>
              <a:rPr lang="zh-CN" altLang="en-US" sz="2400" b="1">
                <a:solidFill>
                  <a:srgbClr val="C00000"/>
                </a:solidFill>
                <a:latin typeface="微软雅黑" panose="020B0503020204020204" pitchFamily="34" charset="-122"/>
                <a:ea typeface="微软雅黑" panose="020B0503020204020204" pitchFamily="34" charset="-122"/>
              </a:rPr>
              <a:t>结合</a:t>
            </a:r>
            <a:r>
              <a:rPr lang="zh-CN" altLang="en-US" sz="1800">
                <a:latin typeface="微软雅黑" panose="020B0503020204020204" pitchFamily="34" charset="-122"/>
                <a:ea typeface="微软雅黑" panose="020B0503020204020204" pitchFamily="34" charset="-122"/>
              </a:rPr>
              <a:t>，</a:t>
            </a:r>
            <a:r>
              <a:rPr lang="zh-CN" altLang="en-US" sz="2400" b="1">
                <a:solidFill>
                  <a:srgbClr val="C00000"/>
                </a:solidFill>
                <a:latin typeface="微软雅黑" panose="020B0503020204020204" pitchFamily="34" charset="-122"/>
                <a:ea typeface="微软雅黑" panose="020B0503020204020204" pitchFamily="34" charset="-122"/>
              </a:rPr>
              <a:t>加强</a:t>
            </a:r>
            <a:r>
              <a:rPr lang="zh-CN" altLang="en-US" sz="1800">
                <a:latin typeface="微软雅黑" panose="020B0503020204020204" pitchFamily="34" charset="-122"/>
                <a:ea typeface="微软雅黑" panose="020B0503020204020204" pitchFamily="34" charset="-122"/>
              </a:rPr>
              <a:t>理论知识学习与企业研发及运营管理素养锻造。</a:t>
            </a:r>
            <a:endParaRPr lang="zh-CN" altLang="en-US" sz="1800">
              <a:latin typeface="微软雅黑" panose="020B0503020204020204" pitchFamily="34" charset="-122"/>
              <a:ea typeface="微软雅黑" panose="020B0503020204020204" pitchFamily="34" charset="-122"/>
            </a:endParaRPr>
          </a:p>
        </p:txBody>
      </p:sp>
      <p:sp>
        <p:nvSpPr>
          <p:cNvPr id="18448" name="文本框 82"/>
          <p:cNvSpPr txBox="1"/>
          <p:nvPr/>
        </p:nvSpPr>
        <p:spPr>
          <a:xfrm>
            <a:off x="7188835" y="3275330"/>
            <a:ext cx="5080000" cy="417513"/>
          </a:xfrm>
          <a:prstGeom prst="rect">
            <a:avLst/>
          </a:prstGeom>
          <a:noFill/>
          <a:ln w="9525">
            <a:noFill/>
          </a:ln>
        </p:spPr>
        <p:txBody>
          <a:bodyPr anchor="t">
            <a:spAutoFit/>
          </a:bodyPr>
          <a:p>
            <a:r>
              <a:rPr lang="en-US" altLang="zh-CN" sz="2000" b="1">
                <a:latin typeface="微软雅黑" panose="020B0503020204020204" pitchFamily="34" charset="-122"/>
                <a:ea typeface="微软雅黑" panose="020B0503020204020204" pitchFamily="34" charset="-122"/>
              </a:rPr>
              <a:t>3.</a:t>
            </a:r>
            <a:r>
              <a:rPr lang="zh-CN" altLang="en-US" sz="2000" b="1">
                <a:latin typeface="微软雅黑" panose="020B0503020204020204" pitchFamily="34" charset="-122"/>
                <a:ea typeface="微软雅黑" panose="020B0503020204020204" pitchFamily="34" charset="-122"/>
              </a:rPr>
              <a:t>深化</a:t>
            </a:r>
            <a:r>
              <a:rPr lang="zh-CN" altLang="en-US" sz="2000" b="1">
                <a:solidFill>
                  <a:srgbClr val="C00000"/>
                </a:solidFill>
                <a:latin typeface="微软雅黑" panose="020B0503020204020204" pitchFamily="34" charset="-122"/>
                <a:ea typeface="微软雅黑" panose="020B0503020204020204" pitchFamily="34" charset="-122"/>
              </a:rPr>
              <a:t>工程领军拔尖创新人才培养模式</a:t>
            </a:r>
            <a:endParaRPr lang="zh-CN" altLang="en-US" sz="2000" b="1">
              <a:solidFill>
                <a:srgbClr val="C00000"/>
              </a:solidFill>
              <a:latin typeface="微软雅黑" panose="020B0503020204020204" pitchFamily="34" charset="-122"/>
              <a:ea typeface="微软雅黑" panose="020B0503020204020204" pitchFamily="34" charset="-122"/>
            </a:endParaRPr>
          </a:p>
        </p:txBody>
      </p:sp>
      <p:sp>
        <p:nvSpPr>
          <p:cNvPr id="18454" name="文本框 99356"/>
          <p:cNvSpPr txBox="1"/>
          <p:nvPr/>
        </p:nvSpPr>
        <p:spPr>
          <a:xfrm>
            <a:off x="7221538" y="3776663"/>
            <a:ext cx="350837" cy="457200"/>
          </a:xfrm>
          <a:prstGeom prst="rect">
            <a:avLst/>
          </a:prstGeom>
          <a:noFill/>
          <a:ln w="22225">
            <a:noFill/>
          </a:ln>
        </p:spPr>
        <p:txBody>
          <a:bodyPr wrap="none" anchor="t">
            <a:spAutoFit/>
          </a:bodyPr>
          <a:p>
            <a:pPr eaLnBrk="0" hangingPunct="0"/>
            <a:r>
              <a:rPr lang="zh-CN" altLang="en-US" sz="2400" b="1" dirty="0">
                <a:solidFill>
                  <a:srgbClr val="990000"/>
                </a:solidFill>
                <a:latin typeface="Times New Roman" panose="02020603050405020304" pitchFamily="18" charset="0"/>
                <a:ea typeface="宋体" panose="02010600030101010101" pitchFamily="2" charset="-122"/>
              </a:rPr>
              <a:t>√</a:t>
            </a:r>
            <a:endParaRPr lang="zh-CN" altLang="en-US" sz="2400" b="1" dirty="0">
              <a:solidFill>
                <a:srgbClr val="990000"/>
              </a:solidFill>
              <a:latin typeface="Times New Roman" panose="02020603050405020304" pitchFamily="18" charset="0"/>
              <a:ea typeface="宋体" panose="02010600030101010101" pitchFamily="2" charset="-122"/>
            </a:endParaRPr>
          </a:p>
        </p:txBody>
      </p:sp>
      <p:sp>
        <p:nvSpPr>
          <p:cNvPr id="18455" name="文本框 99356"/>
          <p:cNvSpPr txBox="1"/>
          <p:nvPr/>
        </p:nvSpPr>
        <p:spPr>
          <a:xfrm>
            <a:off x="7224713" y="4644708"/>
            <a:ext cx="349250" cy="457200"/>
          </a:xfrm>
          <a:prstGeom prst="rect">
            <a:avLst/>
          </a:prstGeom>
          <a:noFill/>
          <a:ln w="22225">
            <a:noFill/>
          </a:ln>
        </p:spPr>
        <p:txBody>
          <a:bodyPr wrap="none" anchor="t">
            <a:spAutoFit/>
          </a:bodyPr>
          <a:p>
            <a:pPr eaLnBrk="0" hangingPunct="0"/>
            <a:r>
              <a:rPr lang="zh-CN" altLang="en-US" sz="2400" b="1" dirty="0">
                <a:solidFill>
                  <a:srgbClr val="990000"/>
                </a:solidFill>
                <a:latin typeface="Times New Roman" panose="02020603050405020304" pitchFamily="18" charset="0"/>
                <a:ea typeface="宋体" panose="02010600030101010101" pitchFamily="2" charset="-122"/>
              </a:rPr>
              <a:t>√</a:t>
            </a:r>
            <a:endParaRPr lang="zh-CN" altLang="en-US" sz="2400" b="1" dirty="0">
              <a:solidFill>
                <a:srgbClr val="990000"/>
              </a:solidFill>
              <a:latin typeface="Times New Roman" panose="02020603050405020304" pitchFamily="18" charset="0"/>
              <a:ea typeface="宋体" panose="02010600030101010101" pitchFamily="2" charset="-122"/>
            </a:endParaRPr>
          </a:p>
        </p:txBody>
      </p:sp>
      <p:sp>
        <p:nvSpPr>
          <p:cNvPr id="18449" name="文本框 83"/>
          <p:cNvSpPr txBox="1"/>
          <p:nvPr/>
        </p:nvSpPr>
        <p:spPr>
          <a:xfrm>
            <a:off x="7218045" y="3836670"/>
            <a:ext cx="4763135" cy="2768600"/>
          </a:xfrm>
          <a:prstGeom prst="rect">
            <a:avLst/>
          </a:prstGeom>
          <a:noFill/>
          <a:ln w="9525">
            <a:noFill/>
          </a:ln>
        </p:spPr>
        <p:txBody>
          <a:bodyPr wrap="square" anchor="t">
            <a:spAutoFit/>
          </a:bodyPr>
          <a:p>
            <a:pPr marL="285750" indent="-285750" algn="just">
              <a:buClr>
                <a:srgbClr val="00B050"/>
              </a:buClr>
              <a:buFont typeface="Wingdings" panose="05000000000000000000" charset="0"/>
              <a:buChar char="p"/>
            </a:pPr>
            <a:r>
              <a:rPr lang="zh-CN" altLang="en-US" sz="2000" b="1">
                <a:solidFill>
                  <a:srgbClr val="C00000"/>
                </a:solidFill>
                <a:latin typeface="微软雅黑" panose="020B0503020204020204" pitchFamily="34" charset="-122"/>
                <a:ea typeface="微软雅黑" panose="020B0503020204020204" pitchFamily="34" charset="-122"/>
              </a:rPr>
              <a:t>进一步探索</a:t>
            </a:r>
            <a:r>
              <a:rPr lang="zh-CN" altLang="en-US" sz="1800">
                <a:latin typeface="微软雅黑" panose="020B0503020204020204" pitchFamily="34" charset="-122"/>
                <a:ea typeface="微软雅黑" panose="020B0503020204020204" pitchFamily="34" charset="-122"/>
              </a:rPr>
              <a:t>校企合作联合培养工程领军人才的</a:t>
            </a:r>
            <a:r>
              <a:rPr lang="zh-CN" altLang="en-US" sz="2000" b="1">
                <a:solidFill>
                  <a:srgbClr val="C00000"/>
                </a:solidFill>
                <a:latin typeface="微软雅黑" panose="020B0503020204020204" pitchFamily="34" charset="-122"/>
                <a:ea typeface="微软雅黑" panose="020B0503020204020204" pitchFamily="34" charset="-122"/>
              </a:rPr>
              <a:t>新模式</a:t>
            </a:r>
            <a:r>
              <a:rPr lang="zh-CN" altLang="en-US" sz="1800">
                <a:latin typeface="微软雅黑" panose="020B0503020204020204" pitchFamily="34" charset="-122"/>
                <a:ea typeface="微软雅黑" panose="020B0503020204020204" pitchFamily="34" charset="-122"/>
              </a:rPr>
              <a:t>，建构包括领导力课程在内的知识学习与工程领导力塑造的综合模式。</a:t>
            </a:r>
            <a:endParaRPr lang="zh-CN" altLang="en-US" sz="1800">
              <a:latin typeface="微软雅黑" panose="020B0503020204020204" pitchFamily="34" charset="-122"/>
              <a:ea typeface="微软雅黑" panose="020B0503020204020204" pitchFamily="34" charset="-122"/>
            </a:endParaRPr>
          </a:p>
          <a:p>
            <a:pPr marL="285750" indent="-285750" algn="just">
              <a:buClr>
                <a:srgbClr val="00B050"/>
              </a:buClr>
              <a:buFont typeface="Wingdings" panose="05000000000000000000" charset="0"/>
              <a:buChar char="p"/>
            </a:pPr>
            <a:r>
              <a:rPr lang="zh-CN" altLang="en-US" sz="2000" b="1">
                <a:solidFill>
                  <a:srgbClr val="C00000"/>
                </a:solidFill>
                <a:latin typeface="微软雅黑" panose="020B0503020204020204" pitchFamily="34" charset="-122"/>
                <a:ea typeface="微软雅黑" panose="020B0503020204020204" pitchFamily="34" charset="-122"/>
              </a:rPr>
              <a:t>进一步优化</a:t>
            </a:r>
            <a:r>
              <a:rPr lang="zh-CN" altLang="en-US" sz="1800">
                <a:latin typeface="微软雅黑" panose="020B0503020204020204" pitchFamily="34" charset="-122"/>
                <a:ea typeface="微软雅黑" panose="020B0503020204020204" pitchFamily="34" charset="-122"/>
              </a:rPr>
              <a:t>课程知识学习至工程开发引领全过程的</a:t>
            </a:r>
            <a:r>
              <a:rPr lang="zh-CN" altLang="en-US" sz="2000" b="1">
                <a:solidFill>
                  <a:srgbClr val="C00000"/>
                </a:solidFill>
                <a:latin typeface="微软雅黑" panose="020B0503020204020204" pitchFamily="34" charset="-122"/>
                <a:ea typeface="微软雅黑" panose="020B0503020204020204" pitchFamily="34" charset="-122"/>
              </a:rPr>
              <a:t>体系建设</a:t>
            </a:r>
            <a:r>
              <a:rPr lang="zh-CN" altLang="en-US" sz="1800">
                <a:latin typeface="微软雅黑" panose="020B0503020204020204" pitchFamily="34" charset="-122"/>
                <a:ea typeface="微软雅黑" panose="020B0503020204020204" pitchFamily="34" charset="-122"/>
              </a:rPr>
              <a:t>，</a:t>
            </a:r>
            <a:r>
              <a:rPr lang="zh-CN" altLang="en-US" sz="2000" b="1">
                <a:solidFill>
                  <a:srgbClr val="C00000"/>
                </a:solidFill>
                <a:latin typeface="微软雅黑" panose="020B0503020204020204" pitchFamily="34" charset="-122"/>
                <a:ea typeface="微软雅黑" panose="020B0503020204020204" pitchFamily="34" charset="-122"/>
              </a:rPr>
              <a:t>破解</a:t>
            </a:r>
            <a:r>
              <a:rPr lang="zh-CN" altLang="en-US" sz="1800">
                <a:latin typeface="微软雅黑" panose="020B0503020204020204" pitchFamily="34" charset="-122"/>
                <a:ea typeface="微软雅黑" panose="020B0503020204020204" pitchFamily="34" charset="-122"/>
              </a:rPr>
              <a:t>校内教育制约工程领军能力提升的</a:t>
            </a:r>
            <a:r>
              <a:rPr lang="zh-CN" altLang="en-US" sz="2000" b="1">
                <a:solidFill>
                  <a:srgbClr val="C00000"/>
                </a:solidFill>
                <a:latin typeface="微软雅黑" panose="020B0503020204020204" pitchFamily="34" charset="-122"/>
                <a:ea typeface="微软雅黑" panose="020B0503020204020204" pitchFamily="34" charset="-122"/>
              </a:rPr>
              <a:t>机制障碍</a:t>
            </a:r>
            <a:r>
              <a:rPr lang="zh-CN" altLang="en-US" sz="1800">
                <a:latin typeface="微软雅黑" panose="020B0503020204020204" pitchFamily="34" charset="-122"/>
                <a:ea typeface="微软雅黑" panose="020B0503020204020204" pitchFamily="34" charset="-122"/>
              </a:rPr>
              <a:t>，将大学教育尤其是工科教育的人才培养中，与企业界所需的工程领军人才进行</a:t>
            </a:r>
            <a:r>
              <a:rPr lang="zh-CN" altLang="en-US" sz="2000" b="1">
                <a:solidFill>
                  <a:srgbClr val="C00000"/>
                </a:solidFill>
                <a:latin typeface="微软雅黑" panose="020B0503020204020204" pitchFamily="34" charset="-122"/>
                <a:ea typeface="微软雅黑" panose="020B0503020204020204" pitchFamily="34" charset="-122"/>
              </a:rPr>
              <a:t>接轨</a:t>
            </a:r>
            <a:r>
              <a:rPr lang="zh-CN" altLang="en-US" sz="1800">
                <a:latin typeface="微软雅黑" panose="020B0503020204020204" pitchFamily="34" charset="-122"/>
                <a:ea typeface="微软雅黑" panose="020B0503020204020204" pitchFamily="34" charset="-122"/>
              </a:rPr>
              <a:t>，打通工程领导力人才培养的“最后一公里”。</a:t>
            </a:r>
            <a:endParaRPr lang="zh-CN" altLang="en-US" sz="1800">
              <a:latin typeface="微软雅黑" panose="020B0503020204020204" pitchFamily="34" charset="-122"/>
              <a:ea typeface="微软雅黑" panose="020B0503020204020204" pitchFamily="34" charset="-122"/>
            </a:endParaRPr>
          </a:p>
        </p:txBody>
      </p:sp>
      <p:sp>
        <p:nvSpPr>
          <p:cNvPr id="13" name="文本框 12"/>
          <p:cNvSpPr txBox="1"/>
          <p:nvPr/>
        </p:nvSpPr>
        <p:spPr>
          <a:xfrm>
            <a:off x="154305" y="884555"/>
            <a:ext cx="3121660" cy="429895"/>
          </a:xfrm>
          <a:prstGeom prst="rect">
            <a:avLst/>
          </a:prstGeom>
          <a:noFill/>
        </p:spPr>
        <p:txBody>
          <a:bodyPr wrap="none" rtlCol="0" anchor="t">
            <a:spAutoFit/>
          </a:bodyPr>
          <a:p>
            <a:r>
              <a:rPr lang="en-US" altLang="zh-CN" sz="2200" b="1">
                <a:solidFill>
                  <a:srgbClr val="FFFFFF"/>
                </a:solidFill>
                <a:latin typeface="微软雅黑" panose="020B0503020204020204" pitchFamily="34" charset="-122"/>
                <a:ea typeface="微软雅黑" panose="020B0503020204020204" pitchFamily="34" charset="-122"/>
                <a:sym typeface="+mn-ea"/>
              </a:rPr>
              <a:t>2.4</a:t>
            </a:r>
            <a:r>
              <a:rPr lang="zh-CN" altLang="en-US" sz="2200" b="1">
                <a:solidFill>
                  <a:srgbClr val="FFFFFF"/>
                </a:solidFill>
                <a:latin typeface="微软雅黑" panose="020B0503020204020204" pitchFamily="34" charset="-122"/>
                <a:ea typeface="微软雅黑" panose="020B0503020204020204" pitchFamily="34" charset="-122"/>
                <a:sym typeface="+mn-ea"/>
              </a:rPr>
              <a:t>需要破解的</a:t>
            </a:r>
            <a:r>
              <a:rPr lang="zh-CN" altLang="en-US" sz="2200" b="1">
                <a:solidFill>
                  <a:srgbClr val="FFFFFF"/>
                </a:solidFill>
                <a:latin typeface="微软雅黑" panose="020B0503020204020204" pitchFamily="34" charset="-122"/>
                <a:ea typeface="微软雅黑" panose="020B0503020204020204" pitchFamily="34" charset="-122"/>
                <a:sym typeface="+mn-ea"/>
              </a:rPr>
              <a:t>关键问题</a:t>
            </a:r>
            <a:endParaRPr lang="zh-CN" altLang="en-US" sz="2200"/>
          </a:p>
        </p:txBody>
      </p:sp>
      <p:sp>
        <p:nvSpPr>
          <p:cNvPr id="9" name="矩形 8"/>
          <p:cNvSpPr/>
          <p:nvPr/>
        </p:nvSpPr>
        <p:spPr>
          <a:xfrm>
            <a:off x="381000" y="3821430"/>
            <a:ext cx="4173220" cy="2783205"/>
          </a:xfrm>
          <a:prstGeom prst="rect">
            <a:avLst/>
          </a:prstGeom>
          <a:noFill/>
          <a:ln w="9525" cap="flat" cmpd="sng" algn="ctr">
            <a:solidFill>
              <a:srgbClr val="C00000"/>
            </a:solidFill>
            <a:prstDash val="dashDot"/>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0" name="矩形 9"/>
          <p:cNvSpPr/>
          <p:nvPr/>
        </p:nvSpPr>
        <p:spPr>
          <a:xfrm>
            <a:off x="7345680" y="3804920"/>
            <a:ext cx="4742180" cy="2846070"/>
          </a:xfrm>
          <a:prstGeom prst="rect">
            <a:avLst/>
          </a:prstGeom>
          <a:noFill/>
          <a:ln w="9525" cap="flat" cmpd="sng" algn="ctr">
            <a:solidFill>
              <a:srgbClr val="C00000"/>
            </a:solidFill>
            <a:prstDash val="dashDot"/>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1" name="文本框 10"/>
          <p:cNvSpPr txBox="1"/>
          <p:nvPr/>
        </p:nvSpPr>
        <p:spPr>
          <a:xfrm>
            <a:off x="7325360" y="1266190"/>
            <a:ext cx="4450080" cy="521970"/>
          </a:xfrm>
          <a:prstGeom prst="rect">
            <a:avLst/>
          </a:prstGeom>
          <a:solidFill>
            <a:srgbClr val="319186"/>
          </a:solidFill>
        </p:spPr>
        <p:txBody>
          <a:bodyPr wrap="none" rtlCol="0" anchor="t">
            <a:spAutoFit/>
          </a:bodyPr>
          <a:p>
            <a:pPr algn="ctr"/>
            <a:r>
              <a:rPr lang="zh-CN" altLang="en-US" sz="2800" b="1">
                <a:solidFill>
                  <a:srgbClr val="FFFF00"/>
                </a:solidFill>
                <a:latin typeface="微软雅黑" panose="020B0503020204020204" pitchFamily="34" charset="-122"/>
                <a:ea typeface="微软雅黑" panose="020B0503020204020204" pitchFamily="34" charset="-122"/>
                <a:sym typeface="+mn-ea"/>
              </a:rPr>
              <a:t>最新的技术掌握在企业手中</a:t>
            </a:r>
            <a:endParaRPr lang="zh-CN" altLang="en-US" sz="2800" b="1">
              <a:solidFill>
                <a:srgbClr val="FFFF00"/>
              </a:solidFill>
              <a:latin typeface="微软雅黑" panose="020B0503020204020204" pitchFamily="34" charset="-122"/>
              <a:ea typeface="微软雅黑" panose="020B0503020204020204" pitchFamily="34" charset="-122"/>
              <a:sym typeface="+mn-ea"/>
            </a:endParaRPr>
          </a:p>
        </p:txBody>
      </p:sp>
      <p:sp>
        <p:nvSpPr>
          <p:cNvPr id="12" name="文本框 11"/>
          <p:cNvSpPr txBox="1"/>
          <p:nvPr/>
        </p:nvSpPr>
        <p:spPr>
          <a:xfrm>
            <a:off x="379730" y="6142990"/>
            <a:ext cx="7192645" cy="521970"/>
          </a:xfrm>
          <a:prstGeom prst="rect">
            <a:avLst/>
          </a:prstGeom>
          <a:solidFill>
            <a:srgbClr val="319186"/>
          </a:solidFill>
        </p:spPr>
        <p:txBody>
          <a:bodyPr wrap="square" rtlCol="0" anchor="t">
            <a:spAutoFit/>
          </a:bodyPr>
          <a:p>
            <a:pPr algn="ctr"/>
            <a:r>
              <a:rPr lang="zh-CN" altLang="en-US" sz="2800" b="1">
                <a:solidFill>
                  <a:srgbClr val="FFFF00"/>
                </a:solidFill>
                <a:latin typeface="微软雅黑" panose="020B0503020204020204" pitchFamily="34" charset="-122"/>
                <a:ea typeface="微软雅黑" panose="020B0503020204020204" pitchFamily="34" charset="-122"/>
                <a:sym typeface="+mn-ea"/>
              </a:rPr>
              <a:t>打通学校与企业，建立联合培养模式</a:t>
            </a:r>
            <a:endParaRPr lang="zh-CN" altLang="en-US" sz="2800" b="1">
              <a:solidFill>
                <a:srgbClr val="FFFF00"/>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000" fill="hold">
                                          <p:stCondLst>
                                            <p:cond delay="0"/>
                                          </p:stCondLst>
                                        </p:cTn>
                                        <p:tgtEl>
                                          <p:spTgt spid="18445"/>
                                        </p:tgtEl>
                                        <p:attrNameLst>
                                          <p:attrName>style.visibility</p:attrName>
                                        </p:attrNameLst>
                                      </p:cBhvr>
                                      <p:to>
                                        <p:strVal val="visible"/>
                                      </p:to>
                                    </p:set>
                                    <p:animEffect transition="in" filter="dissolve">
                                      <p:cBhvr>
                                        <p:cTn id="7" dur="1000"/>
                                        <p:tgtEl>
                                          <p:spTgt spid="18445"/>
                                        </p:tgtEl>
                                      </p:cBhvr>
                                    </p:animEffect>
                                  </p:childTnLst>
                                </p:cTn>
                              </p:par>
                              <p:par>
                                <p:cTn id="8" presetID="9" presetClass="entr" presetSubtype="0" fill="hold" grpId="0" nodeType="withEffect">
                                  <p:stCondLst>
                                    <p:cond delay="0"/>
                                  </p:stCondLst>
                                  <p:childTnLst>
                                    <p:set>
                                      <p:cBhvr>
                                        <p:cTn id="9" dur="1000" fill="hold">
                                          <p:stCondLst>
                                            <p:cond delay="0"/>
                                          </p:stCondLst>
                                        </p:cTn>
                                        <p:tgtEl>
                                          <p:spTgt spid="18450"/>
                                        </p:tgtEl>
                                        <p:attrNameLst>
                                          <p:attrName>style.visibility</p:attrName>
                                        </p:attrNameLst>
                                      </p:cBhvr>
                                      <p:to>
                                        <p:strVal val="visible"/>
                                      </p:to>
                                    </p:set>
                                    <p:animEffect transition="in" filter="dissolve">
                                      <p:cBhvr>
                                        <p:cTn id="10" dur="1000"/>
                                        <p:tgtEl>
                                          <p:spTgt spid="18450"/>
                                        </p:tgtEl>
                                      </p:cBhvr>
                                    </p:animEffect>
                                  </p:childTnLst>
                                </p:cTn>
                              </p:par>
                              <p:par>
                                <p:cTn id="11" presetID="9" presetClass="entr" presetSubtype="0" fill="hold" grpId="0" nodeType="withEffect">
                                  <p:stCondLst>
                                    <p:cond delay="0"/>
                                  </p:stCondLst>
                                  <p:childTnLst>
                                    <p:set>
                                      <p:cBhvr>
                                        <p:cTn id="12" dur="1000" fill="hold">
                                          <p:stCondLst>
                                            <p:cond delay="0"/>
                                          </p:stCondLst>
                                        </p:cTn>
                                        <p:tgtEl>
                                          <p:spTgt spid="18451"/>
                                        </p:tgtEl>
                                        <p:attrNameLst>
                                          <p:attrName>style.visibility</p:attrName>
                                        </p:attrNameLst>
                                      </p:cBhvr>
                                      <p:to>
                                        <p:strVal val="visible"/>
                                      </p:to>
                                    </p:set>
                                    <p:animEffect transition="in" filter="dissolve">
                                      <p:cBhvr>
                                        <p:cTn id="13" dur="1000"/>
                                        <p:tgtEl>
                                          <p:spTgt spid="18451"/>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32" fill="hold" grpId="0" nodeType="clickEffect">
                                  <p:stCondLst>
                                    <p:cond delay="0"/>
                                  </p:stCondLst>
                                  <p:childTnLst>
                                    <p:set>
                                      <p:cBhvr>
                                        <p:cTn id="17" dur="1000" fill="hold">
                                          <p:stCondLst>
                                            <p:cond delay="0"/>
                                          </p:stCondLst>
                                        </p:cTn>
                                        <p:tgtEl>
                                          <p:spTgt spid="2"/>
                                        </p:tgtEl>
                                        <p:attrNameLst>
                                          <p:attrName>style.visibility</p:attrName>
                                        </p:attrNameLst>
                                      </p:cBhvr>
                                      <p:to>
                                        <p:strVal val="visible"/>
                                      </p:to>
                                    </p:set>
                                    <p:animEffect transition="in" filter="box(out)">
                                      <p:cBhvr>
                                        <p:cTn id="18" dur="1000"/>
                                        <p:tgtEl>
                                          <p:spTgt spid="2"/>
                                        </p:tgtEl>
                                      </p:cBhvr>
                                    </p:animEffect>
                                  </p:childTnLst>
                                </p:cTn>
                              </p:par>
                              <p:par>
                                <p:cTn id="19" presetID="4" presetClass="entr" presetSubtype="32" fill="hold" grpId="0" nodeType="withEffect">
                                  <p:stCondLst>
                                    <p:cond delay="0"/>
                                  </p:stCondLst>
                                  <p:childTnLst>
                                    <p:set>
                                      <p:cBhvr>
                                        <p:cTn id="20" dur="1000" fill="hold">
                                          <p:stCondLst>
                                            <p:cond delay="0"/>
                                          </p:stCondLst>
                                        </p:cTn>
                                        <p:tgtEl>
                                          <p:spTgt spid="8"/>
                                        </p:tgtEl>
                                        <p:attrNameLst>
                                          <p:attrName>style.visibility</p:attrName>
                                        </p:attrNameLst>
                                      </p:cBhvr>
                                      <p:to>
                                        <p:strVal val="visible"/>
                                      </p:to>
                                    </p:set>
                                    <p:animEffect transition="in" filter="box(out)">
                                      <p:cBhvr>
                                        <p:cTn id="21" dur="1000"/>
                                        <p:tgtEl>
                                          <p:spTgt spid="8"/>
                                        </p:tgtEl>
                                      </p:cBhvr>
                                    </p:animEffect>
                                  </p:childTnLst>
                                </p:cTn>
                              </p:par>
                              <p:par>
                                <p:cTn id="22" presetID="4" presetClass="entr" presetSubtype="32" fill="hold" nodeType="withEffect">
                                  <p:stCondLst>
                                    <p:cond delay="0"/>
                                  </p:stCondLst>
                                  <p:childTnLst>
                                    <p:set>
                                      <p:cBhvr>
                                        <p:cTn id="23" dur="1000" fill="hold">
                                          <p:stCondLst>
                                            <p:cond delay="0"/>
                                          </p:stCondLst>
                                        </p:cTn>
                                        <p:tgtEl>
                                          <p:spTgt spid="30738"/>
                                        </p:tgtEl>
                                        <p:attrNameLst>
                                          <p:attrName>style.visibility</p:attrName>
                                        </p:attrNameLst>
                                      </p:cBhvr>
                                      <p:to>
                                        <p:strVal val="visible"/>
                                      </p:to>
                                    </p:set>
                                    <p:animEffect transition="in" filter="box(out)">
                                      <p:cBhvr>
                                        <p:cTn id="24" dur="1000"/>
                                        <p:tgtEl>
                                          <p:spTgt spid="30738"/>
                                        </p:tgtEl>
                                      </p:cBhvr>
                                    </p:animEffect>
                                  </p:childTnLst>
                                </p:cTn>
                              </p:par>
                              <p:par>
                                <p:cTn id="25" presetID="4" presetClass="entr" presetSubtype="32" fill="hold" nodeType="withEffect">
                                  <p:stCondLst>
                                    <p:cond delay="0"/>
                                  </p:stCondLst>
                                  <p:childTnLst>
                                    <p:set>
                                      <p:cBhvr>
                                        <p:cTn id="26" dur="1000" fill="hold">
                                          <p:stCondLst>
                                            <p:cond delay="0"/>
                                          </p:stCondLst>
                                        </p:cTn>
                                        <p:tgtEl>
                                          <p:spTgt spid="30741"/>
                                        </p:tgtEl>
                                        <p:attrNameLst>
                                          <p:attrName>style.visibility</p:attrName>
                                        </p:attrNameLst>
                                      </p:cBhvr>
                                      <p:to>
                                        <p:strVal val="visible"/>
                                      </p:to>
                                    </p:set>
                                    <p:animEffect transition="in" filter="box(out)">
                                      <p:cBhvr>
                                        <p:cTn id="27" dur="1000"/>
                                        <p:tgtEl>
                                          <p:spTgt spid="30741"/>
                                        </p:tgtEl>
                                      </p:cBhvr>
                                    </p:animEffect>
                                  </p:childTnLst>
                                </p:cTn>
                              </p:par>
                              <p:par>
                                <p:cTn id="28" presetID="4" presetClass="entr" presetSubtype="32" fill="hold" nodeType="withEffect">
                                  <p:stCondLst>
                                    <p:cond delay="0"/>
                                  </p:stCondLst>
                                  <p:childTnLst>
                                    <p:set>
                                      <p:cBhvr>
                                        <p:cTn id="29" dur="1000" fill="hold">
                                          <p:stCondLst>
                                            <p:cond delay="0"/>
                                          </p:stCondLst>
                                        </p:cTn>
                                        <p:tgtEl>
                                          <p:spTgt spid="30744"/>
                                        </p:tgtEl>
                                        <p:attrNameLst>
                                          <p:attrName>style.visibility</p:attrName>
                                        </p:attrNameLst>
                                      </p:cBhvr>
                                      <p:to>
                                        <p:strVal val="visible"/>
                                      </p:to>
                                    </p:set>
                                    <p:animEffect transition="in" filter="box(out)">
                                      <p:cBhvr>
                                        <p:cTn id="30" dur="1000"/>
                                        <p:tgtEl>
                                          <p:spTgt spid="30744"/>
                                        </p:tgtEl>
                                      </p:cBhvr>
                                    </p:animEffect>
                                  </p:childTnLst>
                                </p:cTn>
                              </p:par>
                              <p:par>
                                <p:cTn id="31" presetID="4" presetClass="entr" presetSubtype="32" fill="hold" grpId="0" nodeType="withEffect">
                                  <p:stCondLst>
                                    <p:cond delay="0"/>
                                  </p:stCondLst>
                                  <p:childTnLst>
                                    <p:set>
                                      <p:cBhvr>
                                        <p:cTn id="32" dur="1000" fill="hold">
                                          <p:stCondLst>
                                            <p:cond delay="0"/>
                                          </p:stCondLst>
                                        </p:cTn>
                                        <p:tgtEl>
                                          <p:spTgt spid="24"/>
                                        </p:tgtEl>
                                        <p:attrNameLst>
                                          <p:attrName>style.visibility</p:attrName>
                                        </p:attrNameLst>
                                      </p:cBhvr>
                                      <p:to>
                                        <p:strVal val="visible"/>
                                      </p:to>
                                    </p:set>
                                    <p:animEffect transition="in" filter="box(out)">
                                      <p:cBhvr>
                                        <p:cTn id="33" dur="1000"/>
                                        <p:tgtEl>
                                          <p:spTgt spid="24"/>
                                        </p:tgtEl>
                                      </p:cBhvr>
                                    </p:animEffect>
                                  </p:childTnLst>
                                </p:cTn>
                              </p:par>
                              <p:par>
                                <p:cTn id="34" presetID="4" presetClass="entr" presetSubtype="32" fill="hold" grpId="0" nodeType="withEffect">
                                  <p:stCondLst>
                                    <p:cond delay="0"/>
                                  </p:stCondLst>
                                  <p:childTnLst>
                                    <p:set>
                                      <p:cBhvr>
                                        <p:cTn id="35" dur="1000" fill="hold">
                                          <p:stCondLst>
                                            <p:cond delay="0"/>
                                          </p:stCondLst>
                                        </p:cTn>
                                        <p:tgtEl>
                                          <p:spTgt spid="30750"/>
                                        </p:tgtEl>
                                        <p:attrNameLst>
                                          <p:attrName>style.visibility</p:attrName>
                                        </p:attrNameLst>
                                      </p:cBhvr>
                                      <p:to>
                                        <p:strVal val="visible"/>
                                      </p:to>
                                    </p:set>
                                    <p:animEffect transition="in" filter="box(out)">
                                      <p:cBhvr>
                                        <p:cTn id="36" dur="1000"/>
                                        <p:tgtEl>
                                          <p:spTgt spid="30750"/>
                                        </p:tgtEl>
                                      </p:cBhvr>
                                    </p:animEffect>
                                  </p:childTnLst>
                                </p:cTn>
                              </p:par>
                              <p:par>
                                <p:cTn id="37" presetID="4" presetClass="entr" presetSubtype="32" fill="hold" grpId="0" nodeType="withEffect">
                                  <p:stCondLst>
                                    <p:cond delay="0"/>
                                  </p:stCondLst>
                                  <p:childTnLst>
                                    <p:set>
                                      <p:cBhvr>
                                        <p:cTn id="38" dur="1000" fill="hold">
                                          <p:stCondLst>
                                            <p:cond delay="0"/>
                                          </p:stCondLst>
                                        </p:cTn>
                                        <p:tgtEl>
                                          <p:spTgt spid="3"/>
                                        </p:tgtEl>
                                        <p:attrNameLst>
                                          <p:attrName>style.visibility</p:attrName>
                                        </p:attrNameLst>
                                      </p:cBhvr>
                                      <p:to>
                                        <p:strVal val="visible"/>
                                      </p:to>
                                    </p:set>
                                    <p:animEffect transition="in" filter="box(out)">
                                      <p:cBhvr>
                                        <p:cTn id="39" dur="1000"/>
                                        <p:tgtEl>
                                          <p:spTgt spid="3"/>
                                        </p:tgtEl>
                                      </p:cBhvr>
                                    </p:animEffect>
                                  </p:childTnLst>
                                </p:cTn>
                              </p:par>
                              <p:par>
                                <p:cTn id="40" presetID="4" presetClass="entr" presetSubtype="32" fill="hold" grpId="0" nodeType="withEffect">
                                  <p:stCondLst>
                                    <p:cond delay="0"/>
                                  </p:stCondLst>
                                  <p:childTnLst>
                                    <p:set>
                                      <p:cBhvr>
                                        <p:cTn id="41" dur="1000" fill="hold">
                                          <p:stCondLst>
                                            <p:cond delay="0"/>
                                          </p:stCondLst>
                                        </p:cTn>
                                        <p:tgtEl>
                                          <p:spTgt spid="5"/>
                                        </p:tgtEl>
                                        <p:attrNameLst>
                                          <p:attrName>style.visibility</p:attrName>
                                        </p:attrNameLst>
                                      </p:cBhvr>
                                      <p:to>
                                        <p:strVal val="visible"/>
                                      </p:to>
                                    </p:set>
                                    <p:animEffect transition="in" filter="box(out)">
                                      <p:cBhvr>
                                        <p:cTn id="42" dur="1000"/>
                                        <p:tgtEl>
                                          <p:spTgt spid="5"/>
                                        </p:tgtEl>
                                      </p:cBhvr>
                                    </p:animEffect>
                                  </p:childTnLst>
                                </p:cTn>
                              </p:par>
                              <p:par>
                                <p:cTn id="43" presetID="4" presetClass="entr" presetSubtype="32" fill="hold" grpId="0" nodeType="withEffect">
                                  <p:stCondLst>
                                    <p:cond delay="0"/>
                                  </p:stCondLst>
                                  <p:childTnLst>
                                    <p:set>
                                      <p:cBhvr>
                                        <p:cTn id="44" dur="1000" fill="hold">
                                          <p:stCondLst>
                                            <p:cond delay="0"/>
                                          </p:stCondLst>
                                        </p:cTn>
                                        <p:tgtEl>
                                          <p:spTgt spid="7"/>
                                        </p:tgtEl>
                                        <p:attrNameLst>
                                          <p:attrName>style.visibility</p:attrName>
                                        </p:attrNameLst>
                                      </p:cBhvr>
                                      <p:to>
                                        <p:strVal val="visible"/>
                                      </p:to>
                                    </p:set>
                                    <p:animEffect transition="in" filter="box(out)">
                                      <p:cBhvr>
                                        <p:cTn id="45" dur="1000"/>
                                        <p:tgtEl>
                                          <p:spTgt spid="7"/>
                                        </p:tgtEl>
                                      </p:cBhvr>
                                    </p:animEffect>
                                  </p:childTnLst>
                                </p:cTn>
                              </p:par>
                            </p:childTnLst>
                          </p:cTn>
                        </p:par>
                      </p:childTnLst>
                    </p:cTn>
                  </p:par>
                  <p:par>
                    <p:cTn id="46" fill="hold">
                      <p:stCondLst>
                        <p:cond delay="indefinite"/>
                      </p:stCondLst>
                      <p:childTnLst>
                        <p:par>
                          <p:cTn id="47" fill="hold">
                            <p:stCondLst>
                              <p:cond delay="0"/>
                            </p:stCondLst>
                            <p:childTnLst>
                              <p:par>
                                <p:cTn id="48" presetID="9" presetClass="entr" presetSubtype="0" fill="hold" grpId="0" nodeType="clickEffect">
                                  <p:stCondLst>
                                    <p:cond delay="0"/>
                                  </p:stCondLst>
                                  <p:childTnLst>
                                    <p:set>
                                      <p:cBhvr>
                                        <p:cTn id="49" dur="1000" fill="hold">
                                          <p:stCondLst>
                                            <p:cond delay="0"/>
                                          </p:stCondLst>
                                        </p:cTn>
                                        <p:tgtEl>
                                          <p:spTgt spid="18452"/>
                                        </p:tgtEl>
                                        <p:attrNameLst>
                                          <p:attrName>style.visibility</p:attrName>
                                        </p:attrNameLst>
                                      </p:cBhvr>
                                      <p:to>
                                        <p:strVal val="visible"/>
                                      </p:to>
                                    </p:set>
                                    <p:animEffect transition="in" filter="dissolve">
                                      <p:cBhvr>
                                        <p:cTn id="50" dur="1000"/>
                                        <p:tgtEl>
                                          <p:spTgt spid="18452"/>
                                        </p:tgtEl>
                                      </p:cBhvr>
                                    </p:animEffect>
                                  </p:childTnLst>
                                </p:cTn>
                              </p:par>
                              <p:par>
                                <p:cTn id="51" presetID="9" presetClass="entr" presetSubtype="0" fill="hold" grpId="0" nodeType="withEffect">
                                  <p:stCondLst>
                                    <p:cond delay="0"/>
                                  </p:stCondLst>
                                  <p:childTnLst>
                                    <p:set>
                                      <p:cBhvr>
                                        <p:cTn id="52" dur="1000" fill="hold">
                                          <p:stCondLst>
                                            <p:cond delay="0"/>
                                          </p:stCondLst>
                                        </p:cTn>
                                        <p:tgtEl>
                                          <p:spTgt spid="18453"/>
                                        </p:tgtEl>
                                        <p:attrNameLst>
                                          <p:attrName>style.visibility</p:attrName>
                                        </p:attrNameLst>
                                      </p:cBhvr>
                                      <p:to>
                                        <p:strVal val="visible"/>
                                      </p:to>
                                    </p:set>
                                    <p:animEffect transition="in" filter="dissolve">
                                      <p:cBhvr>
                                        <p:cTn id="53" dur="1000"/>
                                        <p:tgtEl>
                                          <p:spTgt spid="18453"/>
                                        </p:tgtEl>
                                      </p:cBhvr>
                                    </p:animEffect>
                                  </p:childTnLst>
                                </p:cTn>
                              </p:par>
                              <p:par>
                                <p:cTn id="54" presetID="9" presetClass="entr" presetSubtype="0" fill="hold" grpId="0" nodeType="withEffect">
                                  <p:stCondLst>
                                    <p:cond delay="0"/>
                                  </p:stCondLst>
                                  <p:childTnLst>
                                    <p:set>
                                      <p:cBhvr>
                                        <p:cTn id="55" dur="1000" fill="hold">
                                          <p:stCondLst>
                                            <p:cond delay="0"/>
                                          </p:stCondLst>
                                        </p:cTn>
                                        <p:tgtEl>
                                          <p:spTgt spid="18447"/>
                                        </p:tgtEl>
                                        <p:attrNameLst>
                                          <p:attrName>style.visibility</p:attrName>
                                        </p:attrNameLst>
                                      </p:cBhvr>
                                      <p:to>
                                        <p:strVal val="visible"/>
                                      </p:to>
                                    </p:set>
                                    <p:animEffect transition="in" filter="dissolve">
                                      <p:cBhvr>
                                        <p:cTn id="56" dur="1000"/>
                                        <p:tgtEl>
                                          <p:spTgt spid="18447"/>
                                        </p:tgtEl>
                                      </p:cBhvr>
                                    </p:animEffect>
                                  </p:childTnLst>
                                </p:cTn>
                              </p:par>
                              <p:par>
                                <p:cTn id="57" presetID="9" presetClass="entr" presetSubtype="0" fill="hold" grpId="0" nodeType="withEffect">
                                  <p:stCondLst>
                                    <p:cond delay="0"/>
                                  </p:stCondLst>
                                  <p:childTnLst>
                                    <p:set>
                                      <p:cBhvr>
                                        <p:cTn id="58" dur="1000" fill="hold">
                                          <p:stCondLst>
                                            <p:cond delay="0"/>
                                          </p:stCondLst>
                                        </p:cTn>
                                        <p:tgtEl>
                                          <p:spTgt spid="9"/>
                                        </p:tgtEl>
                                        <p:attrNameLst>
                                          <p:attrName>style.visibility</p:attrName>
                                        </p:attrNameLst>
                                      </p:cBhvr>
                                      <p:to>
                                        <p:strVal val="visible"/>
                                      </p:to>
                                    </p:set>
                                    <p:animEffect transition="in" filter="dissolve">
                                      <p:cBhvr>
                                        <p:cTn id="59" dur="1000"/>
                                        <p:tgtEl>
                                          <p:spTgt spid="9"/>
                                        </p:tgtEl>
                                      </p:cBhvr>
                                    </p:animEffect>
                                  </p:childTnLst>
                                </p:cTn>
                              </p:par>
                              <p:par>
                                <p:cTn id="60" presetID="9" presetClass="entr" presetSubtype="0" fill="hold" grpId="0" nodeType="withEffect">
                                  <p:stCondLst>
                                    <p:cond delay="0"/>
                                  </p:stCondLst>
                                  <p:childTnLst>
                                    <p:set>
                                      <p:cBhvr>
                                        <p:cTn id="61" dur="1000" fill="hold">
                                          <p:stCondLst>
                                            <p:cond delay="0"/>
                                          </p:stCondLst>
                                        </p:cTn>
                                        <p:tgtEl>
                                          <p:spTgt spid="18446"/>
                                        </p:tgtEl>
                                        <p:attrNameLst>
                                          <p:attrName>style.visibility</p:attrName>
                                        </p:attrNameLst>
                                      </p:cBhvr>
                                      <p:to>
                                        <p:strVal val="visible"/>
                                      </p:to>
                                    </p:set>
                                    <p:animEffect transition="in" filter="dissolve">
                                      <p:cBhvr>
                                        <p:cTn id="62" dur="1000"/>
                                        <p:tgtEl>
                                          <p:spTgt spid="18446"/>
                                        </p:tgtEl>
                                      </p:cBhvr>
                                    </p:animEffect>
                                  </p:childTnLst>
                                </p:cTn>
                              </p:par>
                            </p:childTnLst>
                          </p:cTn>
                        </p:par>
                      </p:childTnLst>
                    </p:cTn>
                  </p:par>
                  <p:par>
                    <p:cTn id="63" fill="hold">
                      <p:stCondLst>
                        <p:cond delay="indefinite"/>
                      </p:stCondLst>
                      <p:childTnLst>
                        <p:par>
                          <p:cTn id="64" fill="hold">
                            <p:stCondLst>
                              <p:cond delay="0"/>
                            </p:stCondLst>
                            <p:childTnLst>
                              <p:par>
                                <p:cTn id="65" presetID="9" presetClass="entr" presetSubtype="0" fill="hold" grpId="0" nodeType="clickEffect">
                                  <p:stCondLst>
                                    <p:cond delay="0"/>
                                  </p:stCondLst>
                                  <p:childTnLst>
                                    <p:set>
                                      <p:cBhvr>
                                        <p:cTn id="66" dur="1000" fill="hold">
                                          <p:stCondLst>
                                            <p:cond delay="0"/>
                                          </p:stCondLst>
                                        </p:cTn>
                                        <p:tgtEl>
                                          <p:spTgt spid="18448"/>
                                        </p:tgtEl>
                                        <p:attrNameLst>
                                          <p:attrName>style.visibility</p:attrName>
                                        </p:attrNameLst>
                                      </p:cBhvr>
                                      <p:to>
                                        <p:strVal val="visible"/>
                                      </p:to>
                                    </p:set>
                                    <p:animEffect transition="in" filter="dissolve">
                                      <p:cBhvr>
                                        <p:cTn id="67" dur="1000"/>
                                        <p:tgtEl>
                                          <p:spTgt spid="18448"/>
                                        </p:tgtEl>
                                      </p:cBhvr>
                                    </p:animEffect>
                                  </p:childTnLst>
                                </p:cTn>
                              </p:par>
                              <p:par>
                                <p:cTn id="68" presetID="9" presetClass="entr" presetSubtype="0" fill="hold" grpId="0" nodeType="withEffect">
                                  <p:stCondLst>
                                    <p:cond delay="0"/>
                                  </p:stCondLst>
                                  <p:childTnLst>
                                    <p:set>
                                      <p:cBhvr>
                                        <p:cTn id="69" dur="1000" fill="hold">
                                          <p:stCondLst>
                                            <p:cond delay="0"/>
                                          </p:stCondLst>
                                        </p:cTn>
                                        <p:tgtEl>
                                          <p:spTgt spid="18454"/>
                                        </p:tgtEl>
                                        <p:attrNameLst>
                                          <p:attrName>style.visibility</p:attrName>
                                        </p:attrNameLst>
                                      </p:cBhvr>
                                      <p:to>
                                        <p:strVal val="visible"/>
                                      </p:to>
                                    </p:set>
                                    <p:animEffect transition="in" filter="dissolve">
                                      <p:cBhvr>
                                        <p:cTn id="70" dur="1000"/>
                                        <p:tgtEl>
                                          <p:spTgt spid="18454"/>
                                        </p:tgtEl>
                                      </p:cBhvr>
                                    </p:animEffect>
                                  </p:childTnLst>
                                </p:cTn>
                              </p:par>
                              <p:par>
                                <p:cTn id="71" presetID="9" presetClass="entr" presetSubtype="0" fill="hold" grpId="0" nodeType="withEffect">
                                  <p:stCondLst>
                                    <p:cond delay="0"/>
                                  </p:stCondLst>
                                  <p:childTnLst>
                                    <p:set>
                                      <p:cBhvr>
                                        <p:cTn id="72" dur="1000" fill="hold">
                                          <p:stCondLst>
                                            <p:cond delay="0"/>
                                          </p:stCondLst>
                                        </p:cTn>
                                        <p:tgtEl>
                                          <p:spTgt spid="18455"/>
                                        </p:tgtEl>
                                        <p:attrNameLst>
                                          <p:attrName>style.visibility</p:attrName>
                                        </p:attrNameLst>
                                      </p:cBhvr>
                                      <p:to>
                                        <p:strVal val="visible"/>
                                      </p:to>
                                    </p:set>
                                    <p:animEffect transition="in" filter="dissolve">
                                      <p:cBhvr>
                                        <p:cTn id="73" dur="1000"/>
                                        <p:tgtEl>
                                          <p:spTgt spid="18455"/>
                                        </p:tgtEl>
                                      </p:cBhvr>
                                    </p:animEffect>
                                  </p:childTnLst>
                                </p:cTn>
                              </p:par>
                              <p:par>
                                <p:cTn id="74" presetID="9" presetClass="entr" presetSubtype="0" fill="hold" grpId="0" nodeType="withEffect">
                                  <p:stCondLst>
                                    <p:cond delay="0"/>
                                  </p:stCondLst>
                                  <p:childTnLst>
                                    <p:set>
                                      <p:cBhvr>
                                        <p:cTn id="75" dur="1000" fill="hold">
                                          <p:stCondLst>
                                            <p:cond delay="0"/>
                                          </p:stCondLst>
                                        </p:cTn>
                                        <p:tgtEl>
                                          <p:spTgt spid="18449"/>
                                        </p:tgtEl>
                                        <p:attrNameLst>
                                          <p:attrName>style.visibility</p:attrName>
                                        </p:attrNameLst>
                                      </p:cBhvr>
                                      <p:to>
                                        <p:strVal val="visible"/>
                                      </p:to>
                                    </p:set>
                                    <p:animEffect transition="in" filter="dissolve">
                                      <p:cBhvr>
                                        <p:cTn id="76" dur="1000"/>
                                        <p:tgtEl>
                                          <p:spTgt spid="18449"/>
                                        </p:tgtEl>
                                      </p:cBhvr>
                                    </p:animEffect>
                                  </p:childTnLst>
                                </p:cTn>
                              </p:par>
                              <p:par>
                                <p:cTn id="77" presetID="9" presetClass="entr" presetSubtype="0" fill="hold" grpId="0" nodeType="withEffect">
                                  <p:stCondLst>
                                    <p:cond delay="0"/>
                                  </p:stCondLst>
                                  <p:childTnLst>
                                    <p:set>
                                      <p:cBhvr>
                                        <p:cTn id="78" dur="1000" fill="hold">
                                          <p:stCondLst>
                                            <p:cond delay="0"/>
                                          </p:stCondLst>
                                        </p:cTn>
                                        <p:tgtEl>
                                          <p:spTgt spid="10"/>
                                        </p:tgtEl>
                                        <p:attrNameLst>
                                          <p:attrName>style.visibility</p:attrName>
                                        </p:attrNameLst>
                                      </p:cBhvr>
                                      <p:to>
                                        <p:strVal val="visible"/>
                                      </p:to>
                                    </p:set>
                                    <p:animEffect transition="in" filter="dissolve">
                                      <p:cBhvr>
                                        <p:cTn id="79" dur="1000"/>
                                        <p:tgtEl>
                                          <p:spTgt spid="10"/>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4" fill="hold" grpId="0" nodeType="clickEffect">
                                  <p:stCondLst>
                                    <p:cond delay="0"/>
                                  </p:stCondLst>
                                  <p:childTnLst>
                                    <p:set>
                                      <p:cBhvr>
                                        <p:cTn id="83" dur="1000" fill="hold">
                                          <p:stCondLst>
                                            <p:cond delay="0"/>
                                          </p:stCondLst>
                                        </p:cTn>
                                        <p:tgtEl>
                                          <p:spTgt spid="11"/>
                                        </p:tgtEl>
                                        <p:attrNameLst>
                                          <p:attrName>style.visibility</p:attrName>
                                        </p:attrNameLst>
                                      </p:cBhvr>
                                      <p:to>
                                        <p:strVal val="visible"/>
                                      </p:to>
                                    </p:set>
                                    <p:animEffect transition="in" filter="wipe(down)">
                                      <p:cBhvr>
                                        <p:cTn id="84" dur="1000"/>
                                        <p:tgtEl>
                                          <p:spTgt spid="11"/>
                                        </p:tgtEl>
                                      </p:cBhvr>
                                    </p:animEffect>
                                  </p:childTnLst>
                                </p:cTn>
                              </p:par>
                            </p:childTnLst>
                          </p:cTn>
                        </p:par>
                      </p:childTnLst>
                    </p:cTn>
                  </p:par>
                  <p:par>
                    <p:cTn id="85" fill="hold">
                      <p:stCondLst>
                        <p:cond delay="indefinite"/>
                      </p:stCondLst>
                      <p:childTnLst>
                        <p:par>
                          <p:cTn id="86" fill="hold">
                            <p:stCondLst>
                              <p:cond delay="0"/>
                            </p:stCondLst>
                            <p:childTnLst>
                              <p:par>
                                <p:cTn id="87" presetID="16" presetClass="entr" presetSubtype="37" fill="hold" grpId="0" nodeType="clickEffect">
                                  <p:stCondLst>
                                    <p:cond delay="0"/>
                                  </p:stCondLst>
                                  <p:childTnLst>
                                    <p:set>
                                      <p:cBhvr>
                                        <p:cTn id="88" dur="1000" fill="hold">
                                          <p:stCondLst>
                                            <p:cond delay="0"/>
                                          </p:stCondLst>
                                        </p:cTn>
                                        <p:tgtEl>
                                          <p:spTgt spid="12"/>
                                        </p:tgtEl>
                                        <p:attrNameLst>
                                          <p:attrName>style.visibility</p:attrName>
                                        </p:attrNameLst>
                                      </p:cBhvr>
                                      <p:to>
                                        <p:strVal val="visible"/>
                                      </p:to>
                                    </p:set>
                                    <p:animEffect transition="in" filter="barn(outVertical)">
                                      <p:cBhvr>
                                        <p:cTn id="89"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45" grpId="0" animBg="1"/>
      <p:bldP spid="18450" grpId="0"/>
      <p:bldP spid="18451" grpId="0"/>
      <p:bldP spid="2" grpId="0" animBg="1"/>
      <p:bldP spid="8" grpId="0" animBg="1"/>
      <p:bldP spid="24" grpId="0" animBg="1"/>
      <p:bldP spid="30750" grpId="0"/>
      <p:bldP spid="3" grpId="0"/>
      <p:bldP spid="5" grpId="0"/>
      <p:bldP spid="7" grpId="0"/>
      <p:bldP spid="18452" grpId="0"/>
      <p:bldP spid="18453" grpId="0"/>
      <p:bldP spid="18447" grpId="0"/>
      <p:bldP spid="9" grpId="0" animBg="1"/>
      <p:bldP spid="18446" grpId="0"/>
      <p:bldP spid="18448" grpId="0"/>
      <p:bldP spid="18454" grpId="0"/>
      <p:bldP spid="18455" grpId="0"/>
      <p:bldP spid="18449" grpId="0"/>
      <p:bldP spid="10" grpId="0" animBg="1"/>
      <p:bldP spid="11" grpId="0" animBg="1"/>
      <p:bldP spid="12"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descr="图5工程领军人才项目培养模式"/>
          <p:cNvPicPr>
            <a:picLocks noChangeAspect="1"/>
          </p:cNvPicPr>
          <p:nvPr/>
        </p:nvPicPr>
        <p:blipFill>
          <a:blip r:embed="rId1"/>
          <a:stretch>
            <a:fillRect/>
          </a:stretch>
        </p:blipFill>
        <p:spPr>
          <a:xfrm>
            <a:off x="2353310" y="1396365"/>
            <a:ext cx="8159115" cy="2791460"/>
          </a:xfrm>
          <a:prstGeom prst="rect">
            <a:avLst/>
          </a:prstGeom>
        </p:spPr>
      </p:pic>
      <p:sp>
        <p:nvSpPr>
          <p:cNvPr id="9219" name="AutoShape 138"/>
          <p:cNvSpPr/>
          <p:nvPr/>
        </p:nvSpPr>
        <p:spPr>
          <a:xfrm>
            <a:off x="154305" y="935990"/>
            <a:ext cx="2299970" cy="431800"/>
          </a:xfrm>
          <a:prstGeom prst="roundRect">
            <a:avLst>
              <a:gd name="adj" fmla="val 16667"/>
            </a:avLst>
          </a:prstGeom>
          <a:solidFill>
            <a:srgbClr val="993300"/>
          </a:solidFill>
          <a:ln w="3175" cap="flat" cmpd="sng">
            <a:solidFill>
              <a:srgbClr val="FF6600"/>
            </a:solidFill>
            <a:prstDash val="solid"/>
            <a:round/>
            <a:headEnd type="none" w="med" len="med"/>
            <a:tailEnd type="none" w="med" len="med"/>
          </a:ln>
        </p:spPr>
        <p:txBody>
          <a:bodyPr wrap="none" anchor="ctr"/>
          <a:p>
            <a:pPr eaLnBrk="0" hangingPunct="0"/>
            <a:endParaRPr lang="zh-CN" altLang="en-US" sz="1600" dirty="0">
              <a:latin typeface="Times New Roman" panose="02020603050405020304" pitchFamily="18" charset="0"/>
              <a:ea typeface="宋体" panose="02010600030101010101" pitchFamily="2" charset="-122"/>
            </a:endParaRPr>
          </a:p>
        </p:txBody>
      </p:sp>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519303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en-US" sz="3600" b="1">
                <a:solidFill>
                  <a:srgbClr val="FF0000"/>
                </a:solidFill>
                <a:latin typeface="微软雅黑" panose="020B0503020204020204" pitchFamily="34" charset="-122"/>
                <a:ea typeface="微软雅黑" panose="020B0503020204020204" pitchFamily="34" charset="-122"/>
                <a:sym typeface="+mn-ea"/>
              </a:rPr>
              <a:t>II.</a:t>
            </a:r>
            <a:r>
              <a:rPr lang="zh-CN" altLang="en-US" sz="3600" b="1">
                <a:solidFill>
                  <a:srgbClr val="319186"/>
                </a:solidFill>
                <a:latin typeface="微软雅黑" panose="020B0503020204020204" pitchFamily="34" charset="-122"/>
                <a:ea typeface="微软雅黑" panose="020B0503020204020204" pitchFamily="34" charset="-122"/>
                <a:sym typeface="+mn-ea"/>
              </a:rPr>
              <a:t>工程领军人才培养计划</a:t>
            </a:r>
            <a:endParaRPr lang="zh-CN" altLang="en-US" sz="3600" b="1">
              <a:solidFill>
                <a:srgbClr val="31918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154305" y="935990"/>
            <a:ext cx="1724660" cy="429895"/>
          </a:xfrm>
          <a:prstGeom prst="rect">
            <a:avLst/>
          </a:prstGeom>
          <a:noFill/>
        </p:spPr>
        <p:txBody>
          <a:bodyPr wrap="none" rtlCol="0" anchor="t">
            <a:spAutoFit/>
          </a:bodyPr>
          <a:p>
            <a:r>
              <a:rPr lang="en-US" altLang="zh-CN" sz="2200" b="1">
                <a:solidFill>
                  <a:srgbClr val="FFFFFF"/>
                </a:solidFill>
                <a:latin typeface="微软雅黑" panose="020B0503020204020204" pitchFamily="34" charset="-122"/>
                <a:ea typeface="微软雅黑" panose="020B0503020204020204" pitchFamily="34" charset="-122"/>
                <a:sym typeface="+mn-ea"/>
              </a:rPr>
              <a:t>2.5</a:t>
            </a:r>
            <a:r>
              <a:rPr lang="zh-CN" altLang="en-US" sz="2200" b="1">
                <a:solidFill>
                  <a:srgbClr val="FFFFFF"/>
                </a:solidFill>
                <a:latin typeface="微软雅黑" panose="020B0503020204020204" pitchFamily="34" charset="-122"/>
                <a:ea typeface="微软雅黑" panose="020B0503020204020204" pitchFamily="34" charset="-122"/>
                <a:sym typeface="+mn-ea"/>
              </a:rPr>
              <a:t>培养模式</a:t>
            </a:r>
            <a:endParaRPr lang="zh-CN" altLang="en-US" sz="2200"/>
          </a:p>
        </p:txBody>
      </p:sp>
      <p:sp>
        <p:nvSpPr>
          <p:cNvPr id="20495" name="文本框 14"/>
          <p:cNvSpPr txBox="1"/>
          <p:nvPr/>
        </p:nvSpPr>
        <p:spPr>
          <a:xfrm>
            <a:off x="109538" y="4007803"/>
            <a:ext cx="6351587" cy="460375"/>
          </a:xfrm>
          <a:prstGeom prst="rect">
            <a:avLst/>
          </a:prstGeom>
          <a:noFill/>
          <a:ln w="9525">
            <a:noFill/>
          </a:ln>
        </p:spPr>
        <p:txBody>
          <a:bodyPr wrap="square" anchor="t">
            <a:spAutoFit/>
          </a:bodyPr>
          <a:p>
            <a:r>
              <a:rPr lang="zh-CN" altLang="en-US" sz="1800">
                <a:latin typeface="微软雅黑" panose="020B0503020204020204" pitchFamily="34" charset="-122"/>
                <a:ea typeface="微软雅黑" panose="020B0503020204020204" pitchFamily="34" charset="-122"/>
              </a:rPr>
              <a:t>实施工程领军人才项目将带来下面的</a:t>
            </a:r>
            <a:r>
              <a:rPr lang="en-US" altLang="zh-CN" sz="2400" b="1">
                <a:solidFill>
                  <a:srgbClr val="C00000"/>
                </a:solidFill>
                <a:latin typeface="微软雅黑" panose="020B0503020204020204" pitchFamily="34" charset="-122"/>
                <a:ea typeface="微软雅黑" panose="020B0503020204020204" pitchFamily="34" charset="-122"/>
              </a:rPr>
              <a:t>6</a:t>
            </a:r>
            <a:r>
              <a:rPr lang="zh-CN" altLang="en-US" sz="1800">
                <a:latin typeface="微软雅黑" panose="020B0503020204020204" pitchFamily="34" charset="-122"/>
                <a:ea typeface="微软雅黑" panose="020B0503020204020204" pitchFamily="34" charset="-122"/>
              </a:rPr>
              <a:t>个</a:t>
            </a:r>
            <a:r>
              <a:rPr lang="zh-CN" altLang="en-US" sz="2000" b="1">
                <a:solidFill>
                  <a:srgbClr val="0000FF"/>
                </a:solidFill>
                <a:latin typeface="微软雅黑" panose="020B0503020204020204" pitchFamily="34" charset="-122"/>
                <a:ea typeface="微软雅黑" panose="020B0503020204020204" pitchFamily="34" charset="-122"/>
              </a:rPr>
              <a:t>转变与跨越</a:t>
            </a:r>
            <a:r>
              <a:rPr lang="zh-CN" altLang="en-US" sz="1800">
                <a:latin typeface="微软雅黑" panose="020B0503020204020204" pitchFamily="34" charset="-122"/>
                <a:ea typeface="微软雅黑" panose="020B0503020204020204" pitchFamily="34" charset="-122"/>
              </a:rPr>
              <a:t>：</a:t>
            </a:r>
            <a:endParaRPr lang="zh-CN" altLang="en-US" sz="1800">
              <a:latin typeface="微软雅黑" panose="020B0503020204020204" pitchFamily="34" charset="-122"/>
              <a:ea typeface="微软雅黑" panose="020B0503020204020204" pitchFamily="34" charset="-122"/>
            </a:endParaRPr>
          </a:p>
        </p:txBody>
      </p:sp>
      <p:sp>
        <p:nvSpPr>
          <p:cNvPr id="20496" name="文本框 23"/>
          <p:cNvSpPr txBox="1"/>
          <p:nvPr/>
        </p:nvSpPr>
        <p:spPr>
          <a:xfrm>
            <a:off x="137160" y="4495165"/>
            <a:ext cx="5573395" cy="2141855"/>
          </a:xfrm>
          <a:prstGeom prst="rect">
            <a:avLst/>
          </a:prstGeom>
          <a:noFill/>
          <a:ln w="9525">
            <a:solidFill>
              <a:srgbClr val="00B050"/>
            </a:solidFill>
            <a:prstDash val="dashDot"/>
          </a:ln>
        </p:spPr>
        <p:txBody>
          <a:bodyPr wrap="square" anchor="t">
            <a:spAutoFit/>
          </a:bodyPr>
          <a:p>
            <a:pPr>
              <a:lnSpc>
                <a:spcPts val="2665"/>
              </a:lnSpc>
            </a:pPr>
            <a:r>
              <a:rPr lang="en-US" altLang="zh-CN" sz="2200">
                <a:latin typeface="微软雅黑" panose="020B0503020204020204" pitchFamily="34" charset="-122"/>
                <a:ea typeface="微软雅黑" panose="020B0503020204020204" pitchFamily="34" charset="-122"/>
              </a:rPr>
              <a:t>(1)</a:t>
            </a:r>
            <a:r>
              <a:rPr lang="zh-CN" altLang="en-US" sz="2200">
                <a:latin typeface="微软雅黑" panose="020B0503020204020204" pitchFamily="34" charset="-122"/>
                <a:ea typeface="微软雅黑" panose="020B0503020204020204" pitchFamily="34" charset="-122"/>
              </a:rPr>
              <a:t>由</a:t>
            </a:r>
            <a:r>
              <a:rPr lang="zh-CN" altLang="en-US" sz="2200">
                <a:solidFill>
                  <a:srgbClr val="7030A0"/>
                </a:solidFill>
                <a:latin typeface="微软雅黑" panose="020B0503020204020204" pitchFamily="34" charset="-122"/>
                <a:ea typeface="微软雅黑" panose="020B0503020204020204" pitchFamily="34" charset="-122"/>
              </a:rPr>
              <a:t>理论知识</a:t>
            </a:r>
            <a:r>
              <a:rPr lang="zh-CN" altLang="en-US" sz="2200">
                <a:latin typeface="微软雅黑" panose="020B0503020204020204" pitchFamily="34" charset="-122"/>
                <a:ea typeface="微软雅黑" panose="020B0503020204020204" pitchFamily="34" charset="-122"/>
              </a:rPr>
              <a:t>到</a:t>
            </a:r>
            <a:r>
              <a:rPr lang="zh-CN" altLang="en-US" sz="2200">
                <a:solidFill>
                  <a:srgbClr val="C00000"/>
                </a:solidFill>
                <a:latin typeface="微软雅黑" panose="020B0503020204020204" pitchFamily="34" charset="-122"/>
                <a:ea typeface="微软雅黑" panose="020B0503020204020204" pitchFamily="34" charset="-122"/>
              </a:rPr>
              <a:t>工程实践</a:t>
            </a:r>
            <a:r>
              <a:rPr lang="zh-CN" altLang="en-US" sz="2200">
                <a:latin typeface="微软雅黑" panose="020B0503020204020204" pitchFamily="34" charset="-122"/>
                <a:ea typeface="微软雅黑" panose="020B0503020204020204" pitchFamily="34" charset="-122"/>
              </a:rPr>
              <a:t>；</a:t>
            </a:r>
            <a:endParaRPr lang="zh-CN" altLang="en-US" sz="2200">
              <a:latin typeface="微软雅黑" panose="020B0503020204020204" pitchFamily="34" charset="-122"/>
              <a:ea typeface="微软雅黑" panose="020B0503020204020204" pitchFamily="34" charset="-122"/>
            </a:endParaRPr>
          </a:p>
          <a:p>
            <a:pPr>
              <a:lnSpc>
                <a:spcPts val="2665"/>
              </a:lnSpc>
            </a:pPr>
            <a:r>
              <a:rPr lang="en-US" altLang="zh-CN" sz="2200">
                <a:latin typeface="微软雅黑" panose="020B0503020204020204" pitchFamily="34" charset="-122"/>
                <a:ea typeface="微软雅黑" panose="020B0503020204020204" pitchFamily="34" charset="-122"/>
              </a:rPr>
              <a:t>(2)</a:t>
            </a:r>
            <a:r>
              <a:rPr lang="zh-CN" altLang="en-US" sz="2200">
                <a:latin typeface="微软雅黑" panose="020B0503020204020204" pitchFamily="34" charset="-122"/>
                <a:ea typeface="微软雅黑" panose="020B0503020204020204" pitchFamily="34" charset="-122"/>
              </a:rPr>
              <a:t>由</a:t>
            </a:r>
            <a:r>
              <a:rPr lang="zh-CN" altLang="en-US" sz="2200">
                <a:solidFill>
                  <a:srgbClr val="7030A0"/>
                </a:solidFill>
                <a:latin typeface="微软雅黑" panose="020B0503020204020204" pitchFamily="34" charset="-122"/>
                <a:ea typeface="微软雅黑" panose="020B0503020204020204" pitchFamily="34" charset="-122"/>
              </a:rPr>
              <a:t>校内</a:t>
            </a:r>
            <a:r>
              <a:rPr lang="zh-CN" altLang="en-US" sz="2200">
                <a:latin typeface="微软雅黑" panose="020B0503020204020204" pitchFamily="34" charset="-122"/>
                <a:ea typeface="微软雅黑" panose="020B0503020204020204" pitchFamily="34" charset="-122"/>
              </a:rPr>
              <a:t>到</a:t>
            </a:r>
            <a:r>
              <a:rPr lang="zh-CN" altLang="en-US" sz="2200">
                <a:solidFill>
                  <a:srgbClr val="C00000"/>
                </a:solidFill>
                <a:latin typeface="微软雅黑" panose="020B0503020204020204" pitchFamily="34" charset="-122"/>
                <a:ea typeface="微软雅黑" panose="020B0503020204020204" pitchFamily="34" charset="-122"/>
              </a:rPr>
              <a:t>校外</a:t>
            </a:r>
            <a:r>
              <a:rPr lang="zh-CN" altLang="en-US" sz="2200">
                <a:latin typeface="微软雅黑" panose="020B0503020204020204" pitchFamily="34" charset="-122"/>
                <a:ea typeface="微软雅黑" panose="020B0503020204020204" pitchFamily="34" charset="-122"/>
              </a:rPr>
              <a:t>；</a:t>
            </a:r>
            <a:endParaRPr lang="zh-CN" altLang="en-US" sz="2200">
              <a:latin typeface="微软雅黑" panose="020B0503020204020204" pitchFamily="34" charset="-122"/>
              <a:ea typeface="微软雅黑" panose="020B0503020204020204" pitchFamily="34" charset="-122"/>
            </a:endParaRPr>
          </a:p>
          <a:p>
            <a:pPr>
              <a:lnSpc>
                <a:spcPts val="2665"/>
              </a:lnSpc>
            </a:pPr>
            <a:r>
              <a:rPr lang="en-US" altLang="zh-CN" sz="2200">
                <a:latin typeface="微软雅黑" panose="020B0503020204020204" pitchFamily="34" charset="-122"/>
                <a:ea typeface="微软雅黑" panose="020B0503020204020204" pitchFamily="34" charset="-122"/>
              </a:rPr>
              <a:t>(3)</a:t>
            </a:r>
            <a:r>
              <a:rPr lang="zh-CN" altLang="en-US" sz="2200">
                <a:latin typeface="微软雅黑" panose="020B0503020204020204" pitchFamily="34" charset="-122"/>
                <a:ea typeface="微软雅黑" panose="020B0503020204020204" pitchFamily="34" charset="-122"/>
              </a:rPr>
              <a:t>由</a:t>
            </a:r>
            <a:r>
              <a:rPr lang="zh-CN" altLang="en-US" sz="2200">
                <a:solidFill>
                  <a:srgbClr val="7030A0"/>
                </a:solidFill>
                <a:latin typeface="微软雅黑" panose="020B0503020204020204" pitchFamily="34" charset="-122"/>
                <a:ea typeface="微软雅黑" panose="020B0503020204020204" pitchFamily="34" charset="-122"/>
              </a:rPr>
              <a:t>学校资源</a:t>
            </a:r>
            <a:r>
              <a:rPr lang="zh-CN" altLang="en-US" sz="2200">
                <a:latin typeface="微软雅黑" panose="020B0503020204020204" pitchFamily="34" charset="-122"/>
                <a:ea typeface="微软雅黑" panose="020B0503020204020204" pitchFamily="34" charset="-122"/>
              </a:rPr>
              <a:t>到</a:t>
            </a:r>
            <a:r>
              <a:rPr lang="zh-CN" altLang="en-US" sz="2200">
                <a:solidFill>
                  <a:srgbClr val="C00000"/>
                </a:solidFill>
                <a:latin typeface="微软雅黑" panose="020B0503020204020204" pitchFamily="34" charset="-122"/>
                <a:ea typeface="微软雅黑" panose="020B0503020204020204" pitchFamily="34" charset="-122"/>
              </a:rPr>
              <a:t>企业资源</a:t>
            </a:r>
            <a:r>
              <a:rPr lang="zh-CN" altLang="en-US" sz="2200">
                <a:latin typeface="微软雅黑" panose="020B0503020204020204" pitchFamily="34" charset="-122"/>
                <a:ea typeface="微软雅黑" panose="020B0503020204020204" pitchFamily="34" charset="-122"/>
              </a:rPr>
              <a:t>；</a:t>
            </a:r>
            <a:endParaRPr lang="zh-CN" altLang="en-US" sz="2200">
              <a:latin typeface="微软雅黑" panose="020B0503020204020204" pitchFamily="34" charset="-122"/>
              <a:ea typeface="微软雅黑" panose="020B0503020204020204" pitchFamily="34" charset="-122"/>
            </a:endParaRPr>
          </a:p>
          <a:p>
            <a:pPr>
              <a:lnSpc>
                <a:spcPts val="2665"/>
              </a:lnSpc>
            </a:pPr>
            <a:r>
              <a:rPr lang="en-US" altLang="zh-CN" sz="2200">
                <a:latin typeface="微软雅黑" panose="020B0503020204020204" pitchFamily="34" charset="-122"/>
                <a:ea typeface="微软雅黑" panose="020B0503020204020204" pitchFamily="34" charset="-122"/>
              </a:rPr>
              <a:t>(4)</a:t>
            </a:r>
            <a:r>
              <a:rPr lang="zh-CN" altLang="en-US" sz="2200">
                <a:latin typeface="微软雅黑" panose="020B0503020204020204" pitchFamily="34" charset="-122"/>
                <a:ea typeface="微软雅黑" panose="020B0503020204020204" pitchFamily="34" charset="-122"/>
              </a:rPr>
              <a:t>由</a:t>
            </a:r>
            <a:r>
              <a:rPr lang="zh-CN" altLang="en-US" sz="2200">
                <a:solidFill>
                  <a:srgbClr val="7030A0"/>
                </a:solidFill>
                <a:latin typeface="微软雅黑" panose="020B0503020204020204" pitchFamily="34" charset="-122"/>
                <a:ea typeface="微软雅黑" panose="020B0503020204020204" pitchFamily="34" charset="-122"/>
              </a:rPr>
              <a:t>单纯实习经历</a:t>
            </a:r>
            <a:r>
              <a:rPr lang="zh-CN" altLang="en-US" sz="2200">
                <a:latin typeface="微软雅黑" panose="020B0503020204020204" pitchFamily="34" charset="-122"/>
                <a:ea typeface="微软雅黑" panose="020B0503020204020204" pitchFamily="34" charset="-122"/>
              </a:rPr>
              <a:t>到</a:t>
            </a:r>
            <a:r>
              <a:rPr lang="zh-CN" altLang="en-US" sz="2200">
                <a:solidFill>
                  <a:srgbClr val="C00000"/>
                </a:solidFill>
                <a:latin typeface="微软雅黑" panose="020B0503020204020204" pitchFamily="34" charset="-122"/>
                <a:ea typeface="微软雅黑" panose="020B0503020204020204" pitchFamily="34" charset="-122"/>
              </a:rPr>
              <a:t>综合实训经历</a:t>
            </a:r>
            <a:r>
              <a:rPr lang="zh-CN" altLang="en-US" sz="2200">
                <a:latin typeface="微软雅黑" panose="020B0503020204020204" pitchFamily="34" charset="-122"/>
                <a:ea typeface="微软雅黑" panose="020B0503020204020204" pitchFamily="34" charset="-122"/>
              </a:rPr>
              <a:t>；</a:t>
            </a:r>
            <a:endParaRPr lang="zh-CN" altLang="en-US" sz="2200">
              <a:latin typeface="微软雅黑" panose="020B0503020204020204" pitchFamily="34" charset="-122"/>
              <a:ea typeface="微软雅黑" panose="020B0503020204020204" pitchFamily="34" charset="-122"/>
            </a:endParaRPr>
          </a:p>
          <a:p>
            <a:pPr>
              <a:lnSpc>
                <a:spcPts val="2665"/>
              </a:lnSpc>
            </a:pPr>
            <a:r>
              <a:rPr lang="en-US" altLang="zh-CN" sz="2200">
                <a:latin typeface="微软雅黑" panose="020B0503020204020204" pitchFamily="34" charset="-122"/>
                <a:ea typeface="微软雅黑" panose="020B0503020204020204" pitchFamily="34" charset="-122"/>
              </a:rPr>
              <a:t>(5)</a:t>
            </a:r>
            <a:r>
              <a:rPr lang="zh-CN" altLang="en-US" sz="2200">
                <a:latin typeface="微软雅黑" panose="020B0503020204020204" pitchFamily="34" charset="-122"/>
                <a:ea typeface="微软雅黑" panose="020B0503020204020204" pitchFamily="34" charset="-122"/>
              </a:rPr>
              <a:t>由</a:t>
            </a:r>
            <a:r>
              <a:rPr lang="zh-CN" altLang="en-US" sz="2200">
                <a:solidFill>
                  <a:srgbClr val="7030A0"/>
                </a:solidFill>
                <a:latin typeface="微软雅黑" panose="020B0503020204020204" pitchFamily="34" charset="-122"/>
                <a:ea typeface="微软雅黑" panose="020B0503020204020204" pitchFamily="34" charset="-122"/>
              </a:rPr>
              <a:t>课程学习或虚拟项目</a:t>
            </a:r>
            <a:r>
              <a:rPr lang="zh-CN" altLang="en-US" sz="2200">
                <a:latin typeface="微软雅黑" panose="020B0503020204020204" pitchFamily="34" charset="-122"/>
                <a:ea typeface="微软雅黑" panose="020B0503020204020204" pitchFamily="34" charset="-122"/>
              </a:rPr>
              <a:t>到</a:t>
            </a:r>
            <a:r>
              <a:rPr lang="zh-CN" altLang="en-US" sz="2200">
                <a:solidFill>
                  <a:srgbClr val="C00000"/>
                </a:solidFill>
                <a:latin typeface="微软雅黑" panose="020B0503020204020204" pitchFamily="34" charset="-122"/>
                <a:ea typeface="微软雅黑" panose="020B0503020204020204" pitchFamily="34" charset="-122"/>
              </a:rPr>
              <a:t>真实工程项目</a:t>
            </a:r>
            <a:r>
              <a:rPr lang="zh-CN" altLang="en-US" sz="2200">
                <a:latin typeface="微软雅黑" panose="020B0503020204020204" pitchFamily="34" charset="-122"/>
                <a:ea typeface="微软雅黑" panose="020B0503020204020204" pitchFamily="34" charset="-122"/>
              </a:rPr>
              <a:t>；</a:t>
            </a:r>
            <a:endParaRPr lang="zh-CN" altLang="en-US" sz="2200">
              <a:latin typeface="微软雅黑" panose="020B0503020204020204" pitchFamily="34" charset="-122"/>
              <a:ea typeface="微软雅黑" panose="020B0503020204020204" pitchFamily="34" charset="-122"/>
            </a:endParaRPr>
          </a:p>
          <a:p>
            <a:pPr>
              <a:lnSpc>
                <a:spcPts val="2665"/>
              </a:lnSpc>
            </a:pPr>
            <a:r>
              <a:rPr lang="en-US" altLang="zh-CN" sz="2200">
                <a:latin typeface="微软雅黑" panose="020B0503020204020204" pitchFamily="34" charset="-122"/>
                <a:ea typeface="微软雅黑" panose="020B0503020204020204" pitchFamily="34" charset="-122"/>
              </a:rPr>
              <a:t>(6)</a:t>
            </a:r>
            <a:r>
              <a:rPr lang="zh-CN" altLang="en-US" sz="2200">
                <a:latin typeface="微软雅黑" panose="020B0503020204020204" pitchFamily="34" charset="-122"/>
                <a:ea typeface="微软雅黑" panose="020B0503020204020204" pitchFamily="34" charset="-122"/>
              </a:rPr>
              <a:t>由</a:t>
            </a:r>
            <a:r>
              <a:rPr lang="zh-CN" altLang="en-US" sz="2200">
                <a:solidFill>
                  <a:srgbClr val="7030A0"/>
                </a:solidFill>
                <a:latin typeface="微软雅黑" panose="020B0503020204020204" pitchFamily="34" charset="-122"/>
                <a:ea typeface="微软雅黑" panose="020B0503020204020204" pitchFamily="34" charset="-122"/>
              </a:rPr>
              <a:t>具有领导潜质</a:t>
            </a:r>
            <a:r>
              <a:rPr lang="zh-CN" altLang="en-US" sz="2200">
                <a:latin typeface="微软雅黑" panose="020B0503020204020204" pitchFamily="34" charset="-122"/>
                <a:ea typeface="微软雅黑" panose="020B0503020204020204" pitchFamily="34" charset="-122"/>
              </a:rPr>
              <a:t>到</a:t>
            </a:r>
            <a:r>
              <a:rPr lang="zh-CN" altLang="en-US" sz="2200">
                <a:solidFill>
                  <a:srgbClr val="C00000"/>
                </a:solidFill>
                <a:latin typeface="微软雅黑" panose="020B0503020204020204" pitchFamily="34" charset="-122"/>
                <a:ea typeface="微软雅黑" panose="020B0503020204020204" pitchFamily="34" charset="-122"/>
              </a:rPr>
              <a:t>具有领导力</a:t>
            </a:r>
            <a:endParaRPr lang="zh-CN" altLang="en-US" sz="2200">
              <a:solidFill>
                <a:srgbClr val="C00000"/>
              </a:solidFill>
              <a:latin typeface="微软雅黑" panose="020B0503020204020204" pitchFamily="34" charset="-122"/>
              <a:ea typeface="微软雅黑" panose="020B0503020204020204" pitchFamily="34" charset="-122"/>
            </a:endParaRPr>
          </a:p>
        </p:txBody>
      </p:sp>
      <p:sp>
        <p:nvSpPr>
          <p:cNvPr id="20497" name="文本框 28"/>
          <p:cNvSpPr txBox="1"/>
          <p:nvPr/>
        </p:nvSpPr>
        <p:spPr>
          <a:xfrm>
            <a:off x="6330950" y="4157345"/>
            <a:ext cx="5702300" cy="2584450"/>
          </a:xfrm>
          <a:prstGeom prst="rect">
            <a:avLst/>
          </a:prstGeom>
          <a:solidFill>
            <a:srgbClr val="CCFF66"/>
          </a:solidFill>
          <a:ln w="22225" cap="flat" cmpd="sng">
            <a:solidFill>
              <a:srgbClr val="C00000"/>
            </a:solidFill>
            <a:prstDash val="solid"/>
            <a:round/>
            <a:headEnd type="none" w="med" len="med"/>
            <a:tailEnd type="none" w="med" len="med"/>
          </a:ln>
        </p:spPr>
        <p:txBody>
          <a:bodyPr wrap="square" anchor="t">
            <a:spAutoFit/>
          </a:bodyPr>
          <a:p>
            <a:pPr algn="just"/>
            <a:r>
              <a:rPr lang="zh-CN" altLang="en-US" sz="1800" b="1">
                <a:solidFill>
                  <a:srgbClr val="00B0F0"/>
                </a:solidFill>
                <a:latin typeface="微软雅黑" panose="020B0503020204020204" pitchFamily="34" charset="-122"/>
                <a:ea typeface="微软雅黑" panose="020B0503020204020204" pitchFamily="34" charset="-122"/>
                <a:sym typeface="Wingdings" panose="05000000000000000000" charset="0"/>
              </a:rPr>
              <a:t></a:t>
            </a:r>
            <a:r>
              <a:rPr lang="zh-CN" altLang="en-US" sz="1800">
                <a:latin typeface="微软雅黑" panose="020B0503020204020204" pitchFamily="34" charset="-122"/>
                <a:ea typeface="微软雅黑" panose="020B0503020204020204" pitchFamily="34" charset="-122"/>
              </a:rPr>
              <a:t>贯彻实施校园教育与企业教育相结合、课程学习与工程实践相结合的教育理念，逐步</a:t>
            </a:r>
            <a:r>
              <a:rPr lang="zh-CN" altLang="en-US" sz="1800" b="1" u="sng">
                <a:solidFill>
                  <a:srgbClr val="FF0000"/>
                </a:solidFill>
                <a:latin typeface="微软雅黑" panose="020B0503020204020204" pitchFamily="34" charset="-122"/>
                <a:ea typeface="微软雅黑" panose="020B0503020204020204" pitchFamily="34" charset="-122"/>
              </a:rPr>
              <a:t>建立人才培养目标导向和能力素质驱动的教育方式</a:t>
            </a:r>
            <a:r>
              <a:rPr lang="zh-CN" altLang="en-US" sz="1800">
                <a:latin typeface="微软雅黑" panose="020B0503020204020204" pitchFamily="34" charset="-122"/>
                <a:ea typeface="微软雅黑" panose="020B0503020204020204" pitchFamily="34" charset="-122"/>
              </a:rPr>
              <a:t>，推行基于课程的学习和基于工程项目相互融合的学习方式，</a:t>
            </a:r>
            <a:r>
              <a:rPr lang="zh-CN" altLang="en-US" sz="1800" b="1" u="sng">
                <a:solidFill>
                  <a:srgbClr val="FF0000"/>
                </a:solidFill>
                <a:latin typeface="微软雅黑" panose="020B0503020204020204" pitchFamily="34" charset="-122"/>
                <a:ea typeface="微软雅黑" panose="020B0503020204020204" pitchFamily="34" charset="-122"/>
              </a:rPr>
              <a:t>全面培养学生的工程创新能力与领导能力</a:t>
            </a:r>
            <a:r>
              <a:rPr lang="zh-CN" altLang="en-US" sz="1800">
                <a:latin typeface="微软雅黑" panose="020B0503020204020204" pitchFamily="34" charset="-122"/>
                <a:ea typeface="微软雅黑" panose="020B0503020204020204" pitchFamily="34" charset="-122"/>
              </a:rPr>
              <a:t>，不断提高本科生人才培养质量与水平。推动试行“工程领军人才培养项目”，建设理论与实践融合的课程内容体系、深化校企合作、探索并完善培养模式，强化学生实践能力、创新能力和工程领导力的培养。</a:t>
            </a:r>
            <a:endParaRPr lang="zh-CN" altLang="en-US" sz="1800">
              <a:latin typeface="微软雅黑" panose="020B0503020204020204" pitchFamily="34" charset="-122"/>
              <a:ea typeface="微软雅黑" panose="020B0503020204020204" pitchFamily="34" charset="-122"/>
            </a:endParaRPr>
          </a:p>
        </p:txBody>
      </p:sp>
      <p:sp>
        <p:nvSpPr>
          <p:cNvPr id="24" name="五边形 23"/>
          <p:cNvSpPr/>
          <p:nvPr/>
        </p:nvSpPr>
        <p:spPr>
          <a:xfrm>
            <a:off x="5710555" y="4624705"/>
            <a:ext cx="620395" cy="663575"/>
          </a:xfrm>
          <a:prstGeom prst="homePlate">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7" name="五边形 6"/>
          <p:cNvSpPr/>
          <p:nvPr/>
        </p:nvSpPr>
        <p:spPr>
          <a:xfrm>
            <a:off x="5694045" y="5612765"/>
            <a:ext cx="620395" cy="663575"/>
          </a:xfrm>
          <a:prstGeom prst="homePlate">
            <a:avLst/>
          </a:prstGeom>
          <a:solidFill>
            <a:srgbClr val="00B050"/>
          </a:solidFill>
          <a:ln w="9525" cap="flat" cmpd="sng" algn="ctr">
            <a:noFill/>
            <a:prstDash val="solid"/>
            <a:round/>
            <a:headEnd type="none" w="med" len="med"/>
            <a:tailEnd type="none" w="med" len="med"/>
          </a:ln>
        </p:spPr>
        <p:txBody>
          <a:bodyPr vert="horz" wrap="square" lIns="91440" tIns="45720" rIns="91440" bIns="45720" numCol="1" anchor="t" anchorCtr="0" compatLnSpc="1"/>
          <a:p>
            <a:pPr marL="0" marR="0" indent="0" algn="l" defTabSz="914400" rtl="0" eaLnBrk="1" fontAlgn="base" latinLnBrk="0" hangingPunct="1">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000" fill="hold">
                                          <p:stCondLst>
                                            <p:cond delay="0"/>
                                          </p:stCondLst>
                                        </p:cTn>
                                        <p:tgtEl>
                                          <p:spTgt spid="3"/>
                                        </p:tgtEl>
                                        <p:attrNameLst>
                                          <p:attrName>style.visibility</p:attrName>
                                        </p:attrNameLst>
                                      </p:cBhvr>
                                      <p:to>
                                        <p:strVal val="visible"/>
                                      </p:to>
                                    </p:set>
                                    <p:animEffect transition="in" filter="dissolve">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0496"/>
                                        </p:tgtEl>
                                        <p:attrNameLst>
                                          <p:attrName>style.visibility</p:attrName>
                                        </p:attrNameLst>
                                      </p:cBhvr>
                                      <p:to>
                                        <p:strVal val="visible"/>
                                      </p:to>
                                    </p:set>
                                    <p:animEffect transition="in" filter="dissolve">
                                      <p:cBhvr>
                                        <p:cTn id="12" dur="500"/>
                                        <p:tgtEl>
                                          <p:spTgt spid="20496"/>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20495"/>
                                        </p:tgtEl>
                                        <p:attrNameLst>
                                          <p:attrName>style.visibility</p:attrName>
                                        </p:attrNameLst>
                                      </p:cBhvr>
                                      <p:to>
                                        <p:strVal val="visible"/>
                                      </p:to>
                                    </p:set>
                                    <p:animEffect transition="in" filter="dissolve">
                                      <p:cBhvr>
                                        <p:cTn id="15" dur="500"/>
                                        <p:tgtEl>
                                          <p:spTgt spid="20495"/>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000" fill="hold">
                                          <p:stCondLst>
                                            <p:cond delay="0"/>
                                          </p:stCondLst>
                                        </p:cTn>
                                        <p:tgtEl>
                                          <p:spTgt spid="20497"/>
                                        </p:tgtEl>
                                        <p:attrNameLst>
                                          <p:attrName>style.visibility</p:attrName>
                                        </p:attrNameLst>
                                      </p:cBhvr>
                                      <p:to>
                                        <p:strVal val="visible"/>
                                      </p:to>
                                    </p:set>
                                    <p:animEffect transition="in" filter="wipe(left)">
                                      <p:cBhvr>
                                        <p:cTn id="20" dur="1000"/>
                                        <p:tgtEl>
                                          <p:spTgt spid="20497"/>
                                        </p:tgtEl>
                                      </p:cBhvr>
                                    </p:animEffect>
                                  </p:childTnLst>
                                </p:cTn>
                              </p:par>
                              <p:par>
                                <p:cTn id="21" presetID="22" presetClass="entr" presetSubtype="8" fill="hold" grpId="0" nodeType="withEffect">
                                  <p:stCondLst>
                                    <p:cond delay="0"/>
                                  </p:stCondLst>
                                  <p:childTnLst>
                                    <p:set>
                                      <p:cBhvr>
                                        <p:cTn id="22" dur="1000" fill="hold">
                                          <p:stCondLst>
                                            <p:cond delay="0"/>
                                          </p:stCondLst>
                                        </p:cTn>
                                        <p:tgtEl>
                                          <p:spTgt spid="24"/>
                                        </p:tgtEl>
                                        <p:attrNameLst>
                                          <p:attrName>style.visibility</p:attrName>
                                        </p:attrNameLst>
                                      </p:cBhvr>
                                      <p:to>
                                        <p:strVal val="visible"/>
                                      </p:to>
                                    </p:set>
                                    <p:animEffect transition="in" filter="wipe(left)">
                                      <p:cBhvr>
                                        <p:cTn id="23" dur="1000"/>
                                        <p:tgtEl>
                                          <p:spTgt spid="24"/>
                                        </p:tgtEl>
                                      </p:cBhvr>
                                    </p:animEffect>
                                  </p:childTnLst>
                                </p:cTn>
                              </p:par>
                              <p:par>
                                <p:cTn id="24" presetID="22" presetClass="entr" presetSubtype="8" fill="hold" grpId="0" nodeType="withEffect">
                                  <p:stCondLst>
                                    <p:cond delay="0"/>
                                  </p:stCondLst>
                                  <p:childTnLst>
                                    <p:set>
                                      <p:cBhvr>
                                        <p:cTn id="25" dur="1000" fill="hold">
                                          <p:stCondLst>
                                            <p:cond delay="0"/>
                                          </p:stCondLst>
                                        </p:cTn>
                                        <p:tgtEl>
                                          <p:spTgt spid="7"/>
                                        </p:tgtEl>
                                        <p:attrNameLst>
                                          <p:attrName>style.visibility</p:attrName>
                                        </p:attrNameLst>
                                      </p:cBhvr>
                                      <p:to>
                                        <p:strVal val="visible"/>
                                      </p:to>
                                    </p:set>
                                    <p:animEffect transition="in" filter="wipe(left)">
                                      <p:cBhvr>
                                        <p:cTn id="26"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96" grpId="0" bldLvl="0" animBg="1"/>
      <p:bldP spid="20495" grpId="0"/>
      <p:bldP spid="20497" grpId="0" bldLvl="0" animBg="1"/>
      <p:bldP spid="24" grpId="0" animBg="1"/>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9" name="AutoShape 138"/>
          <p:cNvSpPr/>
          <p:nvPr/>
        </p:nvSpPr>
        <p:spPr>
          <a:xfrm>
            <a:off x="113665" y="925195"/>
            <a:ext cx="2299970" cy="431800"/>
          </a:xfrm>
          <a:prstGeom prst="roundRect">
            <a:avLst>
              <a:gd name="adj" fmla="val 16667"/>
            </a:avLst>
          </a:prstGeom>
          <a:solidFill>
            <a:srgbClr val="993300"/>
          </a:solidFill>
          <a:ln w="3175" cap="flat" cmpd="sng">
            <a:solidFill>
              <a:srgbClr val="FF6600"/>
            </a:solidFill>
            <a:prstDash val="solid"/>
            <a:round/>
            <a:headEnd type="none" w="med" len="med"/>
            <a:tailEnd type="none" w="med" len="med"/>
          </a:ln>
        </p:spPr>
        <p:txBody>
          <a:bodyPr wrap="none" anchor="ctr"/>
          <a:p>
            <a:pPr eaLnBrk="0" hangingPunct="0"/>
            <a:endParaRPr lang="zh-CN" altLang="en-US" sz="1600" dirty="0">
              <a:latin typeface="Times New Roman" panose="02020603050405020304" pitchFamily="18" charset="0"/>
              <a:ea typeface="宋体" panose="02010600030101010101" pitchFamily="2" charset="-122"/>
            </a:endParaRPr>
          </a:p>
        </p:txBody>
      </p:sp>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519303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en-US" sz="3600" b="1">
                <a:solidFill>
                  <a:srgbClr val="FF0000"/>
                </a:solidFill>
                <a:latin typeface="微软雅黑" panose="020B0503020204020204" pitchFamily="34" charset="-122"/>
                <a:ea typeface="微软雅黑" panose="020B0503020204020204" pitchFamily="34" charset="-122"/>
                <a:sym typeface="+mn-ea"/>
              </a:rPr>
              <a:t>II.</a:t>
            </a:r>
            <a:r>
              <a:rPr lang="zh-CN" altLang="en-US" sz="3600" b="1">
                <a:solidFill>
                  <a:srgbClr val="319186"/>
                </a:solidFill>
                <a:latin typeface="微软雅黑" panose="020B0503020204020204" pitchFamily="34" charset="-122"/>
                <a:ea typeface="微软雅黑" panose="020B0503020204020204" pitchFamily="34" charset="-122"/>
                <a:sym typeface="+mn-ea"/>
              </a:rPr>
              <a:t>工程领军人才培养计划</a:t>
            </a:r>
            <a:endParaRPr lang="zh-CN" altLang="en-US" sz="3600" b="1">
              <a:solidFill>
                <a:srgbClr val="31918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113665" y="925195"/>
            <a:ext cx="2283460" cy="429895"/>
          </a:xfrm>
          <a:prstGeom prst="rect">
            <a:avLst/>
          </a:prstGeom>
          <a:noFill/>
        </p:spPr>
        <p:txBody>
          <a:bodyPr wrap="none" rtlCol="0" anchor="t">
            <a:spAutoFit/>
          </a:bodyPr>
          <a:p>
            <a:r>
              <a:rPr lang="en-US" altLang="zh-CN" sz="2200" b="1">
                <a:solidFill>
                  <a:srgbClr val="FFFFFF"/>
                </a:solidFill>
                <a:latin typeface="微软雅黑" panose="020B0503020204020204" pitchFamily="34" charset="-122"/>
                <a:ea typeface="微软雅黑" panose="020B0503020204020204" pitchFamily="34" charset="-122"/>
                <a:sym typeface="+mn-ea"/>
              </a:rPr>
              <a:t>2.6</a:t>
            </a:r>
            <a:r>
              <a:rPr lang="zh-CN" altLang="en-US" sz="2200" b="1">
                <a:solidFill>
                  <a:srgbClr val="FFFFFF"/>
                </a:solidFill>
                <a:latin typeface="微软雅黑" panose="020B0503020204020204" pitchFamily="34" charset="-122"/>
                <a:ea typeface="微软雅黑" panose="020B0503020204020204" pitchFamily="34" charset="-122"/>
                <a:sym typeface="+mn-ea"/>
              </a:rPr>
              <a:t>协同育人</a:t>
            </a:r>
            <a:r>
              <a:rPr lang="zh-CN" altLang="en-US" sz="2200" b="1">
                <a:solidFill>
                  <a:srgbClr val="FFFFFF"/>
                </a:solidFill>
                <a:latin typeface="微软雅黑" panose="020B0503020204020204" pitchFamily="34" charset="-122"/>
                <a:ea typeface="微软雅黑" panose="020B0503020204020204" pitchFamily="34" charset="-122"/>
                <a:sym typeface="+mn-ea"/>
              </a:rPr>
              <a:t>体系</a:t>
            </a:r>
            <a:endParaRPr lang="zh-CN" altLang="en-US" sz="2200"/>
          </a:p>
        </p:txBody>
      </p:sp>
      <p:sp>
        <p:nvSpPr>
          <p:cNvPr id="15361" name="矩形 99332"/>
          <p:cNvSpPr/>
          <p:nvPr/>
        </p:nvSpPr>
        <p:spPr>
          <a:xfrm>
            <a:off x="2693670" y="991235"/>
            <a:ext cx="9081770" cy="683895"/>
          </a:xfrm>
          <a:prstGeom prst="rect">
            <a:avLst/>
          </a:prstGeom>
          <a:solidFill>
            <a:srgbClr val="FFFF00"/>
          </a:solidFill>
          <a:ln w="6350">
            <a:solidFill>
              <a:srgbClr val="C00000"/>
            </a:solidFill>
            <a:prstDash val="dashDot"/>
          </a:ln>
        </p:spPr>
        <p:txBody>
          <a:bodyPr anchor="t"/>
          <a:p>
            <a:pPr eaLnBrk="0" hangingPunct="0"/>
            <a:endParaRPr lang="zh-CN" altLang="en-US">
              <a:latin typeface="Times New Roman" panose="02020603050405020304" pitchFamily="18" charset="0"/>
              <a:ea typeface="宋体" panose="02010600030101010101" pitchFamily="2" charset="-122"/>
            </a:endParaRPr>
          </a:p>
        </p:txBody>
      </p:sp>
      <p:sp>
        <p:nvSpPr>
          <p:cNvPr id="14352" name="文本框 14"/>
          <p:cNvSpPr txBox="1"/>
          <p:nvPr/>
        </p:nvSpPr>
        <p:spPr>
          <a:xfrm>
            <a:off x="4456113" y="6481128"/>
            <a:ext cx="4067175" cy="306705"/>
          </a:xfrm>
          <a:prstGeom prst="rect">
            <a:avLst/>
          </a:prstGeom>
          <a:solidFill>
            <a:srgbClr val="BF0D51"/>
          </a:solidFill>
          <a:ln w="9525">
            <a:noFill/>
          </a:ln>
        </p:spPr>
        <p:txBody>
          <a:bodyPr wrap="square" anchor="t">
            <a:spAutoFit/>
          </a:bodyPr>
          <a:p>
            <a:pPr algn="ctr" eaLnBrk="0" hangingPunct="0"/>
            <a:r>
              <a:rPr lang="zh-CN" altLang="en-US" sz="1400" b="1">
                <a:solidFill>
                  <a:srgbClr val="FFFFFF"/>
                </a:solidFill>
                <a:latin typeface="微软雅黑" panose="020B0503020204020204" pitchFamily="34" charset="-122"/>
                <a:ea typeface="微软雅黑" panose="020B0503020204020204" pitchFamily="34" charset="-122"/>
              </a:rPr>
              <a:t>多方参与的多方位、多过程的交叉协同育人体系</a:t>
            </a:r>
            <a:endParaRPr lang="zh-CN" altLang="en-US" sz="1400" b="1">
              <a:solidFill>
                <a:srgbClr val="FFFFFF"/>
              </a:solidFill>
              <a:latin typeface="微软雅黑" panose="020B0503020204020204" pitchFamily="34" charset="-122"/>
              <a:ea typeface="微软雅黑" panose="020B0503020204020204" pitchFamily="34" charset="-122"/>
            </a:endParaRPr>
          </a:p>
        </p:txBody>
      </p:sp>
      <p:graphicFrame>
        <p:nvGraphicFramePr>
          <p:cNvPr id="5" name="对象 4"/>
          <p:cNvGraphicFramePr/>
          <p:nvPr/>
        </p:nvGraphicFramePr>
        <p:xfrm>
          <a:off x="2724150" y="2129790"/>
          <a:ext cx="355600" cy="439738"/>
        </p:xfrm>
        <a:graphic>
          <a:graphicData uri="http://schemas.openxmlformats.org/presentationml/2006/ole">
            <mc:AlternateContent xmlns:mc="http://schemas.openxmlformats.org/markup-compatibility/2006">
              <mc:Choice xmlns:v="urn:schemas-microsoft-com:vml" Requires="v">
                <p:oleObj spid="_x0000_s3076" name="" r:id="rId1" imgW="219075" imgH="419100" progId="Paint.Picture">
                  <p:embed/>
                </p:oleObj>
              </mc:Choice>
              <mc:Fallback>
                <p:oleObj name="" r:id="rId1" imgW="219075" imgH="419100" progId="Paint.Picture">
                  <p:embed/>
                  <p:pic>
                    <p:nvPicPr>
                      <p:cNvPr id="0" name="图片 3075"/>
                      <p:cNvPicPr/>
                      <p:nvPr/>
                    </p:nvPicPr>
                    <p:blipFill>
                      <a:blip r:embed="rId2"/>
                      <a:stretch>
                        <a:fillRect/>
                      </a:stretch>
                    </p:blipFill>
                    <p:spPr>
                      <a:xfrm>
                        <a:off x="2724150" y="2129790"/>
                        <a:ext cx="355600" cy="439738"/>
                      </a:xfrm>
                      <a:prstGeom prst="rect">
                        <a:avLst/>
                      </a:prstGeom>
                      <a:noFill/>
                      <a:ln w="38100">
                        <a:noFill/>
                        <a:miter/>
                      </a:ln>
                    </p:spPr>
                  </p:pic>
                </p:oleObj>
              </mc:Fallback>
            </mc:AlternateContent>
          </a:graphicData>
        </a:graphic>
      </p:graphicFrame>
      <p:graphicFrame>
        <p:nvGraphicFramePr>
          <p:cNvPr id="7" name="对象 6"/>
          <p:cNvGraphicFramePr/>
          <p:nvPr/>
        </p:nvGraphicFramePr>
        <p:xfrm>
          <a:off x="2814638" y="3009265"/>
          <a:ext cx="228600" cy="495300"/>
        </p:xfrm>
        <a:graphic>
          <a:graphicData uri="http://schemas.openxmlformats.org/presentationml/2006/ole">
            <mc:AlternateContent xmlns:mc="http://schemas.openxmlformats.org/markup-compatibility/2006">
              <mc:Choice xmlns:v="urn:schemas-microsoft-com:vml" Requires="v">
                <p:oleObj spid="_x0000_s3078" name="" r:id="rId3" imgW="228600" imgH="495300" progId="Paint.Picture">
                  <p:embed/>
                </p:oleObj>
              </mc:Choice>
              <mc:Fallback>
                <p:oleObj name="" r:id="rId3" imgW="228600" imgH="495300" progId="Paint.Picture">
                  <p:embed/>
                  <p:pic>
                    <p:nvPicPr>
                      <p:cNvPr id="0" name="图片 3077"/>
                      <p:cNvPicPr/>
                      <p:nvPr/>
                    </p:nvPicPr>
                    <p:blipFill>
                      <a:blip r:embed="rId4"/>
                      <a:stretch>
                        <a:fillRect/>
                      </a:stretch>
                    </p:blipFill>
                    <p:spPr>
                      <a:xfrm>
                        <a:off x="2814638" y="3009265"/>
                        <a:ext cx="228600" cy="495300"/>
                      </a:xfrm>
                      <a:prstGeom prst="rect">
                        <a:avLst/>
                      </a:prstGeom>
                      <a:noFill/>
                      <a:ln w="38100">
                        <a:noFill/>
                        <a:miter/>
                      </a:ln>
                    </p:spPr>
                  </p:pic>
                </p:oleObj>
              </mc:Fallback>
            </mc:AlternateContent>
          </a:graphicData>
        </a:graphic>
      </p:graphicFrame>
      <p:graphicFrame>
        <p:nvGraphicFramePr>
          <p:cNvPr id="10" name="对象 9"/>
          <p:cNvGraphicFramePr/>
          <p:nvPr/>
        </p:nvGraphicFramePr>
        <p:xfrm>
          <a:off x="2682875" y="3944303"/>
          <a:ext cx="447675" cy="400050"/>
        </p:xfrm>
        <a:graphic>
          <a:graphicData uri="http://schemas.openxmlformats.org/presentationml/2006/ole">
            <mc:AlternateContent xmlns:mc="http://schemas.openxmlformats.org/markup-compatibility/2006">
              <mc:Choice xmlns:v="urn:schemas-microsoft-com:vml" Requires="v">
                <p:oleObj spid="_x0000_s3079" name="" r:id="rId5" imgW="447675" imgH="400050" progId="Paint.Picture">
                  <p:embed/>
                </p:oleObj>
              </mc:Choice>
              <mc:Fallback>
                <p:oleObj name="" r:id="rId5" imgW="447675" imgH="400050" progId="Paint.Picture">
                  <p:embed/>
                  <p:pic>
                    <p:nvPicPr>
                      <p:cNvPr id="0" name="图片 3078"/>
                      <p:cNvPicPr/>
                      <p:nvPr/>
                    </p:nvPicPr>
                    <p:blipFill>
                      <a:blip r:embed="rId6"/>
                      <a:stretch>
                        <a:fillRect/>
                      </a:stretch>
                    </p:blipFill>
                    <p:spPr>
                      <a:xfrm>
                        <a:off x="2682875" y="3944303"/>
                        <a:ext cx="447675" cy="400050"/>
                      </a:xfrm>
                      <a:prstGeom prst="rect">
                        <a:avLst/>
                      </a:prstGeom>
                      <a:noFill/>
                      <a:ln w="38100">
                        <a:noFill/>
                        <a:miter/>
                      </a:ln>
                    </p:spPr>
                  </p:pic>
                </p:oleObj>
              </mc:Fallback>
            </mc:AlternateContent>
          </a:graphicData>
        </a:graphic>
      </p:graphicFrame>
      <p:graphicFrame>
        <p:nvGraphicFramePr>
          <p:cNvPr id="14" name="对象 13"/>
          <p:cNvGraphicFramePr/>
          <p:nvPr/>
        </p:nvGraphicFramePr>
        <p:xfrm>
          <a:off x="2746375" y="5212715"/>
          <a:ext cx="296863" cy="511175"/>
        </p:xfrm>
        <a:graphic>
          <a:graphicData uri="http://schemas.openxmlformats.org/presentationml/2006/ole">
            <mc:AlternateContent xmlns:mc="http://schemas.openxmlformats.org/markup-compatibility/2006">
              <mc:Choice xmlns:v="urn:schemas-microsoft-com:vml" Requires="v">
                <p:oleObj spid="_x0000_s3077" name="" r:id="rId7" imgW="228600" imgH="371475" progId="Paint.Picture">
                  <p:embed/>
                </p:oleObj>
              </mc:Choice>
              <mc:Fallback>
                <p:oleObj name="" r:id="rId7" imgW="228600" imgH="371475" progId="Paint.Picture">
                  <p:embed/>
                  <p:pic>
                    <p:nvPicPr>
                      <p:cNvPr id="0" name="图片 3076"/>
                      <p:cNvPicPr/>
                      <p:nvPr/>
                    </p:nvPicPr>
                    <p:blipFill>
                      <a:blip r:embed="rId8"/>
                      <a:stretch>
                        <a:fillRect/>
                      </a:stretch>
                    </p:blipFill>
                    <p:spPr>
                      <a:xfrm>
                        <a:off x="2746375" y="5212715"/>
                        <a:ext cx="296863" cy="511175"/>
                      </a:xfrm>
                      <a:prstGeom prst="rect">
                        <a:avLst/>
                      </a:prstGeom>
                      <a:noFill/>
                      <a:ln w="38100">
                        <a:noFill/>
                        <a:miter/>
                      </a:ln>
                    </p:spPr>
                  </p:pic>
                </p:oleObj>
              </mc:Fallback>
            </mc:AlternateContent>
          </a:graphicData>
        </a:graphic>
      </p:graphicFrame>
      <p:sp>
        <p:nvSpPr>
          <p:cNvPr id="16397" name="文本框 430"/>
          <p:cNvSpPr txBox="1"/>
          <p:nvPr/>
        </p:nvSpPr>
        <p:spPr>
          <a:xfrm>
            <a:off x="2724150" y="3799840"/>
            <a:ext cx="723900" cy="642938"/>
          </a:xfrm>
          <a:prstGeom prst="rect">
            <a:avLst/>
          </a:prstGeom>
          <a:solidFill>
            <a:srgbClr val="FFFFFF"/>
          </a:solidFill>
          <a:ln w="6350">
            <a:noFill/>
          </a:ln>
        </p:spPr>
        <p:txBody>
          <a:bodyPr wrap="square" lIns="91440" tIns="45720" rIns="91440" bIns="45720" anchor="t"/>
          <a:p>
            <a:pPr algn="just"/>
            <a:endParaRPr lang="en-US" altLang="zh-CN" sz="1600">
              <a:latin typeface="Calibri" panose="020F0502020204030204"/>
              <a:ea typeface="宋体" panose="02010600030101010101" pitchFamily="2" charset="-122"/>
              <a:sym typeface="Times New Roman" panose="02020603050405020304"/>
            </a:endParaRPr>
          </a:p>
        </p:txBody>
      </p:sp>
      <p:sp>
        <p:nvSpPr>
          <p:cNvPr id="8" name="自选图形 3"/>
          <p:cNvSpPr/>
          <p:nvPr/>
        </p:nvSpPr>
        <p:spPr>
          <a:xfrm>
            <a:off x="5910263" y="2191703"/>
            <a:ext cx="3108325" cy="315912"/>
          </a:xfrm>
          <a:prstGeom prst="flowChartProcess">
            <a:avLst/>
          </a:prstGeom>
          <a:solidFill>
            <a:srgbClr val="DDD9C3"/>
          </a:solidFill>
          <a:ln w="3175" cap="flat" cmpd="sng">
            <a:solidFill>
              <a:srgbClr val="C00000"/>
            </a:solidFill>
            <a:prstDash val="solid"/>
            <a:miter/>
            <a:headEnd type="none" w="med" len="med"/>
            <a:tailEnd type="none" w="med" len="med"/>
          </a:ln>
          <a:effectLst>
            <a:outerShdw dist="35921" dir="2699999" algn="ctr" rotWithShape="0">
              <a:srgbClr val="808080"/>
            </a:outerShdw>
          </a:effectLst>
        </p:spPr>
        <p:txBody>
          <a:bodyPr anchor="t"/>
          <a:p>
            <a:endParaRPr lang="zh-CN" altLang="en-US">
              <a:latin typeface="Times New Roman" panose="02020603050405020304" pitchFamily="18" charset="0"/>
              <a:ea typeface="宋体" panose="02010600030101010101" pitchFamily="2" charset="-122"/>
            </a:endParaRPr>
          </a:p>
        </p:txBody>
      </p:sp>
      <p:cxnSp>
        <p:nvCxnSpPr>
          <p:cNvPr id="11" name="直线 5"/>
          <p:cNvCxnSpPr/>
          <p:nvPr/>
        </p:nvCxnSpPr>
        <p:spPr>
          <a:xfrm>
            <a:off x="7521575" y="2531428"/>
            <a:ext cx="1588" cy="252412"/>
          </a:xfrm>
          <a:prstGeom prst="line">
            <a:avLst/>
          </a:prstGeom>
          <a:ln w="9525" cap="flat" cmpd="sng">
            <a:solidFill>
              <a:srgbClr val="000000"/>
            </a:solidFill>
            <a:prstDash val="solid"/>
            <a:round/>
            <a:headEnd type="diamond" w="sm" len="sm"/>
            <a:tailEnd type="stealth" w="med" len="med"/>
          </a:ln>
        </p:spPr>
      </p:cxnSp>
      <p:sp>
        <p:nvSpPr>
          <p:cNvPr id="16400" name="自选图形 6"/>
          <p:cNvSpPr/>
          <p:nvPr/>
        </p:nvSpPr>
        <p:spPr>
          <a:xfrm>
            <a:off x="5902325" y="2775903"/>
            <a:ext cx="3116263" cy="315912"/>
          </a:xfrm>
          <a:prstGeom prst="flowChartProcess">
            <a:avLst/>
          </a:prstGeom>
          <a:solidFill>
            <a:srgbClr val="DDD9C3"/>
          </a:solidFill>
          <a:ln w="3175" cap="flat" cmpd="sng">
            <a:solidFill>
              <a:srgbClr val="C00000"/>
            </a:solidFill>
            <a:prstDash val="solid"/>
            <a:miter/>
            <a:headEnd type="none" w="med" len="med"/>
            <a:tailEnd type="none" w="med" len="med"/>
          </a:ln>
          <a:effectLst>
            <a:outerShdw dist="35921" dir="2699999" algn="ctr" rotWithShape="0">
              <a:srgbClr val="808080"/>
            </a:outerShdw>
          </a:effectLst>
        </p:spPr>
        <p:txBody>
          <a:bodyPr anchor="t"/>
          <a:p>
            <a:endParaRPr lang="zh-CN" altLang="en-US">
              <a:latin typeface="Times New Roman" panose="02020603050405020304" pitchFamily="18" charset="0"/>
              <a:ea typeface="宋体" panose="02010600030101010101" pitchFamily="2" charset="-122"/>
            </a:endParaRPr>
          </a:p>
        </p:txBody>
      </p:sp>
      <p:cxnSp>
        <p:nvCxnSpPr>
          <p:cNvPr id="16401" name="直线 8"/>
          <p:cNvCxnSpPr/>
          <p:nvPr/>
        </p:nvCxnSpPr>
        <p:spPr>
          <a:xfrm>
            <a:off x="7527925" y="3104515"/>
            <a:ext cx="0" cy="250825"/>
          </a:xfrm>
          <a:prstGeom prst="line">
            <a:avLst/>
          </a:prstGeom>
          <a:ln w="9525" cap="flat" cmpd="sng">
            <a:solidFill>
              <a:srgbClr val="000000"/>
            </a:solidFill>
            <a:prstDash val="solid"/>
            <a:round/>
            <a:headEnd type="diamond" w="sm" len="sm"/>
            <a:tailEnd type="stealth" w="med" len="med"/>
          </a:ln>
        </p:spPr>
      </p:cxnSp>
      <p:sp>
        <p:nvSpPr>
          <p:cNvPr id="16402" name="自选图形 12"/>
          <p:cNvSpPr/>
          <p:nvPr/>
        </p:nvSpPr>
        <p:spPr>
          <a:xfrm>
            <a:off x="5902325" y="3355340"/>
            <a:ext cx="3117850" cy="315913"/>
          </a:xfrm>
          <a:prstGeom prst="flowChartProcess">
            <a:avLst/>
          </a:prstGeom>
          <a:solidFill>
            <a:srgbClr val="DDD9C3"/>
          </a:solidFill>
          <a:ln w="3175" cap="flat" cmpd="sng">
            <a:solidFill>
              <a:srgbClr val="C00000"/>
            </a:solidFill>
            <a:prstDash val="solid"/>
            <a:miter/>
            <a:headEnd type="none" w="med" len="med"/>
            <a:tailEnd type="none" w="med" len="med"/>
          </a:ln>
          <a:effectLst>
            <a:outerShdw dist="35921" dir="2699999" algn="ctr" rotWithShape="0">
              <a:srgbClr val="808080"/>
            </a:outerShdw>
          </a:effectLst>
        </p:spPr>
        <p:txBody>
          <a:bodyPr anchor="t"/>
          <a:p>
            <a:endParaRPr lang="zh-CN" altLang="en-US">
              <a:latin typeface="Times New Roman" panose="02020603050405020304" pitchFamily="18" charset="0"/>
              <a:ea typeface="宋体" panose="02010600030101010101" pitchFamily="2" charset="-122"/>
            </a:endParaRPr>
          </a:p>
        </p:txBody>
      </p:sp>
      <p:cxnSp>
        <p:nvCxnSpPr>
          <p:cNvPr id="16403" name="直线 14"/>
          <p:cNvCxnSpPr/>
          <p:nvPr/>
        </p:nvCxnSpPr>
        <p:spPr>
          <a:xfrm>
            <a:off x="7515225" y="3693478"/>
            <a:ext cx="0" cy="250825"/>
          </a:xfrm>
          <a:prstGeom prst="line">
            <a:avLst/>
          </a:prstGeom>
          <a:ln w="9525" cap="flat" cmpd="sng">
            <a:solidFill>
              <a:srgbClr val="000000"/>
            </a:solidFill>
            <a:prstDash val="solid"/>
            <a:round/>
            <a:headEnd type="diamond" w="sm" len="sm"/>
            <a:tailEnd type="stealth" w="med" len="med"/>
          </a:ln>
        </p:spPr>
      </p:cxnSp>
      <p:sp>
        <p:nvSpPr>
          <p:cNvPr id="16404" name="自选图形 15"/>
          <p:cNvSpPr/>
          <p:nvPr/>
        </p:nvSpPr>
        <p:spPr>
          <a:xfrm>
            <a:off x="5902325" y="3942715"/>
            <a:ext cx="3117850" cy="315913"/>
          </a:xfrm>
          <a:prstGeom prst="flowChartProcess">
            <a:avLst/>
          </a:prstGeom>
          <a:solidFill>
            <a:srgbClr val="DDD9C3"/>
          </a:solidFill>
          <a:ln w="3175" cap="flat" cmpd="sng">
            <a:solidFill>
              <a:srgbClr val="C00000"/>
            </a:solidFill>
            <a:prstDash val="solid"/>
            <a:miter/>
            <a:headEnd type="none" w="med" len="med"/>
            <a:tailEnd type="none" w="med" len="med"/>
          </a:ln>
          <a:effectLst>
            <a:outerShdw dist="35921" dir="2699999" algn="ctr" rotWithShape="0">
              <a:srgbClr val="808080"/>
            </a:outerShdw>
          </a:effectLst>
        </p:spPr>
        <p:txBody>
          <a:bodyPr anchor="t"/>
          <a:p>
            <a:endParaRPr lang="zh-CN" altLang="en-US">
              <a:latin typeface="Times New Roman" panose="02020603050405020304" pitchFamily="18" charset="0"/>
              <a:ea typeface="宋体" panose="02010600030101010101" pitchFamily="2" charset="-122"/>
            </a:endParaRPr>
          </a:p>
        </p:txBody>
      </p:sp>
      <p:sp>
        <p:nvSpPr>
          <p:cNvPr id="16405" name="自选图形 18"/>
          <p:cNvSpPr/>
          <p:nvPr/>
        </p:nvSpPr>
        <p:spPr>
          <a:xfrm>
            <a:off x="5902325" y="4763453"/>
            <a:ext cx="3095625" cy="315912"/>
          </a:xfrm>
          <a:prstGeom prst="flowChartProcess">
            <a:avLst/>
          </a:prstGeom>
          <a:solidFill>
            <a:srgbClr val="DDD9C3"/>
          </a:solidFill>
          <a:ln w="3175" cap="flat" cmpd="sng">
            <a:solidFill>
              <a:srgbClr val="C00000"/>
            </a:solidFill>
            <a:prstDash val="solid"/>
            <a:miter/>
            <a:headEnd type="none" w="med" len="med"/>
            <a:tailEnd type="none" w="med" len="med"/>
          </a:ln>
          <a:effectLst>
            <a:outerShdw dist="35921" dir="2699999" algn="ctr" rotWithShape="0">
              <a:srgbClr val="808080"/>
            </a:outerShdw>
          </a:effectLst>
        </p:spPr>
        <p:txBody>
          <a:bodyPr anchor="t"/>
          <a:p>
            <a:endParaRPr lang="zh-CN" altLang="en-US">
              <a:latin typeface="Times New Roman" panose="02020603050405020304" pitchFamily="18" charset="0"/>
              <a:ea typeface="宋体" panose="02010600030101010101" pitchFamily="2" charset="-122"/>
            </a:endParaRPr>
          </a:p>
        </p:txBody>
      </p:sp>
      <p:cxnSp>
        <p:nvCxnSpPr>
          <p:cNvPr id="16406" name="直线 20"/>
          <p:cNvCxnSpPr/>
          <p:nvPr/>
        </p:nvCxnSpPr>
        <p:spPr>
          <a:xfrm>
            <a:off x="7515225" y="5114290"/>
            <a:ext cx="0" cy="252413"/>
          </a:xfrm>
          <a:prstGeom prst="line">
            <a:avLst/>
          </a:prstGeom>
          <a:ln w="9525" cap="flat" cmpd="sng">
            <a:solidFill>
              <a:srgbClr val="000000"/>
            </a:solidFill>
            <a:prstDash val="solid"/>
            <a:round/>
            <a:headEnd type="diamond" w="sm" len="sm"/>
            <a:tailEnd type="stealth" w="med" len="med"/>
          </a:ln>
        </p:spPr>
      </p:cxnSp>
      <p:sp>
        <p:nvSpPr>
          <p:cNvPr id="16407" name="文本框 21"/>
          <p:cNvSpPr txBox="1"/>
          <p:nvPr/>
        </p:nvSpPr>
        <p:spPr>
          <a:xfrm>
            <a:off x="6988175" y="1790065"/>
            <a:ext cx="1084263" cy="376238"/>
          </a:xfrm>
          <a:prstGeom prst="rect">
            <a:avLst/>
          </a:prstGeom>
          <a:noFill/>
          <a:ln w="9525">
            <a:noFill/>
          </a:ln>
        </p:spPr>
        <p:txBody>
          <a:bodyPr anchor="t"/>
          <a:p>
            <a:pPr algn="just"/>
            <a:r>
              <a:rPr lang="en-US" altLang="zh-CN" sz="1600">
                <a:latin typeface="微软雅黑" panose="020B0503020204020204" pitchFamily="34" charset="-122"/>
                <a:ea typeface="微软雅黑" panose="020B0503020204020204" pitchFamily="34" charset="-122"/>
                <a:sym typeface="Times New Roman" panose="02020603050405020304"/>
              </a:rPr>
              <a:t>育人过程</a:t>
            </a:r>
            <a:endParaRPr lang="en-US" altLang="zh-CN" sz="1600">
              <a:latin typeface="微软雅黑" panose="020B0503020204020204" pitchFamily="34" charset="-122"/>
              <a:ea typeface="微软雅黑" panose="020B0503020204020204" pitchFamily="34" charset="-122"/>
              <a:sym typeface="Times New Roman" panose="02020603050405020304"/>
            </a:endParaRPr>
          </a:p>
        </p:txBody>
      </p:sp>
      <p:sp>
        <p:nvSpPr>
          <p:cNvPr id="16408" name="文本框 23"/>
          <p:cNvSpPr txBox="1"/>
          <p:nvPr/>
        </p:nvSpPr>
        <p:spPr>
          <a:xfrm>
            <a:off x="2720975" y="2796540"/>
            <a:ext cx="711200" cy="1042988"/>
          </a:xfrm>
          <a:prstGeom prst="rect">
            <a:avLst/>
          </a:prstGeom>
          <a:noFill/>
          <a:ln w="9525">
            <a:noFill/>
          </a:ln>
        </p:spPr>
        <p:txBody>
          <a:bodyPr anchor="t"/>
          <a:p>
            <a:pPr algn="ctr"/>
            <a:endParaRPr lang="en-US" altLang="zh-CN" sz="1600">
              <a:latin typeface="Calibri" panose="020F0502020204030204"/>
              <a:ea typeface="宋体" panose="02010600030101010101" pitchFamily="2" charset="-122"/>
              <a:sym typeface="Times New Roman" panose="02020603050405020304"/>
            </a:endParaRPr>
          </a:p>
        </p:txBody>
      </p:sp>
      <p:sp>
        <p:nvSpPr>
          <p:cNvPr id="16409" name="自选图形 24"/>
          <p:cNvSpPr/>
          <p:nvPr/>
        </p:nvSpPr>
        <p:spPr>
          <a:xfrm>
            <a:off x="5688013" y="2074228"/>
            <a:ext cx="3548062" cy="2314575"/>
          </a:xfrm>
          <a:prstGeom prst="flowChartAlternateProcess">
            <a:avLst/>
          </a:prstGeom>
          <a:noFill/>
          <a:ln w="12700" cap="sq" cmpd="sng">
            <a:solidFill>
              <a:srgbClr val="C00000"/>
            </a:solidFill>
            <a:prstDash val="sysDot"/>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6410" name="文本框 26"/>
          <p:cNvSpPr txBox="1"/>
          <p:nvPr/>
        </p:nvSpPr>
        <p:spPr>
          <a:xfrm>
            <a:off x="2474913" y="3468053"/>
            <a:ext cx="903287" cy="522287"/>
          </a:xfrm>
          <a:prstGeom prst="rect">
            <a:avLst/>
          </a:prstGeom>
          <a:noFill/>
          <a:ln w="9525">
            <a:noFill/>
          </a:ln>
        </p:spPr>
        <p:txBody>
          <a:bodyPr anchor="t"/>
          <a:p>
            <a:pPr algn="ctr">
              <a:lnSpc>
                <a:spcPts val="1600"/>
              </a:lnSpc>
            </a:pPr>
            <a:r>
              <a:rPr lang="en-US" altLang="zh-CN" sz="1600">
                <a:latin typeface="Calibri" panose="020F0502020204030204"/>
                <a:ea typeface="宋体" panose="02010600030101010101" pitchFamily="2" charset="-122"/>
                <a:sym typeface="Times New Roman" panose="02020603050405020304"/>
              </a:rPr>
              <a:t>管理学</a:t>
            </a:r>
            <a:endParaRPr lang="en-US" altLang="zh-CN" sz="1600">
              <a:latin typeface="Calibri" panose="020F0502020204030204"/>
              <a:ea typeface="宋体" panose="02010600030101010101" pitchFamily="2" charset="-122"/>
              <a:sym typeface="Times New Roman" panose="02020603050405020304"/>
            </a:endParaRPr>
          </a:p>
          <a:p>
            <a:pPr algn="ctr">
              <a:lnSpc>
                <a:spcPts val="1600"/>
              </a:lnSpc>
            </a:pPr>
            <a:r>
              <a:rPr lang="en-US" altLang="zh-CN" sz="1600">
                <a:latin typeface="Calibri" panose="020F0502020204030204"/>
                <a:ea typeface="宋体" panose="02010600030101010101" pitchFamily="2" charset="-122"/>
                <a:sym typeface="Times New Roman" panose="02020603050405020304"/>
              </a:rPr>
              <a:t>教师</a:t>
            </a:r>
            <a:endParaRPr lang="en-US" altLang="zh-CN" sz="1600">
              <a:latin typeface="Calibri" panose="020F0502020204030204"/>
              <a:ea typeface="宋体" panose="02010600030101010101" pitchFamily="2" charset="-122"/>
              <a:sym typeface="Times New Roman" panose="02020603050405020304"/>
            </a:endParaRPr>
          </a:p>
        </p:txBody>
      </p:sp>
      <p:sp>
        <p:nvSpPr>
          <p:cNvPr id="16411" name="自选图形 27"/>
          <p:cNvSpPr/>
          <p:nvPr/>
        </p:nvSpPr>
        <p:spPr>
          <a:xfrm>
            <a:off x="4019550" y="2145665"/>
            <a:ext cx="1300163" cy="419100"/>
          </a:xfrm>
          <a:prstGeom prst="bevel">
            <a:avLst>
              <a:gd name="adj" fmla="val 12500"/>
            </a:avLst>
          </a:prstGeom>
          <a:solidFill>
            <a:srgbClr val="EBF1DE"/>
          </a:solidFill>
          <a:ln w="9525" cap="flat" cmpd="sng">
            <a:solidFill>
              <a:srgbClr val="984807"/>
            </a:solidFill>
            <a:prstDash val="solid"/>
            <a:miter/>
            <a:headEnd type="none" w="med" len="med"/>
            <a:tailEnd type="none" w="med" len="med"/>
          </a:ln>
          <a:effectLst>
            <a:outerShdw dist="45791" dir="3378595" algn="ctr" rotWithShape="0">
              <a:srgbClr val="808080"/>
            </a:outerShdw>
          </a:effectLst>
        </p:spPr>
        <p:txBody>
          <a:bodyPr anchor="t"/>
          <a:p>
            <a:endParaRPr lang="zh-CN" altLang="en-US">
              <a:latin typeface="Times New Roman" panose="02020603050405020304" pitchFamily="18" charset="0"/>
              <a:ea typeface="宋体" panose="02010600030101010101" pitchFamily="2" charset="-122"/>
            </a:endParaRPr>
          </a:p>
        </p:txBody>
      </p:sp>
      <p:sp>
        <p:nvSpPr>
          <p:cNvPr id="16412" name="文本框 28"/>
          <p:cNvSpPr txBox="1"/>
          <p:nvPr/>
        </p:nvSpPr>
        <p:spPr>
          <a:xfrm>
            <a:off x="3927475" y="2182178"/>
            <a:ext cx="1481138" cy="377825"/>
          </a:xfrm>
          <a:prstGeom prst="rect">
            <a:avLst/>
          </a:prstGeom>
          <a:noFill/>
          <a:ln w="9525">
            <a:noFill/>
          </a:ln>
        </p:spPr>
        <p:txBody>
          <a:bodyPr anchor="t"/>
          <a:p>
            <a:pPr algn="ctr"/>
            <a:r>
              <a:rPr lang="en-US" altLang="zh-CN" sz="1600">
                <a:latin typeface="宋体" panose="02010600030101010101" pitchFamily="2" charset="-122"/>
                <a:ea typeface="宋体" panose="02010600030101010101" pitchFamily="2" charset="-122"/>
                <a:sym typeface="Times New Roman" panose="02020603050405020304"/>
              </a:rPr>
              <a:t>专业课程课堂</a:t>
            </a:r>
            <a:endParaRPr lang="en-US" altLang="zh-CN" sz="1600">
              <a:latin typeface="宋体" panose="02010600030101010101" pitchFamily="2" charset="-122"/>
              <a:ea typeface="宋体" panose="02010600030101010101" pitchFamily="2" charset="-122"/>
              <a:sym typeface="Times New Roman" panose="02020603050405020304"/>
            </a:endParaRPr>
          </a:p>
        </p:txBody>
      </p:sp>
      <p:sp>
        <p:nvSpPr>
          <p:cNvPr id="16413" name="自选图形 29"/>
          <p:cNvSpPr/>
          <p:nvPr/>
        </p:nvSpPr>
        <p:spPr>
          <a:xfrm>
            <a:off x="5326063" y="2309178"/>
            <a:ext cx="582612" cy="106362"/>
          </a:xfrm>
          <a:prstGeom prst="rightArrow">
            <a:avLst>
              <a:gd name="adj1" fmla="val 50000"/>
              <a:gd name="adj2" fmla="val 128572"/>
            </a:avLst>
          </a:prstGeom>
          <a:solidFill>
            <a:srgbClr val="00B050"/>
          </a:solidFill>
          <a:ln w="9525">
            <a:noFill/>
          </a:ln>
        </p:spPr>
        <p:txBody>
          <a:bodyPr anchor="t"/>
          <a:p>
            <a:endParaRPr lang="zh-CN" altLang="en-US">
              <a:latin typeface="Times New Roman" panose="02020603050405020304" pitchFamily="18" charset="0"/>
              <a:ea typeface="宋体" panose="02010600030101010101" pitchFamily="2" charset="-122"/>
            </a:endParaRPr>
          </a:p>
        </p:txBody>
      </p:sp>
      <p:sp>
        <p:nvSpPr>
          <p:cNvPr id="16414" name="自选图形 30"/>
          <p:cNvSpPr/>
          <p:nvPr/>
        </p:nvSpPr>
        <p:spPr>
          <a:xfrm>
            <a:off x="4025900" y="2729865"/>
            <a:ext cx="1298575" cy="417513"/>
          </a:xfrm>
          <a:prstGeom prst="bevel">
            <a:avLst>
              <a:gd name="adj" fmla="val 12500"/>
            </a:avLst>
          </a:prstGeom>
          <a:solidFill>
            <a:srgbClr val="EBF1DE"/>
          </a:solidFill>
          <a:ln w="9525" cap="flat" cmpd="sng">
            <a:solidFill>
              <a:srgbClr val="984807"/>
            </a:solidFill>
            <a:prstDash val="solid"/>
            <a:miter/>
            <a:headEnd type="none" w="med" len="med"/>
            <a:tailEnd type="none" w="med" len="med"/>
          </a:ln>
          <a:effectLst>
            <a:outerShdw dist="45791" dir="3378595" algn="ctr" rotWithShape="0">
              <a:srgbClr val="808080"/>
            </a:outerShdw>
          </a:effectLst>
        </p:spPr>
        <p:txBody>
          <a:bodyPr anchor="t"/>
          <a:p>
            <a:endParaRPr lang="zh-CN" altLang="en-US">
              <a:latin typeface="Times New Roman" panose="02020603050405020304" pitchFamily="18" charset="0"/>
              <a:ea typeface="宋体" panose="02010600030101010101" pitchFamily="2" charset="-122"/>
            </a:endParaRPr>
          </a:p>
        </p:txBody>
      </p:sp>
      <p:sp>
        <p:nvSpPr>
          <p:cNvPr id="16415" name="文本框 31"/>
          <p:cNvSpPr txBox="1"/>
          <p:nvPr/>
        </p:nvSpPr>
        <p:spPr>
          <a:xfrm>
            <a:off x="3937000" y="2790190"/>
            <a:ext cx="1539875" cy="377825"/>
          </a:xfrm>
          <a:prstGeom prst="rect">
            <a:avLst/>
          </a:prstGeom>
          <a:noFill/>
          <a:ln w="9525">
            <a:noFill/>
          </a:ln>
        </p:spPr>
        <p:txBody>
          <a:bodyPr anchor="t"/>
          <a:p>
            <a:pPr algn="ctr"/>
            <a:r>
              <a:rPr lang="en-US" altLang="zh-CN" sz="1400">
                <a:latin typeface="Calibri" panose="020F0502020204030204"/>
                <a:ea typeface="宋体" panose="02010600030101010101" pitchFamily="2" charset="-122"/>
                <a:sym typeface="Times New Roman" panose="02020603050405020304"/>
              </a:rPr>
              <a:t>工程领导力课堂</a:t>
            </a:r>
            <a:endParaRPr lang="en-US" altLang="zh-CN" sz="1400">
              <a:latin typeface="Calibri" panose="020F0502020204030204"/>
              <a:ea typeface="宋体" panose="02010600030101010101" pitchFamily="2" charset="-122"/>
              <a:sym typeface="Times New Roman" panose="02020603050405020304"/>
            </a:endParaRPr>
          </a:p>
        </p:txBody>
      </p:sp>
      <p:sp>
        <p:nvSpPr>
          <p:cNvPr id="16416" name="自选图形 32"/>
          <p:cNvSpPr/>
          <p:nvPr/>
        </p:nvSpPr>
        <p:spPr>
          <a:xfrm>
            <a:off x="5330825" y="2893378"/>
            <a:ext cx="582613" cy="106362"/>
          </a:xfrm>
          <a:prstGeom prst="rightArrow">
            <a:avLst>
              <a:gd name="adj1" fmla="val 50000"/>
              <a:gd name="adj2" fmla="val 128572"/>
            </a:avLst>
          </a:prstGeom>
          <a:solidFill>
            <a:srgbClr val="00B050"/>
          </a:solidFill>
          <a:ln w="9525">
            <a:noFill/>
          </a:ln>
        </p:spPr>
        <p:txBody>
          <a:bodyPr anchor="t"/>
          <a:p>
            <a:endParaRPr lang="zh-CN" altLang="en-US">
              <a:latin typeface="Times New Roman" panose="02020603050405020304" pitchFamily="18" charset="0"/>
              <a:ea typeface="宋体" panose="02010600030101010101" pitchFamily="2" charset="-122"/>
            </a:endParaRPr>
          </a:p>
        </p:txBody>
      </p:sp>
      <p:sp>
        <p:nvSpPr>
          <p:cNvPr id="16417" name="自选图形 36"/>
          <p:cNvSpPr/>
          <p:nvPr/>
        </p:nvSpPr>
        <p:spPr>
          <a:xfrm>
            <a:off x="4025900" y="3318828"/>
            <a:ext cx="1298575" cy="417512"/>
          </a:xfrm>
          <a:prstGeom prst="bevel">
            <a:avLst>
              <a:gd name="adj" fmla="val 12500"/>
            </a:avLst>
          </a:prstGeom>
          <a:solidFill>
            <a:srgbClr val="EBF1DE"/>
          </a:solidFill>
          <a:ln w="9525" cap="flat" cmpd="sng">
            <a:solidFill>
              <a:srgbClr val="984807"/>
            </a:solidFill>
            <a:prstDash val="solid"/>
            <a:miter/>
            <a:headEnd type="none" w="med" len="med"/>
            <a:tailEnd type="none" w="med" len="med"/>
          </a:ln>
          <a:effectLst>
            <a:outerShdw dist="45791" dir="3378595" algn="ctr" rotWithShape="0">
              <a:srgbClr val="808080"/>
            </a:outerShdw>
          </a:effectLst>
        </p:spPr>
        <p:txBody>
          <a:bodyPr anchor="t"/>
          <a:p>
            <a:endParaRPr lang="zh-CN" altLang="en-US">
              <a:latin typeface="Times New Roman" panose="02020603050405020304" pitchFamily="18" charset="0"/>
              <a:ea typeface="宋体" panose="02010600030101010101" pitchFamily="2" charset="-122"/>
            </a:endParaRPr>
          </a:p>
        </p:txBody>
      </p:sp>
      <p:sp>
        <p:nvSpPr>
          <p:cNvPr id="16418" name="文本框 37"/>
          <p:cNvSpPr txBox="1"/>
          <p:nvPr/>
        </p:nvSpPr>
        <p:spPr>
          <a:xfrm>
            <a:off x="3987800" y="3377565"/>
            <a:ext cx="1408113" cy="377825"/>
          </a:xfrm>
          <a:prstGeom prst="rect">
            <a:avLst/>
          </a:prstGeom>
          <a:noFill/>
          <a:ln w="9525">
            <a:noFill/>
          </a:ln>
        </p:spPr>
        <p:txBody>
          <a:bodyPr anchor="t"/>
          <a:p>
            <a:pPr algn="ctr"/>
            <a:r>
              <a:rPr lang="en-US" altLang="zh-CN" sz="1600">
                <a:latin typeface="Calibri" panose="020F0502020204030204"/>
                <a:ea typeface="宋体" panose="02010600030101010101" pitchFamily="2" charset="-122"/>
                <a:sym typeface="Times New Roman" panose="02020603050405020304"/>
              </a:rPr>
              <a:t>领导力实训</a:t>
            </a:r>
            <a:endParaRPr lang="en-US" altLang="zh-CN" sz="1600">
              <a:latin typeface="Calibri" panose="020F0502020204030204"/>
              <a:ea typeface="宋体" panose="02010600030101010101" pitchFamily="2" charset="-122"/>
              <a:sym typeface="Times New Roman" panose="02020603050405020304"/>
            </a:endParaRPr>
          </a:p>
        </p:txBody>
      </p:sp>
      <p:sp>
        <p:nvSpPr>
          <p:cNvPr id="16419" name="自选图形 38"/>
          <p:cNvSpPr/>
          <p:nvPr/>
        </p:nvSpPr>
        <p:spPr>
          <a:xfrm>
            <a:off x="5330825" y="3482340"/>
            <a:ext cx="582613" cy="106363"/>
          </a:xfrm>
          <a:prstGeom prst="rightArrow">
            <a:avLst>
              <a:gd name="adj1" fmla="val 50000"/>
              <a:gd name="adj2" fmla="val 128571"/>
            </a:avLst>
          </a:prstGeom>
          <a:solidFill>
            <a:srgbClr val="00B050"/>
          </a:solidFill>
          <a:ln w="9525">
            <a:noFill/>
          </a:ln>
        </p:spPr>
        <p:txBody>
          <a:bodyPr anchor="t"/>
          <a:p>
            <a:endParaRPr lang="zh-CN" altLang="en-US">
              <a:latin typeface="Times New Roman" panose="02020603050405020304" pitchFamily="18" charset="0"/>
              <a:ea typeface="宋体" panose="02010600030101010101" pitchFamily="2" charset="-122"/>
            </a:endParaRPr>
          </a:p>
        </p:txBody>
      </p:sp>
      <p:sp>
        <p:nvSpPr>
          <p:cNvPr id="16420" name="自选图形 39"/>
          <p:cNvSpPr/>
          <p:nvPr/>
        </p:nvSpPr>
        <p:spPr>
          <a:xfrm>
            <a:off x="4032250" y="3901440"/>
            <a:ext cx="1298575" cy="419100"/>
          </a:xfrm>
          <a:prstGeom prst="bevel">
            <a:avLst>
              <a:gd name="adj" fmla="val 12500"/>
            </a:avLst>
          </a:prstGeom>
          <a:solidFill>
            <a:srgbClr val="EBF1DE"/>
          </a:solidFill>
          <a:ln w="9525" cap="flat" cmpd="sng">
            <a:solidFill>
              <a:srgbClr val="984807"/>
            </a:solidFill>
            <a:prstDash val="solid"/>
            <a:miter/>
            <a:headEnd type="none" w="med" len="med"/>
            <a:tailEnd type="none" w="med" len="med"/>
          </a:ln>
          <a:effectLst>
            <a:outerShdw dist="45791" dir="3378595" algn="ctr" rotWithShape="0">
              <a:srgbClr val="808080"/>
            </a:outerShdw>
          </a:effectLst>
        </p:spPr>
        <p:txBody>
          <a:bodyPr anchor="t"/>
          <a:p>
            <a:endParaRPr lang="zh-CN" altLang="en-US">
              <a:latin typeface="Times New Roman" panose="02020603050405020304" pitchFamily="18" charset="0"/>
              <a:ea typeface="宋体" panose="02010600030101010101" pitchFamily="2" charset="-122"/>
            </a:endParaRPr>
          </a:p>
        </p:txBody>
      </p:sp>
      <p:sp>
        <p:nvSpPr>
          <p:cNvPr id="16421" name="文本框 40"/>
          <p:cNvSpPr txBox="1"/>
          <p:nvPr/>
        </p:nvSpPr>
        <p:spPr>
          <a:xfrm>
            <a:off x="4029075" y="3952240"/>
            <a:ext cx="1355725" cy="376238"/>
          </a:xfrm>
          <a:prstGeom prst="rect">
            <a:avLst/>
          </a:prstGeom>
          <a:noFill/>
          <a:ln w="9525">
            <a:noFill/>
          </a:ln>
        </p:spPr>
        <p:txBody>
          <a:bodyPr anchor="t"/>
          <a:p>
            <a:pPr algn="ctr"/>
            <a:r>
              <a:rPr lang="en-US" altLang="zh-CN" sz="1600">
                <a:latin typeface="Calibri" panose="020F0502020204030204"/>
                <a:ea typeface="宋体" panose="02010600030101010101" pitchFamily="2" charset="-122"/>
                <a:sym typeface="Times New Roman" panose="02020603050405020304"/>
              </a:rPr>
              <a:t>科研实践</a:t>
            </a:r>
            <a:endParaRPr lang="en-US" altLang="zh-CN" sz="1600">
              <a:latin typeface="Calibri" panose="020F0502020204030204"/>
              <a:ea typeface="宋体" panose="02010600030101010101" pitchFamily="2" charset="-122"/>
              <a:sym typeface="Times New Roman" panose="02020603050405020304"/>
            </a:endParaRPr>
          </a:p>
        </p:txBody>
      </p:sp>
      <p:sp>
        <p:nvSpPr>
          <p:cNvPr id="16422" name="自选图形 41"/>
          <p:cNvSpPr/>
          <p:nvPr/>
        </p:nvSpPr>
        <p:spPr>
          <a:xfrm>
            <a:off x="5337175" y="4066540"/>
            <a:ext cx="582613" cy="104775"/>
          </a:xfrm>
          <a:prstGeom prst="rightArrow">
            <a:avLst>
              <a:gd name="adj1" fmla="val 50000"/>
              <a:gd name="adj2" fmla="val 130519"/>
            </a:avLst>
          </a:prstGeom>
          <a:solidFill>
            <a:srgbClr val="00B050"/>
          </a:solidFill>
          <a:ln w="9525">
            <a:noFill/>
          </a:ln>
        </p:spPr>
        <p:txBody>
          <a:bodyPr anchor="t"/>
          <a:p>
            <a:endParaRPr lang="zh-CN" altLang="en-US">
              <a:latin typeface="Times New Roman" panose="02020603050405020304" pitchFamily="18" charset="0"/>
              <a:ea typeface="宋体" panose="02010600030101010101" pitchFamily="2" charset="-122"/>
            </a:endParaRPr>
          </a:p>
        </p:txBody>
      </p:sp>
      <p:sp>
        <p:nvSpPr>
          <p:cNvPr id="16423" name="自选图形 44"/>
          <p:cNvSpPr/>
          <p:nvPr/>
        </p:nvSpPr>
        <p:spPr>
          <a:xfrm>
            <a:off x="5330825" y="4892040"/>
            <a:ext cx="581025" cy="104775"/>
          </a:xfrm>
          <a:prstGeom prst="rightArrow">
            <a:avLst>
              <a:gd name="adj1" fmla="val 50000"/>
              <a:gd name="adj2" fmla="val 130164"/>
            </a:avLst>
          </a:prstGeom>
          <a:solidFill>
            <a:srgbClr val="00B050"/>
          </a:solidFill>
          <a:ln w="9525">
            <a:noFill/>
          </a:ln>
        </p:spPr>
        <p:txBody>
          <a:bodyPr anchor="t"/>
          <a:p>
            <a:endParaRPr lang="zh-CN" altLang="en-US">
              <a:latin typeface="Times New Roman" panose="02020603050405020304" pitchFamily="18" charset="0"/>
              <a:ea typeface="宋体" panose="02010600030101010101" pitchFamily="2" charset="-122"/>
            </a:endParaRPr>
          </a:p>
        </p:txBody>
      </p:sp>
      <p:cxnSp>
        <p:nvCxnSpPr>
          <p:cNvPr id="16424" name="直线 48"/>
          <p:cNvCxnSpPr>
            <a:endCxn id="16451" idx="1"/>
          </p:cNvCxnSpPr>
          <p:nvPr/>
        </p:nvCxnSpPr>
        <p:spPr>
          <a:xfrm flipV="1">
            <a:off x="3099118" y="5556568"/>
            <a:ext cx="906462" cy="350837"/>
          </a:xfrm>
          <a:prstGeom prst="line">
            <a:avLst/>
          </a:prstGeom>
          <a:ln w="12700" cap="sq" cmpd="sng">
            <a:solidFill>
              <a:srgbClr val="254061"/>
            </a:solidFill>
            <a:prstDash val="sysDot"/>
            <a:round/>
            <a:headEnd type="oval" w="sm" len="sm"/>
            <a:tailEnd type="stealth" w="med" len="med"/>
          </a:ln>
        </p:spPr>
      </p:cxnSp>
      <p:cxnSp>
        <p:nvCxnSpPr>
          <p:cNvPr id="16425" name="直线 49"/>
          <p:cNvCxnSpPr>
            <a:endCxn id="16462" idx="1"/>
          </p:cNvCxnSpPr>
          <p:nvPr/>
        </p:nvCxnSpPr>
        <p:spPr>
          <a:xfrm flipV="1">
            <a:off x="3324225" y="4890770"/>
            <a:ext cx="698500" cy="0"/>
          </a:xfrm>
          <a:prstGeom prst="line">
            <a:avLst/>
          </a:prstGeom>
          <a:ln w="12700" cap="sq" cmpd="sng">
            <a:solidFill>
              <a:srgbClr val="254061"/>
            </a:solidFill>
            <a:prstDash val="sysDot"/>
            <a:round/>
            <a:headEnd type="oval" w="sm" len="sm"/>
            <a:tailEnd type="stealth" w="med" len="med"/>
          </a:ln>
        </p:spPr>
      </p:cxnSp>
      <p:sp>
        <p:nvSpPr>
          <p:cNvPr id="16426" name="自选图形 52"/>
          <p:cNvSpPr/>
          <p:nvPr/>
        </p:nvSpPr>
        <p:spPr>
          <a:xfrm>
            <a:off x="3756025" y="2080578"/>
            <a:ext cx="1720850" cy="2352675"/>
          </a:xfrm>
          <a:prstGeom prst="flowChartAlternateProcess">
            <a:avLst/>
          </a:prstGeom>
          <a:noFill/>
          <a:ln w="12700" cap="sq" cmpd="sng">
            <a:solidFill>
              <a:srgbClr val="7030A0"/>
            </a:solidFill>
            <a:prstDash val="sysDot"/>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6427" name="文本框 53"/>
          <p:cNvSpPr txBox="1"/>
          <p:nvPr/>
        </p:nvSpPr>
        <p:spPr>
          <a:xfrm>
            <a:off x="4143375" y="1769428"/>
            <a:ext cx="1033463" cy="376237"/>
          </a:xfrm>
          <a:prstGeom prst="rect">
            <a:avLst/>
          </a:prstGeom>
          <a:noFill/>
          <a:ln w="9525">
            <a:noFill/>
          </a:ln>
        </p:spPr>
        <p:txBody>
          <a:bodyPr anchor="t"/>
          <a:p>
            <a:pPr algn="just"/>
            <a:r>
              <a:rPr lang="en-US" altLang="zh-CN" sz="1600">
                <a:latin typeface="微软雅黑" panose="020B0503020204020204" pitchFamily="34" charset="-122"/>
                <a:ea typeface="微软雅黑" panose="020B0503020204020204" pitchFamily="34" charset="-122"/>
                <a:sym typeface="Times New Roman" panose="02020603050405020304"/>
              </a:rPr>
              <a:t>育人方位</a:t>
            </a:r>
            <a:endParaRPr lang="en-US" altLang="zh-CN" sz="1600">
              <a:latin typeface="微软雅黑" panose="020B0503020204020204" pitchFamily="34" charset="-122"/>
              <a:ea typeface="微软雅黑" panose="020B0503020204020204" pitchFamily="34" charset="-122"/>
              <a:sym typeface="Times New Roman" panose="02020603050405020304"/>
            </a:endParaRPr>
          </a:p>
        </p:txBody>
      </p:sp>
      <p:sp>
        <p:nvSpPr>
          <p:cNvPr id="16428" name="自选图形 54"/>
          <p:cNvSpPr/>
          <p:nvPr/>
        </p:nvSpPr>
        <p:spPr>
          <a:xfrm>
            <a:off x="5895975" y="5369878"/>
            <a:ext cx="3124200" cy="315912"/>
          </a:xfrm>
          <a:prstGeom prst="flowChartProcess">
            <a:avLst/>
          </a:prstGeom>
          <a:solidFill>
            <a:srgbClr val="EBF1DE"/>
          </a:solidFill>
          <a:ln w="3175" cap="flat" cmpd="sng">
            <a:solidFill>
              <a:srgbClr val="F79646"/>
            </a:solidFill>
            <a:prstDash val="solid"/>
            <a:miter/>
            <a:headEnd type="none" w="med" len="med"/>
            <a:tailEnd type="none" w="med" len="med"/>
          </a:ln>
          <a:effectLst>
            <a:outerShdw dist="35921" dir="2699999" algn="ctr" rotWithShape="0">
              <a:srgbClr val="808080"/>
            </a:outerShdw>
          </a:effectLst>
        </p:spPr>
        <p:txBody>
          <a:bodyPr anchor="t"/>
          <a:p>
            <a:endParaRPr lang="zh-CN" altLang="en-US">
              <a:latin typeface="Times New Roman" panose="02020603050405020304" pitchFamily="18" charset="0"/>
              <a:ea typeface="宋体" panose="02010600030101010101" pitchFamily="2" charset="-122"/>
            </a:endParaRPr>
          </a:p>
        </p:txBody>
      </p:sp>
      <p:cxnSp>
        <p:nvCxnSpPr>
          <p:cNvPr id="16429" name="直线 55"/>
          <p:cNvCxnSpPr>
            <a:endCxn id="16462" idx="1"/>
          </p:cNvCxnSpPr>
          <p:nvPr/>
        </p:nvCxnSpPr>
        <p:spPr>
          <a:xfrm>
            <a:off x="4022725" y="4638358"/>
            <a:ext cx="0" cy="252412"/>
          </a:xfrm>
          <a:prstGeom prst="line">
            <a:avLst/>
          </a:prstGeom>
          <a:ln w="9525" cap="flat" cmpd="sng">
            <a:solidFill>
              <a:srgbClr val="000000"/>
            </a:solidFill>
            <a:prstDash val="solid"/>
            <a:round/>
            <a:headEnd type="diamond" w="sm" len="sm"/>
            <a:tailEnd type="stealth" w="med" len="med"/>
          </a:ln>
        </p:spPr>
      </p:cxnSp>
      <p:sp>
        <p:nvSpPr>
          <p:cNvPr id="16430" name="自选图形 57"/>
          <p:cNvSpPr/>
          <p:nvPr/>
        </p:nvSpPr>
        <p:spPr>
          <a:xfrm>
            <a:off x="5900738" y="5952490"/>
            <a:ext cx="3097212" cy="315913"/>
          </a:xfrm>
          <a:prstGeom prst="flowChartProcess">
            <a:avLst/>
          </a:prstGeom>
          <a:solidFill>
            <a:srgbClr val="EBF1DE"/>
          </a:solidFill>
          <a:ln w="3175" cap="flat" cmpd="sng">
            <a:solidFill>
              <a:srgbClr val="F79646"/>
            </a:solidFill>
            <a:prstDash val="solid"/>
            <a:miter/>
            <a:headEnd type="none" w="med" len="med"/>
            <a:tailEnd type="none" w="med" len="med"/>
          </a:ln>
          <a:effectLst>
            <a:outerShdw dist="35921" dir="2699999" algn="ctr" rotWithShape="0">
              <a:srgbClr val="808080"/>
            </a:outerShdw>
          </a:effectLst>
        </p:spPr>
        <p:txBody>
          <a:bodyPr anchor="t"/>
          <a:p>
            <a:endParaRPr lang="zh-CN" altLang="en-US">
              <a:latin typeface="Times New Roman" panose="02020603050405020304" pitchFamily="18" charset="0"/>
              <a:ea typeface="宋体" panose="02010600030101010101" pitchFamily="2" charset="-122"/>
            </a:endParaRPr>
          </a:p>
        </p:txBody>
      </p:sp>
      <p:sp>
        <p:nvSpPr>
          <p:cNvPr id="16431" name="自选图形 59"/>
          <p:cNvSpPr/>
          <p:nvPr/>
        </p:nvSpPr>
        <p:spPr>
          <a:xfrm>
            <a:off x="4024313" y="5306378"/>
            <a:ext cx="1300162" cy="452437"/>
          </a:xfrm>
          <a:prstGeom prst="bevel">
            <a:avLst>
              <a:gd name="adj" fmla="val 12500"/>
            </a:avLst>
          </a:prstGeom>
          <a:solidFill>
            <a:srgbClr val="C6D9F1"/>
          </a:solidFill>
          <a:ln w="9525" cap="flat" cmpd="sng">
            <a:solidFill>
              <a:srgbClr val="215968"/>
            </a:solidFill>
            <a:prstDash val="solid"/>
            <a:miter/>
            <a:headEnd type="none" w="med" len="med"/>
            <a:tailEnd type="none" w="med" len="med"/>
          </a:ln>
          <a:effectLst>
            <a:outerShdw dist="45791" dir="3378595" algn="ctr" rotWithShape="0">
              <a:srgbClr val="808080"/>
            </a:outerShdw>
          </a:effectLst>
        </p:spPr>
        <p:txBody>
          <a:bodyPr anchor="t"/>
          <a:p>
            <a:endParaRPr lang="zh-CN" altLang="en-US">
              <a:latin typeface="Times New Roman" panose="02020603050405020304" pitchFamily="18" charset="0"/>
              <a:ea typeface="宋体" panose="02010600030101010101" pitchFamily="2" charset="-122"/>
            </a:endParaRPr>
          </a:p>
        </p:txBody>
      </p:sp>
      <p:sp>
        <p:nvSpPr>
          <p:cNvPr id="16432" name="自选图形 60"/>
          <p:cNvSpPr/>
          <p:nvPr/>
        </p:nvSpPr>
        <p:spPr>
          <a:xfrm>
            <a:off x="5330825" y="5504815"/>
            <a:ext cx="581025" cy="104775"/>
          </a:xfrm>
          <a:prstGeom prst="rightArrow">
            <a:avLst>
              <a:gd name="adj1" fmla="val 50000"/>
              <a:gd name="adj2" fmla="val 130164"/>
            </a:avLst>
          </a:prstGeom>
          <a:solidFill>
            <a:srgbClr val="00B050"/>
          </a:solidFill>
          <a:ln w="9525">
            <a:noFill/>
          </a:ln>
        </p:spPr>
        <p:txBody>
          <a:bodyPr anchor="t"/>
          <a:p>
            <a:endParaRPr lang="zh-CN" altLang="en-US">
              <a:latin typeface="Times New Roman" panose="02020603050405020304" pitchFamily="18" charset="0"/>
              <a:ea typeface="宋体" panose="02010600030101010101" pitchFamily="2" charset="-122"/>
            </a:endParaRPr>
          </a:p>
        </p:txBody>
      </p:sp>
      <p:sp>
        <p:nvSpPr>
          <p:cNvPr id="16433" name="自选图形 61"/>
          <p:cNvSpPr/>
          <p:nvPr/>
        </p:nvSpPr>
        <p:spPr>
          <a:xfrm>
            <a:off x="4017963" y="5923915"/>
            <a:ext cx="1300162" cy="417513"/>
          </a:xfrm>
          <a:prstGeom prst="bevel">
            <a:avLst>
              <a:gd name="adj" fmla="val 12500"/>
            </a:avLst>
          </a:prstGeom>
          <a:solidFill>
            <a:srgbClr val="DCE6F2"/>
          </a:solidFill>
          <a:ln w="9525" cap="flat" cmpd="sng">
            <a:solidFill>
              <a:srgbClr val="215968"/>
            </a:solidFill>
            <a:prstDash val="solid"/>
            <a:miter/>
            <a:headEnd type="none" w="med" len="med"/>
            <a:tailEnd type="none" w="med" len="med"/>
          </a:ln>
          <a:effectLst>
            <a:outerShdw dist="45791" dir="3378595" algn="ctr" rotWithShape="0">
              <a:srgbClr val="808080"/>
            </a:outerShdw>
          </a:effectLst>
        </p:spPr>
        <p:txBody>
          <a:bodyPr anchor="t"/>
          <a:p>
            <a:endParaRPr lang="zh-CN" altLang="en-US">
              <a:latin typeface="Times New Roman" panose="02020603050405020304" pitchFamily="18" charset="0"/>
              <a:ea typeface="宋体" panose="02010600030101010101" pitchFamily="2" charset="-122"/>
            </a:endParaRPr>
          </a:p>
        </p:txBody>
      </p:sp>
      <p:sp>
        <p:nvSpPr>
          <p:cNvPr id="16434" name="自选图形 62"/>
          <p:cNvSpPr/>
          <p:nvPr/>
        </p:nvSpPr>
        <p:spPr>
          <a:xfrm>
            <a:off x="5324475" y="6062028"/>
            <a:ext cx="581025" cy="106362"/>
          </a:xfrm>
          <a:prstGeom prst="rightArrow">
            <a:avLst>
              <a:gd name="adj1" fmla="val 50000"/>
              <a:gd name="adj2" fmla="val 128221"/>
            </a:avLst>
          </a:prstGeom>
          <a:solidFill>
            <a:srgbClr val="00B050"/>
          </a:solidFill>
          <a:ln w="9525">
            <a:noFill/>
          </a:ln>
        </p:spPr>
        <p:txBody>
          <a:bodyPr anchor="t"/>
          <a:p>
            <a:endParaRPr lang="zh-CN" altLang="en-US">
              <a:latin typeface="Times New Roman" panose="02020603050405020304" pitchFamily="18" charset="0"/>
              <a:ea typeface="宋体" panose="02010600030101010101" pitchFamily="2" charset="-122"/>
            </a:endParaRPr>
          </a:p>
        </p:txBody>
      </p:sp>
      <p:sp>
        <p:nvSpPr>
          <p:cNvPr id="16435" name="文本框 63"/>
          <p:cNvSpPr txBox="1"/>
          <p:nvPr/>
        </p:nvSpPr>
        <p:spPr>
          <a:xfrm>
            <a:off x="4027488" y="5930265"/>
            <a:ext cx="1355725" cy="377825"/>
          </a:xfrm>
          <a:prstGeom prst="rect">
            <a:avLst/>
          </a:prstGeom>
          <a:noFill/>
          <a:ln w="9525">
            <a:noFill/>
          </a:ln>
        </p:spPr>
        <p:txBody>
          <a:bodyPr anchor="t"/>
          <a:p>
            <a:pPr algn="ctr"/>
            <a:r>
              <a:rPr lang="en-US" altLang="zh-CN" sz="1600">
                <a:latin typeface="Calibri" panose="020F0502020204030204"/>
                <a:ea typeface="宋体" panose="02010600030101010101" pitchFamily="2" charset="-122"/>
                <a:sym typeface="Times New Roman" panose="02020603050405020304"/>
              </a:rPr>
              <a:t>毕业设计</a:t>
            </a:r>
            <a:endParaRPr lang="en-US" altLang="zh-CN" sz="1600">
              <a:latin typeface="Calibri" panose="020F0502020204030204"/>
              <a:ea typeface="宋体" panose="02010600030101010101" pitchFamily="2" charset="-122"/>
              <a:sym typeface="Times New Roman" panose="02020603050405020304"/>
            </a:endParaRPr>
          </a:p>
        </p:txBody>
      </p:sp>
      <p:sp>
        <p:nvSpPr>
          <p:cNvPr id="16436" name="文本框 66"/>
          <p:cNvSpPr txBox="1"/>
          <p:nvPr/>
        </p:nvSpPr>
        <p:spPr>
          <a:xfrm>
            <a:off x="2549525" y="5609590"/>
            <a:ext cx="1008063" cy="377825"/>
          </a:xfrm>
          <a:prstGeom prst="rect">
            <a:avLst/>
          </a:prstGeom>
          <a:noFill/>
          <a:ln w="9525">
            <a:noFill/>
          </a:ln>
        </p:spPr>
        <p:txBody>
          <a:bodyPr anchor="t"/>
          <a:p>
            <a:pPr algn="ctr"/>
            <a:r>
              <a:rPr lang="en-US" altLang="zh-CN" sz="1600">
                <a:latin typeface="Calibri" panose="020F0502020204030204"/>
                <a:ea typeface="宋体" panose="02010600030101010101" pitchFamily="2" charset="-122"/>
                <a:sym typeface="Times New Roman" panose="02020603050405020304"/>
              </a:rPr>
              <a:t>企业导师</a:t>
            </a:r>
            <a:endParaRPr lang="en-US" altLang="zh-CN" sz="1600">
              <a:latin typeface="Calibri" panose="020F0502020204030204"/>
              <a:ea typeface="宋体" panose="02010600030101010101" pitchFamily="2" charset="-122"/>
              <a:sym typeface="Times New Roman" panose="02020603050405020304"/>
            </a:endParaRPr>
          </a:p>
        </p:txBody>
      </p:sp>
      <p:cxnSp>
        <p:nvCxnSpPr>
          <p:cNvPr id="16437" name="直线 67"/>
          <p:cNvCxnSpPr>
            <a:endCxn id="16462" idx="1"/>
          </p:cNvCxnSpPr>
          <p:nvPr/>
        </p:nvCxnSpPr>
        <p:spPr>
          <a:xfrm flipV="1">
            <a:off x="3157538" y="4890770"/>
            <a:ext cx="865187" cy="14288"/>
          </a:xfrm>
          <a:prstGeom prst="line">
            <a:avLst/>
          </a:prstGeom>
          <a:ln w="12700" cap="sq" cmpd="sng">
            <a:solidFill>
              <a:srgbClr val="4F6228"/>
            </a:solidFill>
            <a:prstDash val="sysDot"/>
            <a:round/>
            <a:headEnd type="oval" w="sm" len="sm"/>
            <a:tailEnd type="stealth" w="med" len="med"/>
          </a:ln>
        </p:spPr>
      </p:cxnSp>
      <p:sp>
        <p:nvSpPr>
          <p:cNvPr id="16438" name="文本框 69"/>
          <p:cNvSpPr txBox="1"/>
          <p:nvPr/>
        </p:nvSpPr>
        <p:spPr>
          <a:xfrm>
            <a:off x="2722563" y="1996440"/>
            <a:ext cx="725487" cy="706438"/>
          </a:xfrm>
          <a:prstGeom prst="rect">
            <a:avLst/>
          </a:prstGeom>
          <a:noFill/>
          <a:ln w="9525">
            <a:noFill/>
          </a:ln>
        </p:spPr>
        <p:txBody>
          <a:bodyPr anchor="t"/>
          <a:p>
            <a:pPr algn="ctr"/>
            <a:endParaRPr lang="en-US" altLang="zh-CN" sz="1600">
              <a:latin typeface="Calibri" panose="020F0502020204030204"/>
              <a:ea typeface="宋体" panose="02010600030101010101" pitchFamily="2" charset="-122"/>
              <a:sym typeface="Times New Roman" panose="02020603050405020304"/>
            </a:endParaRPr>
          </a:p>
        </p:txBody>
      </p:sp>
      <p:cxnSp>
        <p:nvCxnSpPr>
          <p:cNvPr id="16439" name="直线 70"/>
          <p:cNvCxnSpPr>
            <a:endCxn id="16462" idx="1"/>
          </p:cNvCxnSpPr>
          <p:nvPr/>
        </p:nvCxnSpPr>
        <p:spPr>
          <a:xfrm flipV="1">
            <a:off x="3175000" y="4890453"/>
            <a:ext cx="847725" cy="657225"/>
          </a:xfrm>
          <a:prstGeom prst="line">
            <a:avLst/>
          </a:prstGeom>
          <a:ln w="12700" cap="sq" cmpd="sng">
            <a:solidFill>
              <a:srgbClr val="4F6228"/>
            </a:solidFill>
            <a:prstDash val="sysDot"/>
            <a:round/>
            <a:headEnd type="oval" w="sm" len="sm"/>
            <a:tailEnd type="stealth" w="med" len="med"/>
          </a:ln>
        </p:spPr>
      </p:cxnSp>
      <p:sp>
        <p:nvSpPr>
          <p:cNvPr id="16447" name="自选图形 24"/>
          <p:cNvSpPr/>
          <p:nvPr/>
        </p:nvSpPr>
        <p:spPr>
          <a:xfrm>
            <a:off x="5708650" y="4617403"/>
            <a:ext cx="3548063" cy="1782762"/>
          </a:xfrm>
          <a:prstGeom prst="flowChartAlternateProcess">
            <a:avLst/>
          </a:prstGeom>
          <a:noFill/>
          <a:ln w="12700" cap="sq" cmpd="sng">
            <a:solidFill>
              <a:srgbClr val="C00000"/>
            </a:solidFill>
            <a:prstDash val="sysDot"/>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6448" name="五边形 416"/>
          <p:cNvSpPr/>
          <p:nvPr/>
        </p:nvSpPr>
        <p:spPr>
          <a:xfrm rot="5400000">
            <a:off x="7315200" y="4263390"/>
            <a:ext cx="400050" cy="454025"/>
          </a:xfrm>
          <a:prstGeom prst="homePlate">
            <a:avLst>
              <a:gd name="adj" fmla="val 50000"/>
            </a:avLst>
          </a:prstGeom>
          <a:solidFill>
            <a:srgbClr val="48385C"/>
          </a:solidFill>
          <a:ln w="25400" cap="flat" cmpd="sng">
            <a:solidFill>
              <a:srgbClr val="264264"/>
            </a:solidFill>
            <a:prstDash val="solid"/>
            <a:round/>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6449" name="自选图形 52"/>
          <p:cNvSpPr/>
          <p:nvPr/>
        </p:nvSpPr>
        <p:spPr>
          <a:xfrm>
            <a:off x="3789363" y="4614228"/>
            <a:ext cx="1720850" cy="1836000"/>
          </a:xfrm>
          <a:prstGeom prst="flowChartAlternateProcess">
            <a:avLst/>
          </a:prstGeom>
          <a:noFill/>
          <a:ln w="12700" cap="sq" cmpd="sng">
            <a:solidFill>
              <a:srgbClr val="7030A0"/>
            </a:solidFill>
            <a:prstDash val="sysDot"/>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16450" name="自选图形 61"/>
          <p:cNvSpPr/>
          <p:nvPr/>
        </p:nvSpPr>
        <p:spPr>
          <a:xfrm>
            <a:off x="4038600" y="4698365"/>
            <a:ext cx="1300163" cy="419100"/>
          </a:xfrm>
          <a:prstGeom prst="bevel">
            <a:avLst>
              <a:gd name="adj" fmla="val 12500"/>
            </a:avLst>
          </a:prstGeom>
          <a:solidFill>
            <a:srgbClr val="DCE6F2"/>
          </a:solidFill>
          <a:ln w="9525" cap="flat" cmpd="sng">
            <a:solidFill>
              <a:srgbClr val="215968"/>
            </a:solidFill>
            <a:prstDash val="solid"/>
            <a:miter/>
            <a:headEnd type="none" w="med" len="med"/>
            <a:tailEnd type="none" w="med" len="med"/>
          </a:ln>
          <a:effectLst>
            <a:outerShdw dist="45791" dir="3378595" algn="ctr" rotWithShape="0">
              <a:srgbClr val="808080"/>
            </a:outerShdw>
          </a:effectLst>
        </p:spPr>
        <p:txBody>
          <a:bodyPr anchor="t"/>
          <a:p>
            <a:endParaRPr lang="zh-CN" altLang="en-US">
              <a:latin typeface="Times New Roman" panose="02020603050405020304" pitchFamily="18" charset="0"/>
              <a:ea typeface="宋体" panose="02010600030101010101" pitchFamily="2" charset="-122"/>
            </a:endParaRPr>
          </a:p>
        </p:txBody>
      </p:sp>
      <p:sp>
        <p:nvSpPr>
          <p:cNvPr id="16451" name="文本框 64"/>
          <p:cNvSpPr txBox="1"/>
          <p:nvPr/>
        </p:nvSpPr>
        <p:spPr>
          <a:xfrm>
            <a:off x="4005263" y="5325428"/>
            <a:ext cx="1420812" cy="461962"/>
          </a:xfrm>
          <a:prstGeom prst="rect">
            <a:avLst/>
          </a:prstGeom>
          <a:noFill/>
          <a:ln w="9525">
            <a:noFill/>
          </a:ln>
        </p:spPr>
        <p:txBody>
          <a:bodyPr anchor="t"/>
          <a:p>
            <a:pPr algn="ctr">
              <a:lnSpc>
                <a:spcPts val="1600"/>
              </a:lnSpc>
            </a:pPr>
            <a:r>
              <a:rPr lang="en-US" altLang="zh-CN" sz="1400">
                <a:latin typeface="Calibri" panose="020F0502020204030204"/>
                <a:ea typeface="宋体" panose="02010600030101010101" pitchFamily="2" charset="-122"/>
                <a:sym typeface="Times New Roman" panose="02020603050405020304"/>
              </a:rPr>
              <a:t>企业工程管理、领导力实践</a:t>
            </a:r>
            <a:endParaRPr lang="en-US" altLang="zh-CN" sz="1400">
              <a:latin typeface="Calibri" panose="020F0502020204030204"/>
              <a:ea typeface="宋体" panose="02010600030101010101" pitchFamily="2" charset="-122"/>
              <a:sym typeface="Times New Roman" panose="02020603050405020304"/>
            </a:endParaRPr>
          </a:p>
        </p:txBody>
      </p:sp>
      <p:sp>
        <p:nvSpPr>
          <p:cNvPr id="16452" name="Text Box 1515"/>
          <p:cNvSpPr txBox="1"/>
          <p:nvPr/>
        </p:nvSpPr>
        <p:spPr>
          <a:xfrm flipH="1">
            <a:off x="2746375" y="5212715"/>
            <a:ext cx="542925" cy="777875"/>
          </a:xfrm>
          <a:prstGeom prst="rect">
            <a:avLst/>
          </a:prstGeom>
          <a:noFill/>
          <a:ln w="9525">
            <a:noFill/>
          </a:ln>
        </p:spPr>
        <p:txBody>
          <a:bodyPr wrap="none" anchor="t"/>
          <a:p>
            <a:pPr algn="just"/>
            <a:r>
              <a:rPr lang="en-US" altLang="zh-CN" sz="1600">
                <a:latin typeface="Calibri" panose="020F0502020204030204"/>
                <a:ea typeface="宋体" panose="02010600030101010101" pitchFamily="2" charset="-122"/>
                <a:sym typeface="Times New Roman" panose="02020603050405020304"/>
              </a:rPr>
              <a:t>   </a:t>
            </a:r>
            <a:endParaRPr lang="en-US" altLang="zh-CN" sz="1600">
              <a:latin typeface="Calibri" panose="020F0502020204030204"/>
              <a:ea typeface="宋体" panose="02010600030101010101" pitchFamily="2" charset="-122"/>
              <a:sym typeface="Times New Roman" panose="02020603050405020304"/>
            </a:endParaRPr>
          </a:p>
        </p:txBody>
      </p:sp>
      <p:sp>
        <p:nvSpPr>
          <p:cNvPr id="16453" name="文本框 23"/>
          <p:cNvSpPr txBox="1"/>
          <p:nvPr/>
        </p:nvSpPr>
        <p:spPr>
          <a:xfrm>
            <a:off x="2424113" y="2520315"/>
            <a:ext cx="1008062" cy="485775"/>
          </a:xfrm>
          <a:prstGeom prst="rect">
            <a:avLst/>
          </a:prstGeom>
          <a:noFill/>
          <a:ln w="9525">
            <a:noFill/>
          </a:ln>
        </p:spPr>
        <p:txBody>
          <a:bodyPr anchor="t"/>
          <a:p>
            <a:pPr algn="ctr">
              <a:lnSpc>
                <a:spcPts val="1600"/>
              </a:lnSpc>
            </a:pPr>
            <a:r>
              <a:rPr lang="en-US" altLang="zh-CN" sz="1600">
                <a:latin typeface="Calibri" panose="020F0502020204030204"/>
                <a:ea typeface="宋体" panose="02010600030101010101" pitchFamily="2" charset="-122"/>
                <a:sym typeface="Times New Roman" panose="02020603050405020304"/>
              </a:rPr>
              <a:t>专业课程教师</a:t>
            </a:r>
            <a:endParaRPr lang="en-US" altLang="zh-CN" sz="1600">
              <a:latin typeface="Calibri" panose="020F0502020204030204"/>
              <a:ea typeface="宋体" panose="02010600030101010101" pitchFamily="2" charset="-122"/>
              <a:sym typeface="Times New Roman" panose="02020603050405020304"/>
            </a:endParaRPr>
          </a:p>
        </p:txBody>
      </p:sp>
      <p:cxnSp>
        <p:nvCxnSpPr>
          <p:cNvPr id="16454" name="直线 48"/>
          <p:cNvCxnSpPr>
            <a:endCxn id="16462" idx="1"/>
          </p:cNvCxnSpPr>
          <p:nvPr/>
        </p:nvCxnSpPr>
        <p:spPr>
          <a:xfrm>
            <a:off x="3115945" y="4539615"/>
            <a:ext cx="906463" cy="350838"/>
          </a:xfrm>
          <a:prstGeom prst="line">
            <a:avLst/>
          </a:prstGeom>
          <a:ln w="12700" cap="sq" cmpd="sng">
            <a:solidFill>
              <a:srgbClr val="254061"/>
            </a:solidFill>
            <a:prstDash val="sysDot"/>
            <a:round/>
            <a:headEnd type="oval" w="sm" len="sm"/>
            <a:tailEnd type="stealth" w="med" len="med"/>
          </a:ln>
        </p:spPr>
      </p:cxnSp>
      <p:sp>
        <p:nvSpPr>
          <p:cNvPr id="16455" name="文本框 66"/>
          <p:cNvSpPr txBox="1"/>
          <p:nvPr/>
        </p:nvSpPr>
        <p:spPr>
          <a:xfrm>
            <a:off x="2506663" y="4320540"/>
            <a:ext cx="1008062" cy="377825"/>
          </a:xfrm>
          <a:prstGeom prst="rect">
            <a:avLst/>
          </a:prstGeom>
          <a:noFill/>
          <a:ln w="9525">
            <a:noFill/>
          </a:ln>
        </p:spPr>
        <p:txBody>
          <a:bodyPr anchor="t"/>
          <a:p>
            <a:pPr algn="just"/>
            <a:r>
              <a:rPr lang="en-US" altLang="zh-CN" sz="1600">
                <a:latin typeface="Calibri" panose="020F0502020204030204"/>
                <a:ea typeface="宋体" panose="02010600030101010101" pitchFamily="2" charset="-122"/>
                <a:sym typeface="Times New Roman" panose="02020603050405020304"/>
              </a:rPr>
              <a:t>科研教师</a:t>
            </a:r>
            <a:endParaRPr lang="en-US" altLang="zh-CN" sz="1600">
              <a:latin typeface="Calibri" panose="020F0502020204030204"/>
              <a:ea typeface="宋体" panose="02010600030101010101" pitchFamily="2" charset="-122"/>
              <a:sym typeface="Times New Roman" panose="02020603050405020304"/>
            </a:endParaRPr>
          </a:p>
        </p:txBody>
      </p:sp>
      <p:cxnSp>
        <p:nvCxnSpPr>
          <p:cNvPr id="16456" name="直线 70"/>
          <p:cNvCxnSpPr>
            <a:endCxn id="16462" idx="1"/>
          </p:cNvCxnSpPr>
          <p:nvPr/>
        </p:nvCxnSpPr>
        <p:spPr>
          <a:xfrm>
            <a:off x="3173413" y="4233228"/>
            <a:ext cx="849312" cy="657225"/>
          </a:xfrm>
          <a:prstGeom prst="line">
            <a:avLst/>
          </a:prstGeom>
          <a:ln w="12700" cap="sq" cmpd="sng">
            <a:solidFill>
              <a:srgbClr val="4F6228"/>
            </a:solidFill>
            <a:prstDash val="sysDot"/>
            <a:round/>
            <a:headEnd type="oval" w="sm" len="sm"/>
            <a:tailEnd type="stealth" w="med" len="med"/>
          </a:ln>
        </p:spPr>
      </p:cxnSp>
      <p:sp>
        <p:nvSpPr>
          <p:cNvPr id="16457" name="文本框 69"/>
          <p:cNvSpPr txBox="1"/>
          <p:nvPr/>
        </p:nvSpPr>
        <p:spPr>
          <a:xfrm>
            <a:off x="2717800" y="5811203"/>
            <a:ext cx="723900" cy="706437"/>
          </a:xfrm>
          <a:prstGeom prst="rect">
            <a:avLst/>
          </a:prstGeom>
          <a:noFill/>
          <a:ln w="9525">
            <a:noFill/>
          </a:ln>
        </p:spPr>
        <p:txBody>
          <a:bodyPr anchor="t"/>
          <a:p>
            <a:pPr algn="ctr"/>
            <a:endParaRPr lang="en-US" altLang="zh-CN" sz="1600">
              <a:latin typeface="Calibri" panose="020F0502020204030204"/>
              <a:ea typeface="宋体" panose="02010600030101010101" pitchFamily="2" charset="-122"/>
              <a:sym typeface="Times New Roman" panose="02020603050405020304"/>
            </a:endParaRPr>
          </a:p>
        </p:txBody>
      </p:sp>
      <p:sp>
        <p:nvSpPr>
          <p:cNvPr id="16458" name="文本框 23"/>
          <p:cNvSpPr txBox="1"/>
          <p:nvPr/>
        </p:nvSpPr>
        <p:spPr>
          <a:xfrm>
            <a:off x="2530475" y="6306503"/>
            <a:ext cx="1008063" cy="327025"/>
          </a:xfrm>
          <a:prstGeom prst="rect">
            <a:avLst/>
          </a:prstGeom>
          <a:noFill/>
          <a:ln w="9525">
            <a:noFill/>
          </a:ln>
        </p:spPr>
        <p:txBody>
          <a:bodyPr anchor="t"/>
          <a:p>
            <a:pPr algn="just">
              <a:lnSpc>
                <a:spcPts val="1000"/>
              </a:lnSpc>
            </a:pPr>
            <a:r>
              <a:rPr lang="en-US" altLang="zh-CN" sz="1600">
                <a:latin typeface="Calibri" panose="020F0502020204030204"/>
                <a:ea typeface="宋体" panose="02010600030101010101" pitchFamily="2" charset="-122"/>
                <a:sym typeface="Times New Roman" panose="02020603050405020304"/>
              </a:rPr>
              <a:t>学校教师</a:t>
            </a:r>
            <a:endParaRPr lang="en-US" altLang="zh-CN" sz="1600">
              <a:latin typeface="Calibri" panose="020F0502020204030204"/>
              <a:ea typeface="宋体" panose="02010600030101010101" pitchFamily="2" charset="-122"/>
              <a:sym typeface="Times New Roman" panose="02020603050405020304"/>
            </a:endParaRPr>
          </a:p>
        </p:txBody>
      </p:sp>
      <p:cxnSp>
        <p:nvCxnSpPr>
          <p:cNvPr id="16459" name="直线 49"/>
          <p:cNvCxnSpPr>
            <a:endCxn id="16462" idx="1"/>
          </p:cNvCxnSpPr>
          <p:nvPr/>
        </p:nvCxnSpPr>
        <p:spPr>
          <a:xfrm flipV="1">
            <a:off x="3182938" y="4890453"/>
            <a:ext cx="839787" cy="12700"/>
          </a:xfrm>
          <a:prstGeom prst="line">
            <a:avLst/>
          </a:prstGeom>
          <a:ln w="12700" cap="sq" cmpd="sng">
            <a:solidFill>
              <a:srgbClr val="254061"/>
            </a:solidFill>
            <a:prstDash val="sysDot"/>
            <a:round/>
            <a:headEnd type="oval" w="sm" len="sm"/>
            <a:tailEnd type="stealth" w="med" len="med"/>
          </a:ln>
        </p:spPr>
      </p:cxnSp>
      <p:cxnSp>
        <p:nvCxnSpPr>
          <p:cNvPr id="16460" name="直线 48"/>
          <p:cNvCxnSpPr>
            <a:endCxn id="16462" idx="1"/>
          </p:cNvCxnSpPr>
          <p:nvPr/>
        </p:nvCxnSpPr>
        <p:spPr>
          <a:xfrm flipV="1">
            <a:off x="3200083" y="4890770"/>
            <a:ext cx="822325" cy="714375"/>
          </a:xfrm>
          <a:prstGeom prst="line">
            <a:avLst/>
          </a:prstGeom>
          <a:ln w="12700" cap="sq" cmpd="sng">
            <a:solidFill>
              <a:srgbClr val="254061"/>
            </a:solidFill>
            <a:prstDash val="sysDot"/>
            <a:round/>
            <a:headEnd type="oval" w="sm" len="sm"/>
            <a:tailEnd type="stealth" w="med" len="med"/>
          </a:ln>
        </p:spPr>
      </p:cxnSp>
      <p:sp>
        <p:nvSpPr>
          <p:cNvPr id="16461" name="五边形 442"/>
          <p:cNvSpPr/>
          <p:nvPr/>
        </p:nvSpPr>
        <p:spPr>
          <a:xfrm rot="5400000">
            <a:off x="4502150" y="4307840"/>
            <a:ext cx="400050" cy="454025"/>
          </a:xfrm>
          <a:prstGeom prst="homePlate">
            <a:avLst>
              <a:gd name="adj" fmla="val 50000"/>
            </a:avLst>
          </a:prstGeom>
          <a:solidFill>
            <a:srgbClr val="48385C"/>
          </a:solidFill>
          <a:ln w="25400" cap="flat" cmpd="sng">
            <a:solidFill>
              <a:srgbClr val="264264"/>
            </a:solidFill>
            <a:prstDash val="solid"/>
            <a:round/>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cxnSp>
        <p:nvCxnSpPr>
          <p:cNvPr id="16463" name="直线 49"/>
          <p:cNvCxnSpPr>
            <a:endCxn id="16462" idx="1"/>
          </p:cNvCxnSpPr>
          <p:nvPr/>
        </p:nvCxnSpPr>
        <p:spPr>
          <a:xfrm flipV="1">
            <a:off x="3161983" y="4890770"/>
            <a:ext cx="860425" cy="0"/>
          </a:xfrm>
          <a:prstGeom prst="line">
            <a:avLst/>
          </a:prstGeom>
          <a:ln w="12700" cap="sq" cmpd="sng">
            <a:solidFill>
              <a:srgbClr val="254061"/>
            </a:solidFill>
            <a:prstDash val="sysDot"/>
            <a:round/>
            <a:headEnd type="oval" w="sm" len="sm"/>
            <a:tailEnd type="stealth" w="med" len="med"/>
          </a:ln>
        </p:spPr>
      </p:cxnSp>
      <p:graphicFrame>
        <p:nvGraphicFramePr>
          <p:cNvPr id="16" name="对象 15"/>
          <p:cNvGraphicFramePr/>
          <p:nvPr/>
        </p:nvGraphicFramePr>
        <p:xfrm>
          <a:off x="2800350" y="5857240"/>
          <a:ext cx="228600" cy="419100"/>
        </p:xfrm>
        <a:graphic>
          <a:graphicData uri="http://schemas.openxmlformats.org/presentationml/2006/ole">
            <mc:AlternateContent xmlns:mc="http://schemas.openxmlformats.org/markup-compatibility/2006">
              <mc:Choice xmlns:v="urn:schemas-microsoft-com:vml" Requires="v">
                <p:oleObj spid="_x0000_s3081" name="" r:id="rId9" imgW="228600" imgH="419100" progId="Paint.Picture">
                  <p:embed/>
                </p:oleObj>
              </mc:Choice>
              <mc:Fallback>
                <p:oleObj name="" r:id="rId9" imgW="228600" imgH="419100" progId="Paint.Picture">
                  <p:embed/>
                  <p:pic>
                    <p:nvPicPr>
                      <p:cNvPr id="0" name="图片 3080"/>
                      <p:cNvPicPr/>
                      <p:nvPr/>
                    </p:nvPicPr>
                    <p:blipFill>
                      <a:blip r:embed="rId10"/>
                      <a:stretch>
                        <a:fillRect/>
                      </a:stretch>
                    </p:blipFill>
                    <p:spPr>
                      <a:xfrm>
                        <a:off x="2800350" y="5857240"/>
                        <a:ext cx="228600" cy="419100"/>
                      </a:xfrm>
                      <a:prstGeom prst="rect">
                        <a:avLst/>
                      </a:prstGeom>
                      <a:noFill/>
                      <a:ln w="38100">
                        <a:noFill/>
                        <a:miter/>
                      </a:ln>
                    </p:spPr>
                  </p:pic>
                </p:oleObj>
              </mc:Fallback>
            </mc:AlternateContent>
          </a:graphicData>
        </a:graphic>
      </p:graphicFrame>
      <p:sp>
        <p:nvSpPr>
          <p:cNvPr id="18" name="文本框 7"/>
          <p:cNvSpPr txBox="1"/>
          <p:nvPr/>
        </p:nvSpPr>
        <p:spPr>
          <a:xfrm>
            <a:off x="5967413" y="2782253"/>
            <a:ext cx="3133725" cy="376237"/>
          </a:xfrm>
          <a:prstGeom prst="rect">
            <a:avLst/>
          </a:prstGeom>
          <a:noFill/>
          <a:ln w="9525">
            <a:noFill/>
          </a:ln>
        </p:spPr>
        <p:txBody>
          <a:bodyPr anchor="t"/>
          <a:p>
            <a:pPr algn="just"/>
            <a:r>
              <a:rPr lang="en-US" altLang="zh-CN" sz="1600">
                <a:latin typeface="Calibri" panose="020F0502020204030204"/>
                <a:ea typeface="宋体" panose="02010600030101010101" pitchFamily="2" charset="-122"/>
                <a:sym typeface="Times New Roman" panose="02020603050405020304"/>
              </a:rPr>
              <a:t>培养领导力理论内容，积累知识</a:t>
            </a:r>
            <a:endParaRPr lang="en-US" altLang="zh-CN" sz="1600">
              <a:latin typeface="Calibri" panose="020F0502020204030204"/>
              <a:ea typeface="宋体" panose="02010600030101010101" pitchFamily="2" charset="-122"/>
              <a:sym typeface="Times New Roman" panose="02020603050405020304"/>
            </a:endParaRPr>
          </a:p>
        </p:txBody>
      </p:sp>
      <p:sp>
        <p:nvSpPr>
          <p:cNvPr id="19" name="文本框 13"/>
          <p:cNvSpPr txBox="1"/>
          <p:nvPr/>
        </p:nvSpPr>
        <p:spPr>
          <a:xfrm>
            <a:off x="5991225" y="3364865"/>
            <a:ext cx="3205163" cy="377825"/>
          </a:xfrm>
          <a:prstGeom prst="rect">
            <a:avLst/>
          </a:prstGeom>
          <a:noFill/>
          <a:ln w="9525">
            <a:noFill/>
          </a:ln>
        </p:spPr>
        <p:txBody>
          <a:bodyPr anchor="t"/>
          <a:p>
            <a:pPr algn="just"/>
            <a:r>
              <a:rPr lang="en-US" altLang="zh-CN" sz="1600">
                <a:latin typeface="Calibri" panose="020F0502020204030204"/>
                <a:ea typeface="宋体" panose="02010600030101010101" pitchFamily="2" charset="-122"/>
                <a:sym typeface="Times New Roman" panose="02020603050405020304"/>
              </a:rPr>
              <a:t>加强领导力训练，提高团队协作</a:t>
            </a:r>
            <a:endParaRPr lang="en-US" altLang="zh-CN" sz="1600">
              <a:latin typeface="Calibri" panose="020F0502020204030204"/>
              <a:ea typeface="宋体" panose="02010600030101010101" pitchFamily="2" charset="-122"/>
              <a:sym typeface="Times New Roman" panose="02020603050405020304"/>
            </a:endParaRPr>
          </a:p>
        </p:txBody>
      </p:sp>
      <p:sp>
        <p:nvSpPr>
          <p:cNvPr id="20" name="文本框 16"/>
          <p:cNvSpPr txBox="1"/>
          <p:nvPr/>
        </p:nvSpPr>
        <p:spPr>
          <a:xfrm>
            <a:off x="6240463" y="3947478"/>
            <a:ext cx="2757487" cy="376237"/>
          </a:xfrm>
          <a:prstGeom prst="rect">
            <a:avLst/>
          </a:prstGeom>
          <a:noFill/>
          <a:ln w="9525">
            <a:noFill/>
          </a:ln>
        </p:spPr>
        <p:txBody>
          <a:bodyPr anchor="t"/>
          <a:p>
            <a:pPr algn="just"/>
            <a:r>
              <a:rPr lang="en-US" altLang="zh-CN" sz="1600">
                <a:latin typeface="Calibri" panose="020F0502020204030204"/>
                <a:ea typeface="宋体" panose="02010600030101010101" pitchFamily="2" charset="-122"/>
                <a:sym typeface="Times New Roman" panose="02020603050405020304"/>
              </a:rPr>
              <a:t>掌握基本的工程研发技能</a:t>
            </a:r>
            <a:endParaRPr lang="en-US" altLang="zh-CN" sz="1600">
              <a:latin typeface="Calibri" panose="020F0502020204030204"/>
              <a:ea typeface="宋体" panose="02010600030101010101" pitchFamily="2" charset="-122"/>
              <a:sym typeface="Times New Roman" panose="02020603050405020304"/>
            </a:endParaRPr>
          </a:p>
        </p:txBody>
      </p:sp>
      <p:sp>
        <p:nvSpPr>
          <p:cNvPr id="21" name="文本框 4"/>
          <p:cNvSpPr txBox="1"/>
          <p:nvPr/>
        </p:nvSpPr>
        <p:spPr>
          <a:xfrm>
            <a:off x="6205538" y="2198053"/>
            <a:ext cx="2633662" cy="377825"/>
          </a:xfrm>
          <a:prstGeom prst="rect">
            <a:avLst/>
          </a:prstGeom>
          <a:noFill/>
          <a:ln w="9525">
            <a:noFill/>
          </a:ln>
        </p:spPr>
        <p:txBody>
          <a:bodyPr anchor="t"/>
          <a:p>
            <a:pPr algn="just"/>
            <a:r>
              <a:rPr lang="en-US" altLang="zh-CN" sz="1600">
                <a:latin typeface="Calibri" panose="020F0502020204030204"/>
                <a:ea typeface="宋体" panose="02010600030101010101" pitchFamily="2" charset="-122"/>
                <a:sym typeface="Times New Roman" panose="02020603050405020304"/>
              </a:rPr>
              <a:t>完成专业课程学习与实践等</a:t>
            </a:r>
            <a:endParaRPr lang="en-US" altLang="zh-CN" sz="1600">
              <a:latin typeface="Calibri" panose="020F0502020204030204"/>
              <a:ea typeface="宋体" panose="02010600030101010101" pitchFamily="2" charset="-122"/>
              <a:sym typeface="Times New Roman" panose="02020603050405020304"/>
            </a:endParaRPr>
          </a:p>
        </p:txBody>
      </p:sp>
      <p:sp>
        <p:nvSpPr>
          <p:cNvPr id="22" name="文本框 19"/>
          <p:cNvSpPr txBox="1"/>
          <p:nvPr/>
        </p:nvSpPr>
        <p:spPr>
          <a:xfrm>
            <a:off x="6072188" y="4784090"/>
            <a:ext cx="3014662" cy="376238"/>
          </a:xfrm>
          <a:prstGeom prst="rect">
            <a:avLst/>
          </a:prstGeom>
          <a:noFill/>
          <a:ln w="9525">
            <a:noFill/>
          </a:ln>
        </p:spPr>
        <p:txBody>
          <a:bodyPr anchor="t"/>
          <a:p>
            <a:pPr algn="just"/>
            <a:r>
              <a:rPr lang="en-US" altLang="zh-CN" sz="1600">
                <a:latin typeface="Calibri" panose="020F0502020204030204"/>
                <a:ea typeface="宋体" panose="02010600030101010101" pitchFamily="2" charset="-122"/>
                <a:sym typeface="Times New Roman" panose="02020603050405020304"/>
              </a:rPr>
              <a:t>参与企业工程项目规划、研发</a:t>
            </a:r>
            <a:endParaRPr lang="en-US" altLang="zh-CN" sz="1600">
              <a:latin typeface="Calibri" panose="020F0502020204030204"/>
              <a:ea typeface="宋体" panose="02010600030101010101" pitchFamily="2" charset="-122"/>
              <a:sym typeface="Times New Roman" panose="02020603050405020304"/>
            </a:endParaRPr>
          </a:p>
        </p:txBody>
      </p:sp>
      <p:sp>
        <p:nvSpPr>
          <p:cNvPr id="23" name="文本框 56"/>
          <p:cNvSpPr txBox="1"/>
          <p:nvPr/>
        </p:nvSpPr>
        <p:spPr>
          <a:xfrm>
            <a:off x="5995988" y="5365115"/>
            <a:ext cx="3187700" cy="376238"/>
          </a:xfrm>
          <a:prstGeom prst="rect">
            <a:avLst/>
          </a:prstGeom>
          <a:noFill/>
          <a:ln w="9525">
            <a:noFill/>
          </a:ln>
        </p:spPr>
        <p:txBody>
          <a:bodyPr anchor="t"/>
          <a:p>
            <a:pPr algn="just"/>
            <a:r>
              <a:rPr lang="en-US" altLang="zh-CN" sz="1600">
                <a:latin typeface="Calibri" panose="020F0502020204030204"/>
                <a:ea typeface="宋体" panose="02010600030101010101" pitchFamily="2" charset="-122"/>
                <a:sym typeface="Times New Roman" panose="02020603050405020304"/>
              </a:rPr>
              <a:t>参与企业管理、与高管导师互动</a:t>
            </a:r>
            <a:endParaRPr lang="en-US" altLang="zh-CN" sz="1600">
              <a:latin typeface="Calibri" panose="020F0502020204030204"/>
              <a:ea typeface="宋体" panose="02010600030101010101" pitchFamily="2" charset="-122"/>
              <a:sym typeface="Times New Roman" panose="02020603050405020304"/>
            </a:endParaRPr>
          </a:p>
        </p:txBody>
      </p:sp>
      <p:sp>
        <p:nvSpPr>
          <p:cNvPr id="24" name="文本框 58"/>
          <p:cNvSpPr txBox="1"/>
          <p:nvPr/>
        </p:nvSpPr>
        <p:spPr>
          <a:xfrm>
            <a:off x="6129338" y="5958840"/>
            <a:ext cx="3081337" cy="377825"/>
          </a:xfrm>
          <a:prstGeom prst="rect">
            <a:avLst/>
          </a:prstGeom>
          <a:noFill/>
          <a:ln w="9525">
            <a:noFill/>
          </a:ln>
        </p:spPr>
        <p:txBody>
          <a:bodyPr anchor="t"/>
          <a:p>
            <a:pPr algn="just"/>
            <a:r>
              <a:rPr lang="en-US" altLang="zh-CN" sz="1600">
                <a:latin typeface="Calibri" panose="020F0502020204030204"/>
                <a:ea typeface="宋体" panose="02010600030101010101" pitchFamily="2" charset="-122"/>
                <a:sym typeface="Times New Roman" panose="02020603050405020304"/>
              </a:rPr>
              <a:t>源自企业真实工程的毕业设计</a:t>
            </a:r>
            <a:endParaRPr lang="en-US" altLang="zh-CN" sz="1600">
              <a:latin typeface="Calibri" panose="020F0502020204030204"/>
              <a:ea typeface="宋体" panose="02010600030101010101" pitchFamily="2" charset="-122"/>
              <a:sym typeface="Times New Roman" panose="02020603050405020304"/>
            </a:endParaRPr>
          </a:p>
        </p:txBody>
      </p:sp>
      <p:sp>
        <p:nvSpPr>
          <p:cNvPr id="16462" name="文本框 43"/>
          <p:cNvSpPr txBox="1"/>
          <p:nvPr/>
        </p:nvSpPr>
        <p:spPr>
          <a:xfrm>
            <a:off x="4022725" y="4701540"/>
            <a:ext cx="1355725" cy="377825"/>
          </a:xfrm>
          <a:prstGeom prst="rect">
            <a:avLst/>
          </a:prstGeom>
          <a:noFill/>
          <a:ln w="9525">
            <a:noFill/>
          </a:ln>
        </p:spPr>
        <p:txBody>
          <a:bodyPr anchor="t"/>
          <a:p>
            <a:pPr algn="ctr"/>
            <a:r>
              <a:rPr lang="en-US" altLang="zh-CN" sz="1400">
                <a:latin typeface="Calibri" panose="020F0502020204030204"/>
                <a:ea typeface="宋体" panose="02010600030101010101" pitchFamily="2" charset="-122"/>
                <a:sym typeface="Times New Roman" panose="02020603050405020304"/>
              </a:rPr>
              <a:t>企业工程实践</a:t>
            </a:r>
            <a:endParaRPr lang="en-US" altLang="zh-CN" sz="1400">
              <a:latin typeface="Calibri" panose="020F0502020204030204"/>
              <a:ea typeface="宋体" panose="02010600030101010101" pitchFamily="2" charset="-122"/>
              <a:sym typeface="Times New Roman" panose="02020603050405020304"/>
            </a:endParaRPr>
          </a:p>
        </p:txBody>
      </p:sp>
      <p:graphicFrame>
        <p:nvGraphicFramePr>
          <p:cNvPr id="25" name="对象 24"/>
          <p:cNvGraphicFramePr/>
          <p:nvPr/>
        </p:nvGraphicFramePr>
        <p:xfrm>
          <a:off x="2709863" y="3930015"/>
          <a:ext cx="411162" cy="419100"/>
        </p:xfrm>
        <a:graphic>
          <a:graphicData uri="http://schemas.openxmlformats.org/presentationml/2006/ole">
            <mc:AlternateContent xmlns:mc="http://schemas.openxmlformats.org/markup-compatibility/2006">
              <mc:Choice xmlns:v="urn:schemas-microsoft-com:vml" Requires="v">
                <p:oleObj spid="_x0000_s3080" name="" r:id="rId11" imgW="409575" imgH="419100" progId="Paint.Picture">
                  <p:embed/>
                </p:oleObj>
              </mc:Choice>
              <mc:Fallback>
                <p:oleObj name="" r:id="rId11" imgW="409575" imgH="419100" progId="Paint.Picture">
                  <p:embed/>
                  <p:pic>
                    <p:nvPicPr>
                      <p:cNvPr id="0" name="图片 3079"/>
                      <p:cNvPicPr/>
                      <p:nvPr/>
                    </p:nvPicPr>
                    <p:blipFill>
                      <a:blip r:embed="rId12"/>
                      <a:stretch>
                        <a:fillRect/>
                      </a:stretch>
                    </p:blipFill>
                    <p:spPr>
                      <a:xfrm>
                        <a:off x="2709863" y="3930015"/>
                        <a:ext cx="411162" cy="419100"/>
                      </a:xfrm>
                      <a:prstGeom prst="rect">
                        <a:avLst/>
                      </a:prstGeom>
                      <a:noFill/>
                      <a:ln w="38100">
                        <a:noFill/>
                        <a:miter/>
                      </a:ln>
                    </p:spPr>
                  </p:pic>
                </p:oleObj>
              </mc:Fallback>
            </mc:AlternateContent>
          </a:graphicData>
        </a:graphic>
      </p:graphicFrame>
      <p:sp>
        <p:nvSpPr>
          <p:cNvPr id="12" name="矩形 99363"/>
          <p:cNvSpPr/>
          <p:nvPr/>
        </p:nvSpPr>
        <p:spPr>
          <a:xfrm>
            <a:off x="2650490" y="941070"/>
            <a:ext cx="9236075" cy="768350"/>
          </a:xfrm>
          <a:prstGeom prst="rect">
            <a:avLst/>
          </a:prstGeom>
          <a:noFill/>
          <a:ln w="22225">
            <a:noFill/>
          </a:ln>
        </p:spPr>
        <p:txBody>
          <a:bodyPr wrap="square" anchor="ctr">
            <a:spAutoFit/>
          </a:bodyPr>
          <a:p>
            <a:pPr indent="0" algn="just" eaLnBrk="0" hangingPunct="0">
              <a:buClr>
                <a:schemeClr val="accent2"/>
              </a:buClr>
              <a:buNone/>
            </a:pPr>
            <a:r>
              <a:rPr lang="zh-CN" altLang="en-US" sz="2200" b="1">
                <a:solidFill>
                  <a:srgbClr val="00B0F0"/>
                </a:solidFill>
                <a:latin typeface="微软雅黑" panose="020B0503020204020204" pitchFamily="34" charset="-122"/>
                <a:ea typeface="微软雅黑" panose="020B0503020204020204" pitchFamily="34" charset="-122"/>
                <a:sym typeface="Wingdings" panose="05000000000000000000" charset="0"/>
              </a:rPr>
              <a:t></a:t>
            </a:r>
            <a:r>
              <a:rPr lang="zh-CN" altLang="en-US" sz="2200" dirty="0">
                <a:latin typeface="微软雅黑" panose="020B0503020204020204" pitchFamily="34" charset="-122"/>
                <a:ea typeface="微软雅黑" panose="020B0503020204020204" pitchFamily="34" charset="-122"/>
              </a:rPr>
              <a:t>搭建工程领军人才项目涉及到</a:t>
            </a:r>
            <a:r>
              <a:rPr lang="zh-CN" altLang="en-US" sz="2200" u="sng" dirty="0">
                <a:solidFill>
                  <a:srgbClr val="C00000"/>
                </a:solidFill>
                <a:latin typeface="微软雅黑" panose="020B0503020204020204" pitchFamily="34" charset="-122"/>
                <a:ea typeface="微软雅黑" panose="020B0503020204020204" pitchFamily="34" charset="-122"/>
              </a:rPr>
              <a:t>多种类型的教师和导师</a:t>
            </a:r>
            <a:r>
              <a:rPr lang="zh-CN" altLang="en-US" sz="2200" dirty="0">
                <a:latin typeface="微软雅黑" panose="020B0503020204020204" pitchFamily="34" charset="-122"/>
                <a:ea typeface="微软雅黑" panose="020B0503020204020204" pitchFamily="34" charset="-122"/>
              </a:rPr>
              <a:t>，以及多个不同的培养过程，具有明显的</a:t>
            </a:r>
            <a:r>
              <a:rPr lang="zh-CN" altLang="en-US" sz="2200" u="sng" dirty="0">
                <a:solidFill>
                  <a:srgbClr val="C00000"/>
                </a:solidFill>
                <a:latin typeface="微软雅黑" panose="020B0503020204020204" pitchFamily="34" charset="-122"/>
                <a:ea typeface="微软雅黑" panose="020B0503020204020204" pitchFamily="34" charset="-122"/>
              </a:rPr>
              <a:t>多方多过程交叉协同育人特征</a:t>
            </a:r>
            <a:endParaRPr lang="zh-CN" altLang="en-US" sz="2200" u="sng" dirty="0">
              <a:solidFill>
                <a:srgbClr val="C00000"/>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946785" y="1740535"/>
            <a:ext cx="675005" cy="4968240"/>
          </a:xfrm>
          <a:prstGeom prst="rect">
            <a:avLst/>
          </a:prstGeom>
          <a:solidFill>
            <a:srgbClr val="009999"/>
          </a:solidFill>
        </p:spPr>
        <p:txBody>
          <a:bodyPr vert="eaVert" wrap="none" rtlCol="0">
            <a:spAutoFit/>
          </a:bodyPr>
          <a:p>
            <a:pPr algn="just"/>
            <a:r>
              <a:rPr lang="zh-CN" altLang="en-US" sz="3200" b="1">
                <a:solidFill>
                  <a:srgbClr val="FFFF00"/>
                </a:solidFill>
                <a:latin typeface="微软雅黑" panose="020B0503020204020204" pitchFamily="34" charset="-122"/>
                <a:ea typeface="微软雅黑" panose="020B0503020204020204" pitchFamily="34" charset="-122"/>
              </a:rPr>
              <a:t>环境、模式、体系协同育人</a:t>
            </a:r>
            <a:endParaRPr lang="zh-CN" altLang="en-US" sz="3200" b="1">
              <a:solidFill>
                <a:srgbClr val="FFFF00"/>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10092690" y="1740535"/>
            <a:ext cx="675005" cy="4968240"/>
          </a:xfrm>
          <a:prstGeom prst="rect">
            <a:avLst/>
          </a:prstGeom>
          <a:solidFill>
            <a:srgbClr val="009999"/>
          </a:solidFill>
        </p:spPr>
        <p:txBody>
          <a:bodyPr vert="eaVert" wrap="none" rtlCol="0">
            <a:spAutoFit/>
          </a:bodyPr>
          <a:p>
            <a:pPr algn="just"/>
            <a:r>
              <a:rPr lang="zh-CN" altLang="en-US" sz="3200" b="1">
                <a:solidFill>
                  <a:srgbClr val="FFFF00"/>
                </a:solidFill>
                <a:latin typeface="微软雅黑" panose="020B0503020204020204" pitchFamily="34" charset="-122"/>
                <a:ea typeface="微软雅黑" panose="020B0503020204020204" pitchFamily="34" charset="-122"/>
              </a:rPr>
              <a:t>带有明显</a:t>
            </a:r>
            <a:r>
              <a:rPr lang="en-US" altLang="zh-CN" sz="3200" b="1">
                <a:solidFill>
                  <a:srgbClr val="FFFF00"/>
                </a:solidFill>
                <a:latin typeface="微软雅黑" panose="020B0503020204020204" pitchFamily="34" charset="-122"/>
                <a:ea typeface="微软雅黑" panose="020B0503020204020204" pitchFamily="34" charset="-122"/>
              </a:rPr>
              <a:t>“</a:t>
            </a:r>
            <a:r>
              <a:rPr lang="zh-CN" altLang="en-US" sz="3200" b="1">
                <a:solidFill>
                  <a:srgbClr val="FFFF00"/>
                </a:solidFill>
                <a:latin typeface="微软雅黑" panose="020B0503020204020204" pitchFamily="34" charset="-122"/>
                <a:ea typeface="微软雅黑" panose="020B0503020204020204" pitchFamily="34" charset="-122"/>
              </a:rPr>
              <a:t>三全育人</a:t>
            </a:r>
            <a:r>
              <a:rPr lang="en-US" altLang="zh-CN" sz="3200" b="1">
                <a:solidFill>
                  <a:srgbClr val="FFFF00"/>
                </a:solidFill>
                <a:latin typeface="微软雅黑" panose="020B0503020204020204" pitchFamily="34" charset="-122"/>
                <a:ea typeface="微软雅黑" panose="020B0503020204020204" pitchFamily="34" charset="-122"/>
              </a:rPr>
              <a:t>”</a:t>
            </a:r>
            <a:r>
              <a:rPr lang="zh-CN" altLang="en-US" sz="3200" b="1">
                <a:solidFill>
                  <a:srgbClr val="FFFF00"/>
                </a:solidFill>
                <a:latin typeface="微软雅黑" panose="020B0503020204020204" pitchFamily="34" charset="-122"/>
                <a:ea typeface="微软雅黑" panose="020B0503020204020204" pitchFamily="34" charset="-122"/>
              </a:rPr>
              <a:t>特征</a:t>
            </a:r>
            <a:endParaRPr lang="zh-CN" altLang="en-US" sz="3200" b="1">
              <a:solidFill>
                <a:srgbClr val="FFFF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1000"/>
                                        <p:tgtEl>
                                          <p:spTgt spid="7"/>
                                        </p:tgtEl>
                                      </p:cBhvr>
                                    </p:animEffect>
                                  </p:childTnLst>
                                </p:cTn>
                              </p:par>
                              <p:par>
                                <p:cTn id="11" presetID="22" presetClass="entr" presetSubtype="8"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1000"/>
                                        <p:tgtEl>
                                          <p:spTgt spid="10"/>
                                        </p:tgtEl>
                                      </p:cBhvr>
                                    </p:animEffect>
                                  </p:childTnLst>
                                </p:cTn>
                              </p:par>
                              <p:par>
                                <p:cTn id="14" presetID="22" presetClass="entr" presetSubtype="8"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left)">
                                      <p:cBhvr>
                                        <p:cTn id="16" dur="1000"/>
                                        <p:tgtEl>
                                          <p:spTgt spid="14"/>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6397"/>
                                        </p:tgtEl>
                                        <p:attrNameLst>
                                          <p:attrName>style.visibility</p:attrName>
                                        </p:attrNameLst>
                                      </p:cBhvr>
                                      <p:to>
                                        <p:strVal val="visible"/>
                                      </p:to>
                                    </p:set>
                                    <p:animEffect transition="in" filter="wipe(left)">
                                      <p:cBhvr>
                                        <p:cTn id="19" dur="1000"/>
                                        <p:tgtEl>
                                          <p:spTgt spid="16397"/>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1000"/>
                                        <p:tgtEl>
                                          <p:spTgt spid="8"/>
                                        </p:tgtEl>
                                      </p:cBhvr>
                                    </p:animEffect>
                                  </p:childTnLst>
                                </p:cTn>
                              </p:par>
                              <p:par>
                                <p:cTn id="23" presetID="22" presetClass="entr" presetSubtype="8"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1000"/>
                                        <p:tgtEl>
                                          <p:spTgt spid="11"/>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6400"/>
                                        </p:tgtEl>
                                        <p:attrNameLst>
                                          <p:attrName>style.visibility</p:attrName>
                                        </p:attrNameLst>
                                      </p:cBhvr>
                                      <p:to>
                                        <p:strVal val="visible"/>
                                      </p:to>
                                    </p:set>
                                    <p:animEffect transition="in" filter="wipe(left)">
                                      <p:cBhvr>
                                        <p:cTn id="28" dur="1000"/>
                                        <p:tgtEl>
                                          <p:spTgt spid="16400"/>
                                        </p:tgtEl>
                                      </p:cBhvr>
                                    </p:animEffect>
                                  </p:childTnLst>
                                </p:cTn>
                              </p:par>
                              <p:par>
                                <p:cTn id="29" presetID="22" presetClass="entr" presetSubtype="8" fill="hold" nodeType="withEffect">
                                  <p:stCondLst>
                                    <p:cond delay="0"/>
                                  </p:stCondLst>
                                  <p:childTnLst>
                                    <p:set>
                                      <p:cBhvr>
                                        <p:cTn id="30" dur="1" fill="hold">
                                          <p:stCondLst>
                                            <p:cond delay="0"/>
                                          </p:stCondLst>
                                        </p:cTn>
                                        <p:tgtEl>
                                          <p:spTgt spid="16401"/>
                                        </p:tgtEl>
                                        <p:attrNameLst>
                                          <p:attrName>style.visibility</p:attrName>
                                        </p:attrNameLst>
                                      </p:cBhvr>
                                      <p:to>
                                        <p:strVal val="visible"/>
                                      </p:to>
                                    </p:set>
                                    <p:animEffect transition="in" filter="wipe(left)">
                                      <p:cBhvr>
                                        <p:cTn id="31" dur="1000"/>
                                        <p:tgtEl>
                                          <p:spTgt spid="16401"/>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6402"/>
                                        </p:tgtEl>
                                        <p:attrNameLst>
                                          <p:attrName>style.visibility</p:attrName>
                                        </p:attrNameLst>
                                      </p:cBhvr>
                                      <p:to>
                                        <p:strVal val="visible"/>
                                      </p:to>
                                    </p:set>
                                    <p:animEffect transition="in" filter="wipe(left)">
                                      <p:cBhvr>
                                        <p:cTn id="34" dur="1000"/>
                                        <p:tgtEl>
                                          <p:spTgt spid="16402"/>
                                        </p:tgtEl>
                                      </p:cBhvr>
                                    </p:animEffect>
                                  </p:childTnLst>
                                </p:cTn>
                              </p:par>
                              <p:par>
                                <p:cTn id="35" presetID="22" presetClass="entr" presetSubtype="8" fill="hold" nodeType="withEffect">
                                  <p:stCondLst>
                                    <p:cond delay="0"/>
                                  </p:stCondLst>
                                  <p:childTnLst>
                                    <p:set>
                                      <p:cBhvr>
                                        <p:cTn id="36" dur="1" fill="hold">
                                          <p:stCondLst>
                                            <p:cond delay="0"/>
                                          </p:stCondLst>
                                        </p:cTn>
                                        <p:tgtEl>
                                          <p:spTgt spid="16403"/>
                                        </p:tgtEl>
                                        <p:attrNameLst>
                                          <p:attrName>style.visibility</p:attrName>
                                        </p:attrNameLst>
                                      </p:cBhvr>
                                      <p:to>
                                        <p:strVal val="visible"/>
                                      </p:to>
                                    </p:set>
                                    <p:animEffect transition="in" filter="wipe(left)">
                                      <p:cBhvr>
                                        <p:cTn id="37" dur="1000"/>
                                        <p:tgtEl>
                                          <p:spTgt spid="1640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6404"/>
                                        </p:tgtEl>
                                        <p:attrNameLst>
                                          <p:attrName>style.visibility</p:attrName>
                                        </p:attrNameLst>
                                      </p:cBhvr>
                                      <p:to>
                                        <p:strVal val="visible"/>
                                      </p:to>
                                    </p:set>
                                    <p:animEffect transition="in" filter="wipe(left)">
                                      <p:cBhvr>
                                        <p:cTn id="40" dur="1000"/>
                                        <p:tgtEl>
                                          <p:spTgt spid="16404"/>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6405"/>
                                        </p:tgtEl>
                                        <p:attrNameLst>
                                          <p:attrName>style.visibility</p:attrName>
                                        </p:attrNameLst>
                                      </p:cBhvr>
                                      <p:to>
                                        <p:strVal val="visible"/>
                                      </p:to>
                                    </p:set>
                                    <p:animEffect transition="in" filter="wipe(left)">
                                      <p:cBhvr>
                                        <p:cTn id="43" dur="1000"/>
                                        <p:tgtEl>
                                          <p:spTgt spid="16405"/>
                                        </p:tgtEl>
                                      </p:cBhvr>
                                    </p:animEffect>
                                  </p:childTnLst>
                                </p:cTn>
                              </p:par>
                              <p:par>
                                <p:cTn id="44" presetID="22" presetClass="entr" presetSubtype="8" fill="hold" nodeType="withEffect">
                                  <p:stCondLst>
                                    <p:cond delay="0"/>
                                  </p:stCondLst>
                                  <p:childTnLst>
                                    <p:set>
                                      <p:cBhvr>
                                        <p:cTn id="45" dur="1" fill="hold">
                                          <p:stCondLst>
                                            <p:cond delay="0"/>
                                          </p:stCondLst>
                                        </p:cTn>
                                        <p:tgtEl>
                                          <p:spTgt spid="16406"/>
                                        </p:tgtEl>
                                        <p:attrNameLst>
                                          <p:attrName>style.visibility</p:attrName>
                                        </p:attrNameLst>
                                      </p:cBhvr>
                                      <p:to>
                                        <p:strVal val="visible"/>
                                      </p:to>
                                    </p:set>
                                    <p:animEffect transition="in" filter="wipe(left)">
                                      <p:cBhvr>
                                        <p:cTn id="46" dur="1000"/>
                                        <p:tgtEl>
                                          <p:spTgt spid="1640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6407"/>
                                        </p:tgtEl>
                                        <p:attrNameLst>
                                          <p:attrName>style.visibility</p:attrName>
                                        </p:attrNameLst>
                                      </p:cBhvr>
                                      <p:to>
                                        <p:strVal val="visible"/>
                                      </p:to>
                                    </p:set>
                                    <p:animEffect transition="in" filter="wipe(left)">
                                      <p:cBhvr>
                                        <p:cTn id="49" dur="1000"/>
                                        <p:tgtEl>
                                          <p:spTgt spid="16407"/>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6408"/>
                                        </p:tgtEl>
                                        <p:attrNameLst>
                                          <p:attrName>style.visibility</p:attrName>
                                        </p:attrNameLst>
                                      </p:cBhvr>
                                      <p:to>
                                        <p:strVal val="visible"/>
                                      </p:to>
                                    </p:set>
                                    <p:animEffect transition="in" filter="wipe(left)">
                                      <p:cBhvr>
                                        <p:cTn id="52" dur="1000"/>
                                        <p:tgtEl>
                                          <p:spTgt spid="16408"/>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16409"/>
                                        </p:tgtEl>
                                        <p:attrNameLst>
                                          <p:attrName>style.visibility</p:attrName>
                                        </p:attrNameLst>
                                      </p:cBhvr>
                                      <p:to>
                                        <p:strVal val="visible"/>
                                      </p:to>
                                    </p:set>
                                    <p:animEffect transition="in" filter="wipe(left)">
                                      <p:cBhvr>
                                        <p:cTn id="55" dur="1000"/>
                                        <p:tgtEl>
                                          <p:spTgt spid="1640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6410"/>
                                        </p:tgtEl>
                                        <p:attrNameLst>
                                          <p:attrName>style.visibility</p:attrName>
                                        </p:attrNameLst>
                                      </p:cBhvr>
                                      <p:to>
                                        <p:strVal val="visible"/>
                                      </p:to>
                                    </p:set>
                                    <p:animEffect transition="in" filter="wipe(left)">
                                      <p:cBhvr>
                                        <p:cTn id="58" dur="1000"/>
                                        <p:tgtEl>
                                          <p:spTgt spid="16410"/>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16411"/>
                                        </p:tgtEl>
                                        <p:attrNameLst>
                                          <p:attrName>style.visibility</p:attrName>
                                        </p:attrNameLst>
                                      </p:cBhvr>
                                      <p:to>
                                        <p:strVal val="visible"/>
                                      </p:to>
                                    </p:set>
                                    <p:animEffect transition="in" filter="wipe(left)">
                                      <p:cBhvr>
                                        <p:cTn id="61" dur="1000"/>
                                        <p:tgtEl>
                                          <p:spTgt spid="16411"/>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16412"/>
                                        </p:tgtEl>
                                        <p:attrNameLst>
                                          <p:attrName>style.visibility</p:attrName>
                                        </p:attrNameLst>
                                      </p:cBhvr>
                                      <p:to>
                                        <p:strVal val="visible"/>
                                      </p:to>
                                    </p:set>
                                    <p:animEffect transition="in" filter="wipe(left)">
                                      <p:cBhvr>
                                        <p:cTn id="64" dur="1000"/>
                                        <p:tgtEl>
                                          <p:spTgt spid="16412"/>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16413"/>
                                        </p:tgtEl>
                                        <p:attrNameLst>
                                          <p:attrName>style.visibility</p:attrName>
                                        </p:attrNameLst>
                                      </p:cBhvr>
                                      <p:to>
                                        <p:strVal val="visible"/>
                                      </p:to>
                                    </p:set>
                                    <p:animEffect transition="in" filter="wipe(left)">
                                      <p:cBhvr>
                                        <p:cTn id="67" dur="1000"/>
                                        <p:tgtEl>
                                          <p:spTgt spid="16413"/>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6414"/>
                                        </p:tgtEl>
                                        <p:attrNameLst>
                                          <p:attrName>style.visibility</p:attrName>
                                        </p:attrNameLst>
                                      </p:cBhvr>
                                      <p:to>
                                        <p:strVal val="visible"/>
                                      </p:to>
                                    </p:set>
                                    <p:animEffect transition="in" filter="wipe(left)">
                                      <p:cBhvr>
                                        <p:cTn id="70" dur="1000"/>
                                        <p:tgtEl>
                                          <p:spTgt spid="16414"/>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16415"/>
                                        </p:tgtEl>
                                        <p:attrNameLst>
                                          <p:attrName>style.visibility</p:attrName>
                                        </p:attrNameLst>
                                      </p:cBhvr>
                                      <p:to>
                                        <p:strVal val="visible"/>
                                      </p:to>
                                    </p:set>
                                    <p:animEffect transition="in" filter="wipe(left)">
                                      <p:cBhvr>
                                        <p:cTn id="73" dur="1000"/>
                                        <p:tgtEl>
                                          <p:spTgt spid="16415"/>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6416"/>
                                        </p:tgtEl>
                                        <p:attrNameLst>
                                          <p:attrName>style.visibility</p:attrName>
                                        </p:attrNameLst>
                                      </p:cBhvr>
                                      <p:to>
                                        <p:strVal val="visible"/>
                                      </p:to>
                                    </p:set>
                                    <p:animEffect transition="in" filter="wipe(left)">
                                      <p:cBhvr>
                                        <p:cTn id="76" dur="1000"/>
                                        <p:tgtEl>
                                          <p:spTgt spid="16416"/>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16417"/>
                                        </p:tgtEl>
                                        <p:attrNameLst>
                                          <p:attrName>style.visibility</p:attrName>
                                        </p:attrNameLst>
                                      </p:cBhvr>
                                      <p:to>
                                        <p:strVal val="visible"/>
                                      </p:to>
                                    </p:set>
                                    <p:animEffect transition="in" filter="wipe(left)">
                                      <p:cBhvr>
                                        <p:cTn id="79" dur="1000"/>
                                        <p:tgtEl>
                                          <p:spTgt spid="16417"/>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6418"/>
                                        </p:tgtEl>
                                        <p:attrNameLst>
                                          <p:attrName>style.visibility</p:attrName>
                                        </p:attrNameLst>
                                      </p:cBhvr>
                                      <p:to>
                                        <p:strVal val="visible"/>
                                      </p:to>
                                    </p:set>
                                    <p:animEffect transition="in" filter="wipe(left)">
                                      <p:cBhvr>
                                        <p:cTn id="82" dur="1000"/>
                                        <p:tgtEl>
                                          <p:spTgt spid="16418"/>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16419"/>
                                        </p:tgtEl>
                                        <p:attrNameLst>
                                          <p:attrName>style.visibility</p:attrName>
                                        </p:attrNameLst>
                                      </p:cBhvr>
                                      <p:to>
                                        <p:strVal val="visible"/>
                                      </p:to>
                                    </p:set>
                                    <p:animEffect transition="in" filter="wipe(left)">
                                      <p:cBhvr>
                                        <p:cTn id="85" dur="1000"/>
                                        <p:tgtEl>
                                          <p:spTgt spid="16419"/>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6420"/>
                                        </p:tgtEl>
                                        <p:attrNameLst>
                                          <p:attrName>style.visibility</p:attrName>
                                        </p:attrNameLst>
                                      </p:cBhvr>
                                      <p:to>
                                        <p:strVal val="visible"/>
                                      </p:to>
                                    </p:set>
                                    <p:animEffect transition="in" filter="wipe(left)">
                                      <p:cBhvr>
                                        <p:cTn id="88" dur="1000"/>
                                        <p:tgtEl>
                                          <p:spTgt spid="16420"/>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16421"/>
                                        </p:tgtEl>
                                        <p:attrNameLst>
                                          <p:attrName>style.visibility</p:attrName>
                                        </p:attrNameLst>
                                      </p:cBhvr>
                                      <p:to>
                                        <p:strVal val="visible"/>
                                      </p:to>
                                    </p:set>
                                    <p:animEffect transition="in" filter="wipe(left)">
                                      <p:cBhvr>
                                        <p:cTn id="91" dur="1000"/>
                                        <p:tgtEl>
                                          <p:spTgt spid="16421"/>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16422"/>
                                        </p:tgtEl>
                                        <p:attrNameLst>
                                          <p:attrName>style.visibility</p:attrName>
                                        </p:attrNameLst>
                                      </p:cBhvr>
                                      <p:to>
                                        <p:strVal val="visible"/>
                                      </p:to>
                                    </p:set>
                                    <p:animEffect transition="in" filter="wipe(left)">
                                      <p:cBhvr>
                                        <p:cTn id="94" dur="1000"/>
                                        <p:tgtEl>
                                          <p:spTgt spid="16422"/>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16423"/>
                                        </p:tgtEl>
                                        <p:attrNameLst>
                                          <p:attrName>style.visibility</p:attrName>
                                        </p:attrNameLst>
                                      </p:cBhvr>
                                      <p:to>
                                        <p:strVal val="visible"/>
                                      </p:to>
                                    </p:set>
                                    <p:animEffect transition="in" filter="wipe(left)">
                                      <p:cBhvr>
                                        <p:cTn id="97" dur="1000"/>
                                        <p:tgtEl>
                                          <p:spTgt spid="16423"/>
                                        </p:tgtEl>
                                      </p:cBhvr>
                                    </p:animEffect>
                                  </p:childTnLst>
                                </p:cTn>
                              </p:par>
                              <p:par>
                                <p:cTn id="98" presetID="22" presetClass="entr" presetSubtype="8" fill="hold" nodeType="withEffect">
                                  <p:stCondLst>
                                    <p:cond delay="0"/>
                                  </p:stCondLst>
                                  <p:childTnLst>
                                    <p:set>
                                      <p:cBhvr>
                                        <p:cTn id="99" dur="1" fill="hold">
                                          <p:stCondLst>
                                            <p:cond delay="0"/>
                                          </p:stCondLst>
                                        </p:cTn>
                                        <p:tgtEl>
                                          <p:spTgt spid="16424"/>
                                        </p:tgtEl>
                                        <p:attrNameLst>
                                          <p:attrName>style.visibility</p:attrName>
                                        </p:attrNameLst>
                                      </p:cBhvr>
                                      <p:to>
                                        <p:strVal val="visible"/>
                                      </p:to>
                                    </p:set>
                                    <p:animEffect transition="in" filter="wipe(left)">
                                      <p:cBhvr>
                                        <p:cTn id="100" dur="1000"/>
                                        <p:tgtEl>
                                          <p:spTgt spid="16424"/>
                                        </p:tgtEl>
                                      </p:cBhvr>
                                    </p:animEffect>
                                  </p:childTnLst>
                                </p:cTn>
                              </p:par>
                              <p:par>
                                <p:cTn id="101" presetID="22" presetClass="entr" presetSubtype="8" fill="hold" nodeType="withEffect">
                                  <p:stCondLst>
                                    <p:cond delay="0"/>
                                  </p:stCondLst>
                                  <p:childTnLst>
                                    <p:set>
                                      <p:cBhvr>
                                        <p:cTn id="102" dur="1" fill="hold">
                                          <p:stCondLst>
                                            <p:cond delay="0"/>
                                          </p:stCondLst>
                                        </p:cTn>
                                        <p:tgtEl>
                                          <p:spTgt spid="16425"/>
                                        </p:tgtEl>
                                        <p:attrNameLst>
                                          <p:attrName>style.visibility</p:attrName>
                                        </p:attrNameLst>
                                      </p:cBhvr>
                                      <p:to>
                                        <p:strVal val="visible"/>
                                      </p:to>
                                    </p:set>
                                    <p:animEffect transition="in" filter="wipe(left)">
                                      <p:cBhvr>
                                        <p:cTn id="103" dur="1000"/>
                                        <p:tgtEl>
                                          <p:spTgt spid="16425"/>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16426"/>
                                        </p:tgtEl>
                                        <p:attrNameLst>
                                          <p:attrName>style.visibility</p:attrName>
                                        </p:attrNameLst>
                                      </p:cBhvr>
                                      <p:to>
                                        <p:strVal val="visible"/>
                                      </p:to>
                                    </p:set>
                                    <p:animEffect transition="in" filter="wipe(left)">
                                      <p:cBhvr>
                                        <p:cTn id="106" dur="1000"/>
                                        <p:tgtEl>
                                          <p:spTgt spid="16426"/>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16427"/>
                                        </p:tgtEl>
                                        <p:attrNameLst>
                                          <p:attrName>style.visibility</p:attrName>
                                        </p:attrNameLst>
                                      </p:cBhvr>
                                      <p:to>
                                        <p:strVal val="visible"/>
                                      </p:to>
                                    </p:set>
                                    <p:animEffect transition="in" filter="wipe(left)">
                                      <p:cBhvr>
                                        <p:cTn id="109" dur="1000"/>
                                        <p:tgtEl>
                                          <p:spTgt spid="16427"/>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16428"/>
                                        </p:tgtEl>
                                        <p:attrNameLst>
                                          <p:attrName>style.visibility</p:attrName>
                                        </p:attrNameLst>
                                      </p:cBhvr>
                                      <p:to>
                                        <p:strVal val="visible"/>
                                      </p:to>
                                    </p:set>
                                    <p:animEffect transition="in" filter="wipe(left)">
                                      <p:cBhvr>
                                        <p:cTn id="112" dur="1000"/>
                                        <p:tgtEl>
                                          <p:spTgt spid="16428"/>
                                        </p:tgtEl>
                                      </p:cBhvr>
                                    </p:animEffect>
                                  </p:childTnLst>
                                </p:cTn>
                              </p:par>
                              <p:par>
                                <p:cTn id="113" presetID="22" presetClass="entr" presetSubtype="8" fill="hold" nodeType="withEffect">
                                  <p:stCondLst>
                                    <p:cond delay="0"/>
                                  </p:stCondLst>
                                  <p:childTnLst>
                                    <p:set>
                                      <p:cBhvr>
                                        <p:cTn id="114" dur="1" fill="hold">
                                          <p:stCondLst>
                                            <p:cond delay="0"/>
                                          </p:stCondLst>
                                        </p:cTn>
                                        <p:tgtEl>
                                          <p:spTgt spid="16429"/>
                                        </p:tgtEl>
                                        <p:attrNameLst>
                                          <p:attrName>style.visibility</p:attrName>
                                        </p:attrNameLst>
                                      </p:cBhvr>
                                      <p:to>
                                        <p:strVal val="visible"/>
                                      </p:to>
                                    </p:set>
                                    <p:animEffect transition="in" filter="wipe(left)">
                                      <p:cBhvr>
                                        <p:cTn id="115" dur="1000"/>
                                        <p:tgtEl>
                                          <p:spTgt spid="16429"/>
                                        </p:tgtEl>
                                      </p:cBhvr>
                                    </p:animEffect>
                                  </p:childTnLst>
                                </p:cTn>
                              </p:par>
                              <p:par>
                                <p:cTn id="116" presetID="22" presetClass="entr" presetSubtype="8" fill="hold" grpId="0" nodeType="withEffect">
                                  <p:stCondLst>
                                    <p:cond delay="0"/>
                                  </p:stCondLst>
                                  <p:childTnLst>
                                    <p:set>
                                      <p:cBhvr>
                                        <p:cTn id="117" dur="1" fill="hold">
                                          <p:stCondLst>
                                            <p:cond delay="0"/>
                                          </p:stCondLst>
                                        </p:cTn>
                                        <p:tgtEl>
                                          <p:spTgt spid="16430"/>
                                        </p:tgtEl>
                                        <p:attrNameLst>
                                          <p:attrName>style.visibility</p:attrName>
                                        </p:attrNameLst>
                                      </p:cBhvr>
                                      <p:to>
                                        <p:strVal val="visible"/>
                                      </p:to>
                                    </p:set>
                                    <p:animEffect transition="in" filter="wipe(left)">
                                      <p:cBhvr>
                                        <p:cTn id="118" dur="1000"/>
                                        <p:tgtEl>
                                          <p:spTgt spid="16430"/>
                                        </p:tgtEl>
                                      </p:cBhvr>
                                    </p:animEffect>
                                  </p:childTnLst>
                                </p:cTn>
                              </p:par>
                              <p:par>
                                <p:cTn id="119" presetID="22" presetClass="entr" presetSubtype="8" fill="hold" grpId="0" nodeType="withEffect">
                                  <p:stCondLst>
                                    <p:cond delay="0"/>
                                  </p:stCondLst>
                                  <p:childTnLst>
                                    <p:set>
                                      <p:cBhvr>
                                        <p:cTn id="120" dur="1" fill="hold">
                                          <p:stCondLst>
                                            <p:cond delay="0"/>
                                          </p:stCondLst>
                                        </p:cTn>
                                        <p:tgtEl>
                                          <p:spTgt spid="16431"/>
                                        </p:tgtEl>
                                        <p:attrNameLst>
                                          <p:attrName>style.visibility</p:attrName>
                                        </p:attrNameLst>
                                      </p:cBhvr>
                                      <p:to>
                                        <p:strVal val="visible"/>
                                      </p:to>
                                    </p:set>
                                    <p:animEffect transition="in" filter="wipe(left)">
                                      <p:cBhvr>
                                        <p:cTn id="121" dur="1000"/>
                                        <p:tgtEl>
                                          <p:spTgt spid="16431"/>
                                        </p:tgtEl>
                                      </p:cBhvr>
                                    </p:animEffect>
                                  </p:childTnLst>
                                </p:cTn>
                              </p:par>
                              <p:par>
                                <p:cTn id="122" presetID="22" presetClass="entr" presetSubtype="8" fill="hold" grpId="0" nodeType="withEffect">
                                  <p:stCondLst>
                                    <p:cond delay="0"/>
                                  </p:stCondLst>
                                  <p:childTnLst>
                                    <p:set>
                                      <p:cBhvr>
                                        <p:cTn id="123" dur="1" fill="hold">
                                          <p:stCondLst>
                                            <p:cond delay="0"/>
                                          </p:stCondLst>
                                        </p:cTn>
                                        <p:tgtEl>
                                          <p:spTgt spid="16432"/>
                                        </p:tgtEl>
                                        <p:attrNameLst>
                                          <p:attrName>style.visibility</p:attrName>
                                        </p:attrNameLst>
                                      </p:cBhvr>
                                      <p:to>
                                        <p:strVal val="visible"/>
                                      </p:to>
                                    </p:set>
                                    <p:animEffect transition="in" filter="wipe(left)">
                                      <p:cBhvr>
                                        <p:cTn id="124" dur="1000"/>
                                        <p:tgtEl>
                                          <p:spTgt spid="16432"/>
                                        </p:tgtEl>
                                      </p:cBhvr>
                                    </p:animEffect>
                                  </p:childTnLst>
                                </p:cTn>
                              </p:par>
                              <p:par>
                                <p:cTn id="125" presetID="22" presetClass="entr" presetSubtype="8" fill="hold" grpId="0" nodeType="withEffect">
                                  <p:stCondLst>
                                    <p:cond delay="0"/>
                                  </p:stCondLst>
                                  <p:childTnLst>
                                    <p:set>
                                      <p:cBhvr>
                                        <p:cTn id="126" dur="1" fill="hold">
                                          <p:stCondLst>
                                            <p:cond delay="0"/>
                                          </p:stCondLst>
                                        </p:cTn>
                                        <p:tgtEl>
                                          <p:spTgt spid="16433"/>
                                        </p:tgtEl>
                                        <p:attrNameLst>
                                          <p:attrName>style.visibility</p:attrName>
                                        </p:attrNameLst>
                                      </p:cBhvr>
                                      <p:to>
                                        <p:strVal val="visible"/>
                                      </p:to>
                                    </p:set>
                                    <p:animEffect transition="in" filter="wipe(left)">
                                      <p:cBhvr>
                                        <p:cTn id="127" dur="1000"/>
                                        <p:tgtEl>
                                          <p:spTgt spid="16433"/>
                                        </p:tgtEl>
                                      </p:cBhvr>
                                    </p:animEffect>
                                  </p:childTnLst>
                                </p:cTn>
                              </p:par>
                              <p:par>
                                <p:cTn id="128" presetID="22" presetClass="entr" presetSubtype="8" fill="hold" grpId="0" nodeType="withEffect">
                                  <p:stCondLst>
                                    <p:cond delay="0"/>
                                  </p:stCondLst>
                                  <p:childTnLst>
                                    <p:set>
                                      <p:cBhvr>
                                        <p:cTn id="129" dur="1" fill="hold">
                                          <p:stCondLst>
                                            <p:cond delay="0"/>
                                          </p:stCondLst>
                                        </p:cTn>
                                        <p:tgtEl>
                                          <p:spTgt spid="16434"/>
                                        </p:tgtEl>
                                        <p:attrNameLst>
                                          <p:attrName>style.visibility</p:attrName>
                                        </p:attrNameLst>
                                      </p:cBhvr>
                                      <p:to>
                                        <p:strVal val="visible"/>
                                      </p:to>
                                    </p:set>
                                    <p:animEffect transition="in" filter="wipe(left)">
                                      <p:cBhvr>
                                        <p:cTn id="130" dur="1000"/>
                                        <p:tgtEl>
                                          <p:spTgt spid="16434"/>
                                        </p:tgtEl>
                                      </p:cBhvr>
                                    </p:animEffect>
                                  </p:childTnLst>
                                </p:cTn>
                              </p:par>
                              <p:par>
                                <p:cTn id="131" presetID="22" presetClass="entr" presetSubtype="8" fill="hold" grpId="0" nodeType="withEffect">
                                  <p:stCondLst>
                                    <p:cond delay="0"/>
                                  </p:stCondLst>
                                  <p:childTnLst>
                                    <p:set>
                                      <p:cBhvr>
                                        <p:cTn id="132" dur="1" fill="hold">
                                          <p:stCondLst>
                                            <p:cond delay="0"/>
                                          </p:stCondLst>
                                        </p:cTn>
                                        <p:tgtEl>
                                          <p:spTgt spid="16435"/>
                                        </p:tgtEl>
                                        <p:attrNameLst>
                                          <p:attrName>style.visibility</p:attrName>
                                        </p:attrNameLst>
                                      </p:cBhvr>
                                      <p:to>
                                        <p:strVal val="visible"/>
                                      </p:to>
                                    </p:set>
                                    <p:animEffect transition="in" filter="wipe(left)">
                                      <p:cBhvr>
                                        <p:cTn id="133" dur="1000"/>
                                        <p:tgtEl>
                                          <p:spTgt spid="16435"/>
                                        </p:tgtEl>
                                      </p:cBhvr>
                                    </p:animEffect>
                                  </p:childTnLst>
                                </p:cTn>
                              </p:par>
                              <p:par>
                                <p:cTn id="134" presetID="22" presetClass="entr" presetSubtype="8" fill="hold" grpId="0" nodeType="withEffect">
                                  <p:stCondLst>
                                    <p:cond delay="0"/>
                                  </p:stCondLst>
                                  <p:childTnLst>
                                    <p:set>
                                      <p:cBhvr>
                                        <p:cTn id="135" dur="1" fill="hold">
                                          <p:stCondLst>
                                            <p:cond delay="0"/>
                                          </p:stCondLst>
                                        </p:cTn>
                                        <p:tgtEl>
                                          <p:spTgt spid="16436"/>
                                        </p:tgtEl>
                                        <p:attrNameLst>
                                          <p:attrName>style.visibility</p:attrName>
                                        </p:attrNameLst>
                                      </p:cBhvr>
                                      <p:to>
                                        <p:strVal val="visible"/>
                                      </p:to>
                                    </p:set>
                                    <p:animEffect transition="in" filter="wipe(left)">
                                      <p:cBhvr>
                                        <p:cTn id="136" dur="1000"/>
                                        <p:tgtEl>
                                          <p:spTgt spid="16436"/>
                                        </p:tgtEl>
                                      </p:cBhvr>
                                    </p:animEffect>
                                  </p:childTnLst>
                                </p:cTn>
                              </p:par>
                              <p:par>
                                <p:cTn id="137" presetID="22" presetClass="entr" presetSubtype="8" fill="hold" nodeType="withEffect">
                                  <p:stCondLst>
                                    <p:cond delay="0"/>
                                  </p:stCondLst>
                                  <p:childTnLst>
                                    <p:set>
                                      <p:cBhvr>
                                        <p:cTn id="138" dur="1" fill="hold">
                                          <p:stCondLst>
                                            <p:cond delay="0"/>
                                          </p:stCondLst>
                                        </p:cTn>
                                        <p:tgtEl>
                                          <p:spTgt spid="16437"/>
                                        </p:tgtEl>
                                        <p:attrNameLst>
                                          <p:attrName>style.visibility</p:attrName>
                                        </p:attrNameLst>
                                      </p:cBhvr>
                                      <p:to>
                                        <p:strVal val="visible"/>
                                      </p:to>
                                    </p:set>
                                    <p:animEffect transition="in" filter="wipe(left)">
                                      <p:cBhvr>
                                        <p:cTn id="139" dur="1000"/>
                                        <p:tgtEl>
                                          <p:spTgt spid="16437"/>
                                        </p:tgtEl>
                                      </p:cBhvr>
                                    </p:animEffect>
                                  </p:childTnLst>
                                </p:cTn>
                              </p:par>
                              <p:par>
                                <p:cTn id="140" presetID="22" presetClass="entr" presetSubtype="8" fill="hold" grpId="0" nodeType="withEffect">
                                  <p:stCondLst>
                                    <p:cond delay="0"/>
                                  </p:stCondLst>
                                  <p:childTnLst>
                                    <p:set>
                                      <p:cBhvr>
                                        <p:cTn id="141" dur="1" fill="hold">
                                          <p:stCondLst>
                                            <p:cond delay="0"/>
                                          </p:stCondLst>
                                        </p:cTn>
                                        <p:tgtEl>
                                          <p:spTgt spid="16438"/>
                                        </p:tgtEl>
                                        <p:attrNameLst>
                                          <p:attrName>style.visibility</p:attrName>
                                        </p:attrNameLst>
                                      </p:cBhvr>
                                      <p:to>
                                        <p:strVal val="visible"/>
                                      </p:to>
                                    </p:set>
                                    <p:animEffect transition="in" filter="wipe(left)">
                                      <p:cBhvr>
                                        <p:cTn id="142" dur="1000"/>
                                        <p:tgtEl>
                                          <p:spTgt spid="16438"/>
                                        </p:tgtEl>
                                      </p:cBhvr>
                                    </p:animEffect>
                                  </p:childTnLst>
                                </p:cTn>
                              </p:par>
                              <p:par>
                                <p:cTn id="143" presetID="22" presetClass="entr" presetSubtype="8" fill="hold" nodeType="withEffect">
                                  <p:stCondLst>
                                    <p:cond delay="0"/>
                                  </p:stCondLst>
                                  <p:childTnLst>
                                    <p:set>
                                      <p:cBhvr>
                                        <p:cTn id="144" dur="1" fill="hold">
                                          <p:stCondLst>
                                            <p:cond delay="0"/>
                                          </p:stCondLst>
                                        </p:cTn>
                                        <p:tgtEl>
                                          <p:spTgt spid="16439"/>
                                        </p:tgtEl>
                                        <p:attrNameLst>
                                          <p:attrName>style.visibility</p:attrName>
                                        </p:attrNameLst>
                                      </p:cBhvr>
                                      <p:to>
                                        <p:strVal val="visible"/>
                                      </p:to>
                                    </p:set>
                                    <p:animEffect transition="in" filter="wipe(left)">
                                      <p:cBhvr>
                                        <p:cTn id="145" dur="1000"/>
                                        <p:tgtEl>
                                          <p:spTgt spid="16439"/>
                                        </p:tgtEl>
                                      </p:cBhvr>
                                    </p:animEffect>
                                  </p:childTnLst>
                                </p:cTn>
                              </p:par>
                              <p:par>
                                <p:cTn id="146" presetID="22" presetClass="entr" presetSubtype="8" fill="hold" grpId="0" nodeType="withEffect">
                                  <p:stCondLst>
                                    <p:cond delay="0"/>
                                  </p:stCondLst>
                                  <p:childTnLst>
                                    <p:set>
                                      <p:cBhvr>
                                        <p:cTn id="147" dur="1" fill="hold">
                                          <p:stCondLst>
                                            <p:cond delay="0"/>
                                          </p:stCondLst>
                                        </p:cTn>
                                        <p:tgtEl>
                                          <p:spTgt spid="16447"/>
                                        </p:tgtEl>
                                        <p:attrNameLst>
                                          <p:attrName>style.visibility</p:attrName>
                                        </p:attrNameLst>
                                      </p:cBhvr>
                                      <p:to>
                                        <p:strVal val="visible"/>
                                      </p:to>
                                    </p:set>
                                    <p:animEffect transition="in" filter="wipe(left)">
                                      <p:cBhvr>
                                        <p:cTn id="148" dur="1000"/>
                                        <p:tgtEl>
                                          <p:spTgt spid="16447"/>
                                        </p:tgtEl>
                                      </p:cBhvr>
                                    </p:animEffect>
                                  </p:childTnLst>
                                </p:cTn>
                              </p:par>
                              <p:par>
                                <p:cTn id="149" presetID="22" presetClass="entr" presetSubtype="8" fill="hold" grpId="0" nodeType="withEffect">
                                  <p:stCondLst>
                                    <p:cond delay="0"/>
                                  </p:stCondLst>
                                  <p:childTnLst>
                                    <p:set>
                                      <p:cBhvr>
                                        <p:cTn id="150" dur="1" fill="hold">
                                          <p:stCondLst>
                                            <p:cond delay="0"/>
                                          </p:stCondLst>
                                        </p:cTn>
                                        <p:tgtEl>
                                          <p:spTgt spid="16448"/>
                                        </p:tgtEl>
                                        <p:attrNameLst>
                                          <p:attrName>style.visibility</p:attrName>
                                        </p:attrNameLst>
                                      </p:cBhvr>
                                      <p:to>
                                        <p:strVal val="visible"/>
                                      </p:to>
                                    </p:set>
                                    <p:animEffect transition="in" filter="wipe(left)">
                                      <p:cBhvr>
                                        <p:cTn id="151" dur="1000"/>
                                        <p:tgtEl>
                                          <p:spTgt spid="16448"/>
                                        </p:tgtEl>
                                      </p:cBhvr>
                                    </p:animEffect>
                                  </p:childTnLst>
                                </p:cTn>
                              </p:par>
                              <p:par>
                                <p:cTn id="152" presetID="22" presetClass="entr" presetSubtype="8" fill="hold" grpId="0" nodeType="withEffect">
                                  <p:stCondLst>
                                    <p:cond delay="0"/>
                                  </p:stCondLst>
                                  <p:childTnLst>
                                    <p:set>
                                      <p:cBhvr>
                                        <p:cTn id="153" dur="1" fill="hold">
                                          <p:stCondLst>
                                            <p:cond delay="0"/>
                                          </p:stCondLst>
                                        </p:cTn>
                                        <p:tgtEl>
                                          <p:spTgt spid="16449"/>
                                        </p:tgtEl>
                                        <p:attrNameLst>
                                          <p:attrName>style.visibility</p:attrName>
                                        </p:attrNameLst>
                                      </p:cBhvr>
                                      <p:to>
                                        <p:strVal val="visible"/>
                                      </p:to>
                                    </p:set>
                                    <p:animEffect transition="in" filter="wipe(left)">
                                      <p:cBhvr>
                                        <p:cTn id="154" dur="1000"/>
                                        <p:tgtEl>
                                          <p:spTgt spid="16449"/>
                                        </p:tgtEl>
                                      </p:cBhvr>
                                    </p:animEffect>
                                  </p:childTnLst>
                                </p:cTn>
                              </p:par>
                              <p:par>
                                <p:cTn id="155" presetID="22" presetClass="entr" presetSubtype="8" fill="hold" grpId="0" nodeType="withEffect">
                                  <p:stCondLst>
                                    <p:cond delay="0"/>
                                  </p:stCondLst>
                                  <p:childTnLst>
                                    <p:set>
                                      <p:cBhvr>
                                        <p:cTn id="156" dur="1" fill="hold">
                                          <p:stCondLst>
                                            <p:cond delay="0"/>
                                          </p:stCondLst>
                                        </p:cTn>
                                        <p:tgtEl>
                                          <p:spTgt spid="16450"/>
                                        </p:tgtEl>
                                        <p:attrNameLst>
                                          <p:attrName>style.visibility</p:attrName>
                                        </p:attrNameLst>
                                      </p:cBhvr>
                                      <p:to>
                                        <p:strVal val="visible"/>
                                      </p:to>
                                    </p:set>
                                    <p:animEffect transition="in" filter="wipe(left)">
                                      <p:cBhvr>
                                        <p:cTn id="157" dur="1000"/>
                                        <p:tgtEl>
                                          <p:spTgt spid="16450"/>
                                        </p:tgtEl>
                                      </p:cBhvr>
                                    </p:animEffect>
                                  </p:childTnLst>
                                </p:cTn>
                              </p:par>
                              <p:par>
                                <p:cTn id="158" presetID="22" presetClass="entr" presetSubtype="8" fill="hold" grpId="0" nodeType="withEffect">
                                  <p:stCondLst>
                                    <p:cond delay="0"/>
                                  </p:stCondLst>
                                  <p:childTnLst>
                                    <p:set>
                                      <p:cBhvr>
                                        <p:cTn id="159" dur="1" fill="hold">
                                          <p:stCondLst>
                                            <p:cond delay="0"/>
                                          </p:stCondLst>
                                        </p:cTn>
                                        <p:tgtEl>
                                          <p:spTgt spid="16451"/>
                                        </p:tgtEl>
                                        <p:attrNameLst>
                                          <p:attrName>style.visibility</p:attrName>
                                        </p:attrNameLst>
                                      </p:cBhvr>
                                      <p:to>
                                        <p:strVal val="visible"/>
                                      </p:to>
                                    </p:set>
                                    <p:animEffect transition="in" filter="wipe(left)">
                                      <p:cBhvr>
                                        <p:cTn id="160" dur="1000"/>
                                        <p:tgtEl>
                                          <p:spTgt spid="16451"/>
                                        </p:tgtEl>
                                      </p:cBhvr>
                                    </p:animEffect>
                                  </p:childTnLst>
                                </p:cTn>
                              </p:par>
                              <p:par>
                                <p:cTn id="161" presetID="22" presetClass="entr" presetSubtype="8" fill="hold" grpId="0" nodeType="withEffect">
                                  <p:stCondLst>
                                    <p:cond delay="0"/>
                                  </p:stCondLst>
                                  <p:childTnLst>
                                    <p:set>
                                      <p:cBhvr>
                                        <p:cTn id="162" dur="1" fill="hold">
                                          <p:stCondLst>
                                            <p:cond delay="0"/>
                                          </p:stCondLst>
                                        </p:cTn>
                                        <p:tgtEl>
                                          <p:spTgt spid="16452"/>
                                        </p:tgtEl>
                                        <p:attrNameLst>
                                          <p:attrName>style.visibility</p:attrName>
                                        </p:attrNameLst>
                                      </p:cBhvr>
                                      <p:to>
                                        <p:strVal val="visible"/>
                                      </p:to>
                                    </p:set>
                                    <p:animEffect transition="in" filter="wipe(left)">
                                      <p:cBhvr>
                                        <p:cTn id="163" dur="1000"/>
                                        <p:tgtEl>
                                          <p:spTgt spid="16452"/>
                                        </p:tgtEl>
                                      </p:cBhvr>
                                    </p:animEffect>
                                  </p:childTnLst>
                                </p:cTn>
                              </p:par>
                              <p:par>
                                <p:cTn id="164" presetID="22" presetClass="entr" presetSubtype="8" fill="hold" grpId="0" nodeType="withEffect">
                                  <p:stCondLst>
                                    <p:cond delay="0"/>
                                  </p:stCondLst>
                                  <p:childTnLst>
                                    <p:set>
                                      <p:cBhvr>
                                        <p:cTn id="165" dur="1" fill="hold">
                                          <p:stCondLst>
                                            <p:cond delay="0"/>
                                          </p:stCondLst>
                                        </p:cTn>
                                        <p:tgtEl>
                                          <p:spTgt spid="16453"/>
                                        </p:tgtEl>
                                        <p:attrNameLst>
                                          <p:attrName>style.visibility</p:attrName>
                                        </p:attrNameLst>
                                      </p:cBhvr>
                                      <p:to>
                                        <p:strVal val="visible"/>
                                      </p:to>
                                    </p:set>
                                    <p:animEffect transition="in" filter="wipe(left)">
                                      <p:cBhvr>
                                        <p:cTn id="166" dur="1000"/>
                                        <p:tgtEl>
                                          <p:spTgt spid="16453"/>
                                        </p:tgtEl>
                                      </p:cBhvr>
                                    </p:animEffect>
                                  </p:childTnLst>
                                </p:cTn>
                              </p:par>
                              <p:par>
                                <p:cTn id="167" presetID="22" presetClass="entr" presetSubtype="8" fill="hold" nodeType="withEffect">
                                  <p:stCondLst>
                                    <p:cond delay="0"/>
                                  </p:stCondLst>
                                  <p:childTnLst>
                                    <p:set>
                                      <p:cBhvr>
                                        <p:cTn id="168" dur="1" fill="hold">
                                          <p:stCondLst>
                                            <p:cond delay="0"/>
                                          </p:stCondLst>
                                        </p:cTn>
                                        <p:tgtEl>
                                          <p:spTgt spid="16454"/>
                                        </p:tgtEl>
                                        <p:attrNameLst>
                                          <p:attrName>style.visibility</p:attrName>
                                        </p:attrNameLst>
                                      </p:cBhvr>
                                      <p:to>
                                        <p:strVal val="visible"/>
                                      </p:to>
                                    </p:set>
                                    <p:animEffect transition="in" filter="wipe(left)">
                                      <p:cBhvr>
                                        <p:cTn id="169" dur="1000"/>
                                        <p:tgtEl>
                                          <p:spTgt spid="16454"/>
                                        </p:tgtEl>
                                      </p:cBhvr>
                                    </p:animEffect>
                                  </p:childTnLst>
                                </p:cTn>
                              </p:par>
                              <p:par>
                                <p:cTn id="170" presetID="22" presetClass="entr" presetSubtype="8" fill="hold" grpId="0" nodeType="withEffect">
                                  <p:stCondLst>
                                    <p:cond delay="0"/>
                                  </p:stCondLst>
                                  <p:childTnLst>
                                    <p:set>
                                      <p:cBhvr>
                                        <p:cTn id="171" dur="1" fill="hold">
                                          <p:stCondLst>
                                            <p:cond delay="0"/>
                                          </p:stCondLst>
                                        </p:cTn>
                                        <p:tgtEl>
                                          <p:spTgt spid="16455"/>
                                        </p:tgtEl>
                                        <p:attrNameLst>
                                          <p:attrName>style.visibility</p:attrName>
                                        </p:attrNameLst>
                                      </p:cBhvr>
                                      <p:to>
                                        <p:strVal val="visible"/>
                                      </p:to>
                                    </p:set>
                                    <p:animEffect transition="in" filter="wipe(left)">
                                      <p:cBhvr>
                                        <p:cTn id="172" dur="1000"/>
                                        <p:tgtEl>
                                          <p:spTgt spid="16455"/>
                                        </p:tgtEl>
                                      </p:cBhvr>
                                    </p:animEffect>
                                  </p:childTnLst>
                                </p:cTn>
                              </p:par>
                              <p:par>
                                <p:cTn id="173" presetID="22" presetClass="entr" presetSubtype="8" fill="hold" nodeType="withEffect">
                                  <p:stCondLst>
                                    <p:cond delay="0"/>
                                  </p:stCondLst>
                                  <p:childTnLst>
                                    <p:set>
                                      <p:cBhvr>
                                        <p:cTn id="174" dur="1" fill="hold">
                                          <p:stCondLst>
                                            <p:cond delay="0"/>
                                          </p:stCondLst>
                                        </p:cTn>
                                        <p:tgtEl>
                                          <p:spTgt spid="16456"/>
                                        </p:tgtEl>
                                        <p:attrNameLst>
                                          <p:attrName>style.visibility</p:attrName>
                                        </p:attrNameLst>
                                      </p:cBhvr>
                                      <p:to>
                                        <p:strVal val="visible"/>
                                      </p:to>
                                    </p:set>
                                    <p:animEffect transition="in" filter="wipe(left)">
                                      <p:cBhvr>
                                        <p:cTn id="175" dur="1000"/>
                                        <p:tgtEl>
                                          <p:spTgt spid="16456"/>
                                        </p:tgtEl>
                                      </p:cBhvr>
                                    </p:animEffect>
                                  </p:childTnLst>
                                </p:cTn>
                              </p:par>
                              <p:par>
                                <p:cTn id="176" presetID="22" presetClass="entr" presetSubtype="8" fill="hold" grpId="0" nodeType="withEffect">
                                  <p:stCondLst>
                                    <p:cond delay="0"/>
                                  </p:stCondLst>
                                  <p:childTnLst>
                                    <p:set>
                                      <p:cBhvr>
                                        <p:cTn id="177" dur="1" fill="hold">
                                          <p:stCondLst>
                                            <p:cond delay="0"/>
                                          </p:stCondLst>
                                        </p:cTn>
                                        <p:tgtEl>
                                          <p:spTgt spid="16457"/>
                                        </p:tgtEl>
                                        <p:attrNameLst>
                                          <p:attrName>style.visibility</p:attrName>
                                        </p:attrNameLst>
                                      </p:cBhvr>
                                      <p:to>
                                        <p:strVal val="visible"/>
                                      </p:to>
                                    </p:set>
                                    <p:animEffect transition="in" filter="wipe(left)">
                                      <p:cBhvr>
                                        <p:cTn id="178" dur="1000"/>
                                        <p:tgtEl>
                                          <p:spTgt spid="16457"/>
                                        </p:tgtEl>
                                      </p:cBhvr>
                                    </p:animEffect>
                                  </p:childTnLst>
                                </p:cTn>
                              </p:par>
                              <p:par>
                                <p:cTn id="179" presetID="22" presetClass="entr" presetSubtype="8" fill="hold" grpId="0" nodeType="withEffect">
                                  <p:stCondLst>
                                    <p:cond delay="0"/>
                                  </p:stCondLst>
                                  <p:childTnLst>
                                    <p:set>
                                      <p:cBhvr>
                                        <p:cTn id="180" dur="1" fill="hold">
                                          <p:stCondLst>
                                            <p:cond delay="0"/>
                                          </p:stCondLst>
                                        </p:cTn>
                                        <p:tgtEl>
                                          <p:spTgt spid="16458"/>
                                        </p:tgtEl>
                                        <p:attrNameLst>
                                          <p:attrName>style.visibility</p:attrName>
                                        </p:attrNameLst>
                                      </p:cBhvr>
                                      <p:to>
                                        <p:strVal val="visible"/>
                                      </p:to>
                                    </p:set>
                                    <p:animEffect transition="in" filter="wipe(left)">
                                      <p:cBhvr>
                                        <p:cTn id="181" dur="1000"/>
                                        <p:tgtEl>
                                          <p:spTgt spid="16458"/>
                                        </p:tgtEl>
                                      </p:cBhvr>
                                    </p:animEffect>
                                  </p:childTnLst>
                                </p:cTn>
                              </p:par>
                              <p:par>
                                <p:cTn id="182" presetID="22" presetClass="entr" presetSubtype="8" fill="hold" nodeType="withEffect">
                                  <p:stCondLst>
                                    <p:cond delay="0"/>
                                  </p:stCondLst>
                                  <p:childTnLst>
                                    <p:set>
                                      <p:cBhvr>
                                        <p:cTn id="183" dur="1" fill="hold">
                                          <p:stCondLst>
                                            <p:cond delay="0"/>
                                          </p:stCondLst>
                                        </p:cTn>
                                        <p:tgtEl>
                                          <p:spTgt spid="16459"/>
                                        </p:tgtEl>
                                        <p:attrNameLst>
                                          <p:attrName>style.visibility</p:attrName>
                                        </p:attrNameLst>
                                      </p:cBhvr>
                                      <p:to>
                                        <p:strVal val="visible"/>
                                      </p:to>
                                    </p:set>
                                    <p:animEffect transition="in" filter="wipe(left)">
                                      <p:cBhvr>
                                        <p:cTn id="184" dur="1000"/>
                                        <p:tgtEl>
                                          <p:spTgt spid="16459"/>
                                        </p:tgtEl>
                                      </p:cBhvr>
                                    </p:animEffect>
                                  </p:childTnLst>
                                </p:cTn>
                              </p:par>
                              <p:par>
                                <p:cTn id="185" presetID="22" presetClass="entr" presetSubtype="8" fill="hold" nodeType="withEffect">
                                  <p:stCondLst>
                                    <p:cond delay="0"/>
                                  </p:stCondLst>
                                  <p:childTnLst>
                                    <p:set>
                                      <p:cBhvr>
                                        <p:cTn id="186" dur="1" fill="hold">
                                          <p:stCondLst>
                                            <p:cond delay="0"/>
                                          </p:stCondLst>
                                        </p:cTn>
                                        <p:tgtEl>
                                          <p:spTgt spid="16460"/>
                                        </p:tgtEl>
                                        <p:attrNameLst>
                                          <p:attrName>style.visibility</p:attrName>
                                        </p:attrNameLst>
                                      </p:cBhvr>
                                      <p:to>
                                        <p:strVal val="visible"/>
                                      </p:to>
                                    </p:set>
                                    <p:animEffect transition="in" filter="wipe(left)">
                                      <p:cBhvr>
                                        <p:cTn id="187" dur="1000"/>
                                        <p:tgtEl>
                                          <p:spTgt spid="16460"/>
                                        </p:tgtEl>
                                      </p:cBhvr>
                                    </p:animEffect>
                                  </p:childTnLst>
                                </p:cTn>
                              </p:par>
                              <p:par>
                                <p:cTn id="188" presetID="22" presetClass="entr" presetSubtype="8" fill="hold" grpId="0" nodeType="withEffect">
                                  <p:stCondLst>
                                    <p:cond delay="0"/>
                                  </p:stCondLst>
                                  <p:childTnLst>
                                    <p:set>
                                      <p:cBhvr>
                                        <p:cTn id="189" dur="1" fill="hold">
                                          <p:stCondLst>
                                            <p:cond delay="0"/>
                                          </p:stCondLst>
                                        </p:cTn>
                                        <p:tgtEl>
                                          <p:spTgt spid="16461"/>
                                        </p:tgtEl>
                                        <p:attrNameLst>
                                          <p:attrName>style.visibility</p:attrName>
                                        </p:attrNameLst>
                                      </p:cBhvr>
                                      <p:to>
                                        <p:strVal val="visible"/>
                                      </p:to>
                                    </p:set>
                                    <p:animEffect transition="in" filter="wipe(left)">
                                      <p:cBhvr>
                                        <p:cTn id="190" dur="1000"/>
                                        <p:tgtEl>
                                          <p:spTgt spid="16461"/>
                                        </p:tgtEl>
                                      </p:cBhvr>
                                    </p:animEffect>
                                  </p:childTnLst>
                                </p:cTn>
                              </p:par>
                              <p:par>
                                <p:cTn id="191" presetID="22" presetClass="entr" presetSubtype="8" fill="hold" nodeType="withEffect">
                                  <p:stCondLst>
                                    <p:cond delay="0"/>
                                  </p:stCondLst>
                                  <p:childTnLst>
                                    <p:set>
                                      <p:cBhvr>
                                        <p:cTn id="192" dur="1" fill="hold">
                                          <p:stCondLst>
                                            <p:cond delay="0"/>
                                          </p:stCondLst>
                                        </p:cTn>
                                        <p:tgtEl>
                                          <p:spTgt spid="16463"/>
                                        </p:tgtEl>
                                        <p:attrNameLst>
                                          <p:attrName>style.visibility</p:attrName>
                                        </p:attrNameLst>
                                      </p:cBhvr>
                                      <p:to>
                                        <p:strVal val="visible"/>
                                      </p:to>
                                    </p:set>
                                    <p:animEffect transition="in" filter="wipe(left)">
                                      <p:cBhvr>
                                        <p:cTn id="193" dur="1000"/>
                                        <p:tgtEl>
                                          <p:spTgt spid="16463"/>
                                        </p:tgtEl>
                                      </p:cBhvr>
                                    </p:animEffect>
                                  </p:childTnLst>
                                </p:cTn>
                              </p:par>
                              <p:par>
                                <p:cTn id="194" presetID="22" presetClass="entr" presetSubtype="8" fill="hold" nodeType="withEffect">
                                  <p:stCondLst>
                                    <p:cond delay="0"/>
                                  </p:stCondLst>
                                  <p:childTnLst>
                                    <p:set>
                                      <p:cBhvr>
                                        <p:cTn id="195" dur="1" fill="hold">
                                          <p:stCondLst>
                                            <p:cond delay="0"/>
                                          </p:stCondLst>
                                        </p:cTn>
                                        <p:tgtEl>
                                          <p:spTgt spid="16"/>
                                        </p:tgtEl>
                                        <p:attrNameLst>
                                          <p:attrName>style.visibility</p:attrName>
                                        </p:attrNameLst>
                                      </p:cBhvr>
                                      <p:to>
                                        <p:strVal val="visible"/>
                                      </p:to>
                                    </p:set>
                                    <p:animEffect transition="in" filter="wipe(left)">
                                      <p:cBhvr>
                                        <p:cTn id="196" dur="1000"/>
                                        <p:tgtEl>
                                          <p:spTgt spid="16"/>
                                        </p:tgtEl>
                                      </p:cBhvr>
                                    </p:animEffect>
                                  </p:childTnLst>
                                </p:cTn>
                              </p:par>
                              <p:par>
                                <p:cTn id="197" presetID="22" presetClass="entr" presetSubtype="8" fill="hold" grpId="0" nodeType="withEffect">
                                  <p:stCondLst>
                                    <p:cond delay="0"/>
                                  </p:stCondLst>
                                  <p:childTnLst>
                                    <p:set>
                                      <p:cBhvr>
                                        <p:cTn id="198" dur="1" fill="hold">
                                          <p:stCondLst>
                                            <p:cond delay="0"/>
                                          </p:stCondLst>
                                        </p:cTn>
                                        <p:tgtEl>
                                          <p:spTgt spid="18"/>
                                        </p:tgtEl>
                                        <p:attrNameLst>
                                          <p:attrName>style.visibility</p:attrName>
                                        </p:attrNameLst>
                                      </p:cBhvr>
                                      <p:to>
                                        <p:strVal val="visible"/>
                                      </p:to>
                                    </p:set>
                                    <p:animEffect transition="in" filter="wipe(left)">
                                      <p:cBhvr>
                                        <p:cTn id="199" dur="1000"/>
                                        <p:tgtEl>
                                          <p:spTgt spid="18"/>
                                        </p:tgtEl>
                                      </p:cBhvr>
                                    </p:animEffect>
                                  </p:childTnLst>
                                </p:cTn>
                              </p:par>
                              <p:par>
                                <p:cTn id="200" presetID="22" presetClass="entr" presetSubtype="8" fill="hold" grpId="0" nodeType="withEffect">
                                  <p:stCondLst>
                                    <p:cond delay="0"/>
                                  </p:stCondLst>
                                  <p:childTnLst>
                                    <p:set>
                                      <p:cBhvr>
                                        <p:cTn id="201" dur="1" fill="hold">
                                          <p:stCondLst>
                                            <p:cond delay="0"/>
                                          </p:stCondLst>
                                        </p:cTn>
                                        <p:tgtEl>
                                          <p:spTgt spid="19"/>
                                        </p:tgtEl>
                                        <p:attrNameLst>
                                          <p:attrName>style.visibility</p:attrName>
                                        </p:attrNameLst>
                                      </p:cBhvr>
                                      <p:to>
                                        <p:strVal val="visible"/>
                                      </p:to>
                                    </p:set>
                                    <p:animEffect transition="in" filter="wipe(left)">
                                      <p:cBhvr>
                                        <p:cTn id="202" dur="1000"/>
                                        <p:tgtEl>
                                          <p:spTgt spid="19"/>
                                        </p:tgtEl>
                                      </p:cBhvr>
                                    </p:animEffect>
                                  </p:childTnLst>
                                </p:cTn>
                              </p:par>
                              <p:par>
                                <p:cTn id="203" presetID="22" presetClass="entr" presetSubtype="8" fill="hold" grpId="0" nodeType="withEffect">
                                  <p:stCondLst>
                                    <p:cond delay="0"/>
                                  </p:stCondLst>
                                  <p:childTnLst>
                                    <p:set>
                                      <p:cBhvr>
                                        <p:cTn id="204" dur="1" fill="hold">
                                          <p:stCondLst>
                                            <p:cond delay="0"/>
                                          </p:stCondLst>
                                        </p:cTn>
                                        <p:tgtEl>
                                          <p:spTgt spid="20"/>
                                        </p:tgtEl>
                                        <p:attrNameLst>
                                          <p:attrName>style.visibility</p:attrName>
                                        </p:attrNameLst>
                                      </p:cBhvr>
                                      <p:to>
                                        <p:strVal val="visible"/>
                                      </p:to>
                                    </p:set>
                                    <p:animEffect transition="in" filter="wipe(left)">
                                      <p:cBhvr>
                                        <p:cTn id="205" dur="1000"/>
                                        <p:tgtEl>
                                          <p:spTgt spid="20"/>
                                        </p:tgtEl>
                                      </p:cBhvr>
                                    </p:animEffect>
                                  </p:childTnLst>
                                </p:cTn>
                              </p:par>
                              <p:par>
                                <p:cTn id="206" presetID="22" presetClass="entr" presetSubtype="8" fill="hold" grpId="0" nodeType="withEffect">
                                  <p:stCondLst>
                                    <p:cond delay="0"/>
                                  </p:stCondLst>
                                  <p:childTnLst>
                                    <p:set>
                                      <p:cBhvr>
                                        <p:cTn id="207" dur="1" fill="hold">
                                          <p:stCondLst>
                                            <p:cond delay="0"/>
                                          </p:stCondLst>
                                        </p:cTn>
                                        <p:tgtEl>
                                          <p:spTgt spid="21"/>
                                        </p:tgtEl>
                                        <p:attrNameLst>
                                          <p:attrName>style.visibility</p:attrName>
                                        </p:attrNameLst>
                                      </p:cBhvr>
                                      <p:to>
                                        <p:strVal val="visible"/>
                                      </p:to>
                                    </p:set>
                                    <p:animEffect transition="in" filter="wipe(left)">
                                      <p:cBhvr>
                                        <p:cTn id="208" dur="1000"/>
                                        <p:tgtEl>
                                          <p:spTgt spid="21"/>
                                        </p:tgtEl>
                                      </p:cBhvr>
                                    </p:animEffect>
                                  </p:childTnLst>
                                </p:cTn>
                              </p:par>
                              <p:par>
                                <p:cTn id="209" presetID="22" presetClass="entr" presetSubtype="8" fill="hold" grpId="0" nodeType="withEffect">
                                  <p:stCondLst>
                                    <p:cond delay="0"/>
                                  </p:stCondLst>
                                  <p:childTnLst>
                                    <p:set>
                                      <p:cBhvr>
                                        <p:cTn id="210" dur="1" fill="hold">
                                          <p:stCondLst>
                                            <p:cond delay="0"/>
                                          </p:stCondLst>
                                        </p:cTn>
                                        <p:tgtEl>
                                          <p:spTgt spid="22"/>
                                        </p:tgtEl>
                                        <p:attrNameLst>
                                          <p:attrName>style.visibility</p:attrName>
                                        </p:attrNameLst>
                                      </p:cBhvr>
                                      <p:to>
                                        <p:strVal val="visible"/>
                                      </p:to>
                                    </p:set>
                                    <p:animEffect transition="in" filter="wipe(left)">
                                      <p:cBhvr>
                                        <p:cTn id="211" dur="1000"/>
                                        <p:tgtEl>
                                          <p:spTgt spid="22"/>
                                        </p:tgtEl>
                                      </p:cBhvr>
                                    </p:animEffect>
                                  </p:childTnLst>
                                </p:cTn>
                              </p:par>
                              <p:par>
                                <p:cTn id="212" presetID="22" presetClass="entr" presetSubtype="8" fill="hold" grpId="0" nodeType="withEffect">
                                  <p:stCondLst>
                                    <p:cond delay="0"/>
                                  </p:stCondLst>
                                  <p:childTnLst>
                                    <p:set>
                                      <p:cBhvr>
                                        <p:cTn id="213" dur="1" fill="hold">
                                          <p:stCondLst>
                                            <p:cond delay="0"/>
                                          </p:stCondLst>
                                        </p:cTn>
                                        <p:tgtEl>
                                          <p:spTgt spid="23"/>
                                        </p:tgtEl>
                                        <p:attrNameLst>
                                          <p:attrName>style.visibility</p:attrName>
                                        </p:attrNameLst>
                                      </p:cBhvr>
                                      <p:to>
                                        <p:strVal val="visible"/>
                                      </p:to>
                                    </p:set>
                                    <p:animEffect transition="in" filter="wipe(left)">
                                      <p:cBhvr>
                                        <p:cTn id="214" dur="1000"/>
                                        <p:tgtEl>
                                          <p:spTgt spid="23"/>
                                        </p:tgtEl>
                                      </p:cBhvr>
                                    </p:animEffect>
                                  </p:childTnLst>
                                </p:cTn>
                              </p:par>
                              <p:par>
                                <p:cTn id="215" presetID="22" presetClass="entr" presetSubtype="8" fill="hold" grpId="0" nodeType="withEffect">
                                  <p:stCondLst>
                                    <p:cond delay="0"/>
                                  </p:stCondLst>
                                  <p:childTnLst>
                                    <p:set>
                                      <p:cBhvr>
                                        <p:cTn id="216" dur="1" fill="hold">
                                          <p:stCondLst>
                                            <p:cond delay="0"/>
                                          </p:stCondLst>
                                        </p:cTn>
                                        <p:tgtEl>
                                          <p:spTgt spid="24"/>
                                        </p:tgtEl>
                                        <p:attrNameLst>
                                          <p:attrName>style.visibility</p:attrName>
                                        </p:attrNameLst>
                                      </p:cBhvr>
                                      <p:to>
                                        <p:strVal val="visible"/>
                                      </p:to>
                                    </p:set>
                                    <p:animEffect transition="in" filter="wipe(left)">
                                      <p:cBhvr>
                                        <p:cTn id="217" dur="1000"/>
                                        <p:tgtEl>
                                          <p:spTgt spid="24"/>
                                        </p:tgtEl>
                                      </p:cBhvr>
                                    </p:animEffect>
                                  </p:childTnLst>
                                </p:cTn>
                              </p:par>
                              <p:par>
                                <p:cTn id="218" presetID="22" presetClass="entr" presetSubtype="8" fill="hold" grpId="0" nodeType="withEffect">
                                  <p:stCondLst>
                                    <p:cond delay="0"/>
                                  </p:stCondLst>
                                  <p:childTnLst>
                                    <p:set>
                                      <p:cBhvr>
                                        <p:cTn id="219" dur="1" fill="hold">
                                          <p:stCondLst>
                                            <p:cond delay="0"/>
                                          </p:stCondLst>
                                        </p:cTn>
                                        <p:tgtEl>
                                          <p:spTgt spid="16462"/>
                                        </p:tgtEl>
                                        <p:attrNameLst>
                                          <p:attrName>style.visibility</p:attrName>
                                        </p:attrNameLst>
                                      </p:cBhvr>
                                      <p:to>
                                        <p:strVal val="visible"/>
                                      </p:to>
                                    </p:set>
                                    <p:animEffect transition="in" filter="wipe(left)">
                                      <p:cBhvr>
                                        <p:cTn id="220" dur="1000"/>
                                        <p:tgtEl>
                                          <p:spTgt spid="16462"/>
                                        </p:tgtEl>
                                      </p:cBhvr>
                                    </p:animEffect>
                                  </p:childTnLst>
                                </p:cTn>
                              </p:par>
                              <p:par>
                                <p:cTn id="221" presetID="22" presetClass="entr" presetSubtype="8" fill="hold" nodeType="withEffect">
                                  <p:stCondLst>
                                    <p:cond delay="0"/>
                                  </p:stCondLst>
                                  <p:childTnLst>
                                    <p:set>
                                      <p:cBhvr>
                                        <p:cTn id="222" dur="1" fill="hold">
                                          <p:stCondLst>
                                            <p:cond delay="0"/>
                                          </p:stCondLst>
                                        </p:cTn>
                                        <p:tgtEl>
                                          <p:spTgt spid="25"/>
                                        </p:tgtEl>
                                        <p:attrNameLst>
                                          <p:attrName>style.visibility</p:attrName>
                                        </p:attrNameLst>
                                      </p:cBhvr>
                                      <p:to>
                                        <p:strVal val="visible"/>
                                      </p:to>
                                    </p:set>
                                    <p:animEffect transition="in" filter="wipe(left)">
                                      <p:cBhvr>
                                        <p:cTn id="223" dur="1000"/>
                                        <p:tgtEl>
                                          <p:spTgt spid="25"/>
                                        </p:tgtEl>
                                      </p:cBhvr>
                                    </p:animEffect>
                                  </p:childTnLst>
                                </p:cTn>
                              </p:par>
                              <p:par>
                                <p:cTn id="224" presetID="9" presetClass="entr" presetSubtype="0" fill="hold" grpId="0" nodeType="withEffect">
                                  <p:stCondLst>
                                    <p:cond delay="0"/>
                                  </p:stCondLst>
                                  <p:childTnLst>
                                    <p:set>
                                      <p:cBhvr>
                                        <p:cTn id="225" dur="1" fill="hold">
                                          <p:stCondLst>
                                            <p:cond delay="0"/>
                                          </p:stCondLst>
                                        </p:cTn>
                                        <p:tgtEl>
                                          <p:spTgt spid="14352"/>
                                        </p:tgtEl>
                                        <p:attrNameLst>
                                          <p:attrName>style.visibility</p:attrName>
                                        </p:attrNameLst>
                                      </p:cBhvr>
                                      <p:to>
                                        <p:strVal val="visible"/>
                                      </p:to>
                                    </p:set>
                                    <p:animEffect transition="in" filter="dissolve">
                                      <p:cBhvr>
                                        <p:cTn id="226" dur="1000"/>
                                        <p:tgtEl>
                                          <p:spTgt spid="14352"/>
                                        </p:tgtEl>
                                      </p:cBhvr>
                                    </p:animEffect>
                                  </p:childTnLst>
                                </p:cTn>
                              </p:par>
                            </p:childTnLst>
                          </p:cTn>
                        </p:par>
                      </p:childTnLst>
                    </p:cTn>
                  </p:par>
                  <p:par>
                    <p:cTn id="227" fill="hold">
                      <p:stCondLst>
                        <p:cond delay="indefinite"/>
                      </p:stCondLst>
                      <p:childTnLst>
                        <p:par>
                          <p:cTn id="228" fill="hold">
                            <p:stCondLst>
                              <p:cond delay="0"/>
                            </p:stCondLst>
                            <p:childTnLst>
                              <p:par>
                                <p:cTn id="229" presetID="22" presetClass="entr" presetSubtype="1" fill="hold" grpId="0" nodeType="clickEffect">
                                  <p:stCondLst>
                                    <p:cond delay="0"/>
                                  </p:stCondLst>
                                  <p:childTnLst>
                                    <p:set>
                                      <p:cBhvr>
                                        <p:cTn id="230" dur="1000" fill="hold">
                                          <p:stCondLst>
                                            <p:cond delay="0"/>
                                          </p:stCondLst>
                                        </p:cTn>
                                        <p:tgtEl>
                                          <p:spTgt spid="2"/>
                                        </p:tgtEl>
                                        <p:attrNameLst>
                                          <p:attrName>style.visibility</p:attrName>
                                        </p:attrNameLst>
                                      </p:cBhvr>
                                      <p:to>
                                        <p:strVal val="visible"/>
                                      </p:to>
                                    </p:set>
                                    <p:animEffect transition="in" filter="wipe(up)">
                                      <p:cBhvr>
                                        <p:cTn id="231" dur="1000"/>
                                        <p:tgtEl>
                                          <p:spTgt spid="2"/>
                                        </p:tgtEl>
                                      </p:cBhvr>
                                    </p:animEffect>
                                  </p:childTnLst>
                                </p:cTn>
                              </p:par>
                            </p:childTnLst>
                          </p:cTn>
                        </p:par>
                      </p:childTnLst>
                    </p:cTn>
                  </p:par>
                  <p:par>
                    <p:cTn id="232" fill="hold">
                      <p:stCondLst>
                        <p:cond delay="indefinite"/>
                      </p:stCondLst>
                      <p:childTnLst>
                        <p:par>
                          <p:cTn id="233" fill="hold">
                            <p:stCondLst>
                              <p:cond delay="0"/>
                            </p:stCondLst>
                            <p:childTnLst>
                              <p:par>
                                <p:cTn id="234" presetID="22" presetClass="entr" presetSubtype="1" fill="hold" grpId="0" nodeType="clickEffect">
                                  <p:stCondLst>
                                    <p:cond delay="0"/>
                                  </p:stCondLst>
                                  <p:childTnLst>
                                    <p:set>
                                      <p:cBhvr>
                                        <p:cTn id="235" dur="1000" fill="hold">
                                          <p:stCondLst>
                                            <p:cond delay="0"/>
                                          </p:stCondLst>
                                        </p:cTn>
                                        <p:tgtEl>
                                          <p:spTgt spid="3"/>
                                        </p:tgtEl>
                                        <p:attrNameLst>
                                          <p:attrName>style.visibility</p:attrName>
                                        </p:attrNameLst>
                                      </p:cBhvr>
                                      <p:to>
                                        <p:strVal val="visible"/>
                                      </p:to>
                                    </p:set>
                                    <p:animEffect transition="in" filter="wipe(up)">
                                      <p:cBhvr>
                                        <p:cTn id="23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7" grpId="0" bldLvl="0" animBg="1"/>
      <p:bldP spid="8" grpId="0" bldLvl="0" animBg="1"/>
      <p:bldP spid="16400" grpId="0" bldLvl="0" animBg="1"/>
      <p:bldP spid="16402" grpId="0" bldLvl="0" animBg="1"/>
      <p:bldP spid="16404" grpId="0" bldLvl="0" animBg="1"/>
      <p:bldP spid="16405" grpId="0" bldLvl="0" animBg="1"/>
      <p:bldP spid="16407" grpId="0"/>
      <p:bldP spid="16408" grpId="0"/>
      <p:bldP spid="16409" grpId="0" bldLvl="0" animBg="1"/>
      <p:bldP spid="16410" grpId="0"/>
      <p:bldP spid="16411" grpId="0" bldLvl="0" animBg="1"/>
      <p:bldP spid="16412" grpId="0"/>
      <p:bldP spid="16413" grpId="0" bldLvl="0" animBg="1"/>
      <p:bldP spid="16414" grpId="0" bldLvl="0" animBg="1"/>
      <p:bldP spid="16415" grpId="0"/>
      <p:bldP spid="16416" grpId="0" bldLvl="0" animBg="1"/>
      <p:bldP spid="16417" grpId="0" bldLvl="0" animBg="1"/>
      <p:bldP spid="16418" grpId="0"/>
      <p:bldP spid="16419" grpId="0" bldLvl="0" animBg="1"/>
      <p:bldP spid="16420" grpId="0" bldLvl="0" animBg="1"/>
      <p:bldP spid="16421" grpId="0"/>
      <p:bldP spid="16422" grpId="0" bldLvl="0" animBg="1"/>
      <p:bldP spid="16423" grpId="0" bldLvl="0" animBg="1"/>
      <p:bldP spid="16426" grpId="0" bldLvl="0" animBg="1"/>
      <p:bldP spid="16427" grpId="0"/>
      <p:bldP spid="16428" grpId="0" bldLvl="0" animBg="1"/>
      <p:bldP spid="16430" grpId="0" bldLvl="0" animBg="1"/>
      <p:bldP spid="16431" grpId="0" bldLvl="0" animBg="1"/>
      <p:bldP spid="16432" grpId="0" bldLvl="0" animBg="1"/>
      <p:bldP spid="16433" grpId="0" bldLvl="0" animBg="1"/>
      <p:bldP spid="16434" grpId="0" bldLvl="0" animBg="1"/>
      <p:bldP spid="16435" grpId="0"/>
      <p:bldP spid="16436" grpId="0"/>
      <p:bldP spid="16438" grpId="0"/>
      <p:bldP spid="16447" grpId="0" bldLvl="0" animBg="1"/>
      <p:bldP spid="16448" grpId="0" bldLvl="0" animBg="1"/>
      <p:bldP spid="16449" grpId="0" bldLvl="0" animBg="1"/>
      <p:bldP spid="16450" grpId="0" bldLvl="0" animBg="1"/>
      <p:bldP spid="16451" grpId="0"/>
      <p:bldP spid="16452" grpId="0"/>
      <p:bldP spid="16453" grpId="0"/>
      <p:bldP spid="16455" grpId="0"/>
      <p:bldP spid="16457" grpId="0"/>
      <p:bldP spid="16458" grpId="0"/>
      <p:bldP spid="16461" grpId="0" bldLvl="0" animBg="1"/>
      <p:bldP spid="18" grpId="0"/>
      <p:bldP spid="19" grpId="0"/>
      <p:bldP spid="20" grpId="0"/>
      <p:bldP spid="21" grpId="0"/>
      <p:bldP spid="22" grpId="0"/>
      <p:bldP spid="23" grpId="0"/>
      <p:bldP spid="24" grpId="0"/>
      <p:bldP spid="16462" grpId="0"/>
      <p:bldP spid="14352" grpId="0" bldLvl="0" animBg="1"/>
      <p:bldP spid="2" grpId="0" animBg="1"/>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9" name="AutoShape 138"/>
          <p:cNvSpPr/>
          <p:nvPr/>
        </p:nvSpPr>
        <p:spPr>
          <a:xfrm>
            <a:off x="154305" y="878840"/>
            <a:ext cx="4759960" cy="431800"/>
          </a:xfrm>
          <a:prstGeom prst="roundRect">
            <a:avLst>
              <a:gd name="adj" fmla="val 16667"/>
            </a:avLst>
          </a:prstGeom>
          <a:solidFill>
            <a:srgbClr val="993300"/>
          </a:solidFill>
          <a:ln w="3175" cap="flat" cmpd="sng">
            <a:solidFill>
              <a:srgbClr val="FF6600"/>
            </a:solidFill>
            <a:prstDash val="solid"/>
            <a:round/>
            <a:headEnd type="none" w="med" len="med"/>
            <a:tailEnd type="none" w="med" len="med"/>
          </a:ln>
        </p:spPr>
        <p:txBody>
          <a:bodyPr wrap="none" anchor="ctr"/>
          <a:p>
            <a:pPr eaLnBrk="0" hangingPunct="0"/>
            <a:endParaRPr lang="zh-CN" altLang="en-US" sz="1600" dirty="0">
              <a:latin typeface="Times New Roman" panose="02020603050405020304" pitchFamily="18" charset="0"/>
              <a:ea typeface="宋体" panose="02010600030101010101" pitchFamily="2" charset="-122"/>
            </a:endParaRPr>
          </a:p>
        </p:txBody>
      </p:sp>
      <p:sp>
        <p:nvSpPr>
          <p:cNvPr id="4" name="五边形 22"/>
          <p:cNvSpPr>
            <a:spLocks noChangeArrowheads="1"/>
          </p:cNvSpPr>
          <p:nvPr/>
        </p:nvSpPr>
        <p:spPr bwMode="auto">
          <a:xfrm>
            <a:off x="0" y="102235"/>
            <a:ext cx="698500" cy="471488"/>
          </a:xfrm>
          <a:prstGeom prst="homePlate">
            <a:avLst>
              <a:gd name="adj" fmla="val 49904"/>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燕尾形 23"/>
          <p:cNvSpPr>
            <a:spLocks noChangeArrowheads="1"/>
          </p:cNvSpPr>
          <p:nvPr/>
        </p:nvSpPr>
        <p:spPr bwMode="auto">
          <a:xfrm>
            <a:off x="566738" y="102235"/>
            <a:ext cx="431800" cy="471488"/>
          </a:xfrm>
          <a:prstGeom prst="chevron">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TextBox 16"/>
          <p:cNvSpPr txBox="1">
            <a:spLocks noChangeArrowheads="1"/>
          </p:cNvSpPr>
          <p:nvPr/>
        </p:nvSpPr>
        <p:spPr bwMode="auto">
          <a:xfrm>
            <a:off x="964883" y="-2857"/>
            <a:ext cx="519303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en-US" sz="3600" b="1">
                <a:solidFill>
                  <a:srgbClr val="FF0000"/>
                </a:solidFill>
                <a:latin typeface="微软雅黑" panose="020B0503020204020204" pitchFamily="34" charset="-122"/>
                <a:ea typeface="微软雅黑" panose="020B0503020204020204" pitchFamily="34" charset="-122"/>
                <a:sym typeface="+mn-ea"/>
              </a:rPr>
              <a:t>II.</a:t>
            </a:r>
            <a:r>
              <a:rPr lang="zh-CN" altLang="en-US" sz="3600" b="1">
                <a:solidFill>
                  <a:srgbClr val="319186"/>
                </a:solidFill>
                <a:latin typeface="微软雅黑" panose="020B0503020204020204" pitchFamily="34" charset="-122"/>
                <a:ea typeface="微软雅黑" panose="020B0503020204020204" pitchFamily="34" charset="-122"/>
                <a:sym typeface="+mn-ea"/>
              </a:rPr>
              <a:t>工程领军人才培养计划</a:t>
            </a:r>
            <a:endParaRPr lang="zh-CN" altLang="en-US" sz="3600" b="1">
              <a:solidFill>
                <a:srgbClr val="319186"/>
              </a:solidFill>
              <a:latin typeface="微软雅黑" panose="020B0503020204020204" pitchFamily="34" charset="-122"/>
              <a:ea typeface="微软雅黑" panose="020B0503020204020204" pitchFamily="34" charset="-122"/>
            </a:endParaRPr>
          </a:p>
        </p:txBody>
      </p:sp>
      <p:sp>
        <p:nvSpPr>
          <p:cNvPr id="22529" name="矩形 99332"/>
          <p:cNvSpPr/>
          <p:nvPr/>
        </p:nvSpPr>
        <p:spPr>
          <a:xfrm>
            <a:off x="566420" y="1370965"/>
            <a:ext cx="11133455" cy="1008000"/>
          </a:xfrm>
          <a:prstGeom prst="rect">
            <a:avLst/>
          </a:prstGeom>
          <a:solidFill>
            <a:srgbClr val="FFFF00"/>
          </a:solidFill>
          <a:ln w="3175">
            <a:solidFill>
              <a:srgbClr val="C00000"/>
            </a:solidFill>
            <a:prstDash val="dashDot"/>
          </a:ln>
        </p:spPr>
        <p:txBody>
          <a:bodyPr anchor="t"/>
          <a:p>
            <a:pPr eaLnBrk="0" hangingPunct="0"/>
            <a:endParaRPr lang="zh-CN" altLang="en-US">
              <a:latin typeface="Times New Roman" panose="02020603050405020304" pitchFamily="18" charset="0"/>
              <a:ea typeface="宋体" panose="02010600030101010101" pitchFamily="2" charset="-122"/>
            </a:endParaRPr>
          </a:p>
        </p:txBody>
      </p:sp>
      <p:sp>
        <p:nvSpPr>
          <p:cNvPr id="22542" name="文本框 99"/>
          <p:cNvSpPr txBox="1"/>
          <p:nvPr/>
        </p:nvSpPr>
        <p:spPr>
          <a:xfrm>
            <a:off x="567690" y="1308100"/>
            <a:ext cx="11132185" cy="1106805"/>
          </a:xfrm>
          <a:prstGeom prst="rect">
            <a:avLst/>
          </a:prstGeom>
          <a:noFill/>
          <a:ln w="9525">
            <a:noFill/>
          </a:ln>
        </p:spPr>
        <p:txBody>
          <a:bodyPr wrap="square" anchor="t">
            <a:spAutoFit/>
          </a:bodyPr>
          <a:p>
            <a:pPr algn="just"/>
            <a:r>
              <a:rPr lang="zh-CN" altLang="en-US" sz="2200" b="1">
                <a:solidFill>
                  <a:srgbClr val="00B0F0"/>
                </a:solidFill>
                <a:latin typeface="微软雅黑" panose="020B0503020204020204" pitchFamily="34" charset="-122"/>
                <a:ea typeface="微软雅黑" panose="020B0503020204020204" pitchFamily="34" charset="-122"/>
                <a:sym typeface="Wingdings" panose="05000000000000000000" charset="0"/>
              </a:rPr>
              <a:t></a:t>
            </a:r>
            <a:r>
              <a:rPr lang="zh-CN" altLang="en-US" sz="2200">
                <a:latin typeface="微软雅黑" panose="020B0503020204020204" pitchFamily="34" charset="-122"/>
                <a:ea typeface="微软雅黑" panose="020B0503020204020204" pitchFamily="34" charset="-122"/>
              </a:rPr>
              <a:t>实施工程领军人培养计划，</a:t>
            </a:r>
            <a:r>
              <a:rPr lang="zh-CN" altLang="en-US" sz="2200" u="sng">
                <a:solidFill>
                  <a:srgbClr val="C00000"/>
                </a:solidFill>
                <a:latin typeface="微软雅黑" panose="020B0503020204020204" pitchFamily="34" charset="-122"/>
                <a:ea typeface="微软雅黑" panose="020B0503020204020204" pitchFamily="34" charset="-122"/>
              </a:rPr>
              <a:t>每年选派一定数量优秀学生进入该计划和到企业进行领导力实习</a:t>
            </a:r>
            <a:r>
              <a:rPr lang="zh-CN" altLang="en-US" sz="2200">
                <a:latin typeface="微软雅黑" panose="020B0503020204020204" pitchFamily="34" charset="-122"/>
                <a:ea typeface="微软雅黑" panose="020B0503020204020204" pitchFamily="34" charset="-122"/>
              </a:rPr>
              <a:t>，</a:t>
            </a:r>
            <a:r>
              <a:rPr lang="zh-CN" altLang="en-US" sz="2200" u="sng">
                <a:solidFill>
                  <a:srgbClr val="C00000"/>
                </a:solidFill>
                <a:latin typeface="微软雅黑" panose="020B0503020204020204" pitchFamily="34" charset="-122"/>
                <a:ea typeface="微软雅黑" panose="020B0503020204020204" pitchFamily="34" charset="-122"/>
              </a:rPr>
              <a:t>发挥校园学习与企业实习经历的综合培养成效</a:t>
            </a:r>
            <a:r>
              <a:rPr lang="zh-CN" altLang="en-US" sz="2200">
                <a:latin typeface="微软雅黑" panose="020B0503020204020204" pitchFamily="34" charset="-122"/>
                <a:ea typeface="微软雅黑" panose="020B0503020204020204" pitchFamily="34" charset="-122"/>
              </a:rPr>
              <a:t>，提高品学兼优</a:t>
            </a:r>
            <a:r>
              <a:rPr lang="zh-CN" altLang="en-US" sz="2200" u="sng">
                <a:solidFill>
                  <a:srgbClr val="C00000"/>
                </a:solidFill>
                <a:latin typeface="微软雅黑" panose="020B0503020204020204" pitchFamily="34" charset="-122"/>
                <a:ea typeface="微软雅黑" panose="020B0503020204020204" pitchFamily="34" charset="-122"/>
              </a:rPr>
              <a:t>精英学生的工程实践创新能力和工程领导力</a:t>
            </a:r>
            <a:r>
              <a:rPr lang="zh-CN" altLang="en-US" sz="2200">
                <a:latin typeface="微软雅黑" panose="020B0503020204020204" pitchFamily="34" charset="-122"/>
                <a:ea typeface="微软雅黑" panose="020B0503020204020204" pitchFamily="34" charset="-122"/>
              </a:rPr>
              <a:t>。</a:t>
            </a:r>
            <a:endParaRPr lang="zh-CN" altLang="en-US" sz="2200">
              <a:latin typeface="微软雅黑" panose="020B0503020204020204" pitchFamily="34" charset="-122"/>
              <a:ea typeface="微软雅黑" panose="020B0503020204020204" pitchFamily="34" charset="-122"/>
            </a:endParaRPr>
          </a:p>
        </p:txBody>
      </p:sp>
      <p:sp>
        <p:nvSpPr>
          <p:cNvPr id="22544" name="自选图形 3"/>
          <p:cNvSpPr/>
          <p:nvPr/>
        </p:nvSpPr>
        <p:spPr>
          <a:xfrm>
            <a:off x="4040505" y="2513330"/>
            <a:ext cx="117475" cy="139700"/>
          </a:xfrm>
          <a:prstGeom prst="flowChartConnector">
            <a:avLst/>
          </a:prstGeom>
          <a:solidFill>
            <a:srgbClr val="10243F"/>
          </a:solidFill>
          <a:ln w="9525" cap="flat" cmpd="sng">
            <a:solidFill>
              <a:srgbClr val="000000"/>
            </a:solidFill>
            <a:prstDash val="solid"/>
            <a:round/>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cxnSp>
        <p:nvCxnSpPr>
          <p:cNvPr id="22545" name="直线 4"/>
          <p:cNvCxnSpPr/>
          <p:nvPr/>
        </p:nvCxnSpPr>
        <p:spPr>
          <a:xfrm>
            <a:off x="4094480" y="2600643"/>
            <a:ext cx="0" cy="204787"/>
          </a:xfrm>
          <a:prstGeom prst="line">
            <a:avLst/>
          </a:prstGeom>
          <a:ln w="12700" cap="flat" cmpd="sng">
            <a:solidFill>
              <a:srgbClr val="000000"/>
            </a:solidFill>
            <a:prstDash val="solid"/>
            <a:round/>
            <a:headEnd type="none" w="med" len="med"/>
            <a:tailEnd type="stealth" w="med" len="med"/>
          </a:ln>
        </p:spPr>
      </p:cxnSp>
      <p:sp>
        <p:nvSpPr>
          <p:cNvPr id="22546" name="矩形 5"/>
          <p:cNvSpPr/>
          <p:nvPr/>
        </p:nvSpPr>
        <p:spPr>
          <a:xfrm>
            <a:off x="1945005" y="2810193"/>
            <a:ext cx="4292600" cy="334962"/>
          </a:xfrm>
          <a:prstGeom prst="rect">
            <a:avLst/>
          </a:prstGeom>
          <a:solidFill>
            <a:srgbClr val="CCFF33">
              <a:alpha val="39998"/>
            </a:srgbClr>
          </a:solidFill>
          <a:ln w="6350" cap="flat" cmpd="sng">
            <a:solidFill>
              <a:srgbClr val="984807"/>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22547" name="自选图形 6"/>
          <p:cNvSpPr/>
          <p:nvPr/>
        </p:nvSpPr>
        <p:spPr>
          <a:xfrm>
            <a:off x="1943418" y="3161030"/>
            <a:ext cx="4297362" cy="588963"/>
          </a:xfrm>
          <a:prstGeom prst="flowChartAlternateProcess">
            <a:avLst/>
          </a:prstGeom>
          <a:solidFill>
            <a:srgbClr val="FFFFFF"/>
          </a:solidFill>
          <a:ln w="3175" cap="flat" cmpd="sng">
            <a:solidFill>
              <a:srgbClr val="215968"/>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cxnSp>
        <p:nvCxnSpPr>
          <p:cNvPr id="22548" name="直线 8"/>
          <p:cNvCxnSpPr/>
          <p:nvPr/>
        </p:nvCxnSpPr>
        <p:spPr>
          <a:xfrm>
            <a:off x="4699318" y="3745230"/>
            <a:ext cx="1587" cy="239713"/>
          </a:xfrm>
          <a:prstGeom prst="line">
            <a:avLst/>
          </a:prstGeom>
          <a:ln w="12700" cap="flat" cmpd="sng">
            <a:solidFill>
              <a:srgbClr val="000000"/>
            </a:solidFill>
            <a:prstDash val="solid"/>
            <a:round/>
            <a:headEnd type="none" w="med" len="med"/>
            <a:tailEnd type="stealth" w="med" len="med"/>
          </a:ln>
        </p:spPr>
      </p:cxnSp>
      <p:sp>
        <p:nvSpPr>
          <p:cNvPr id="22549" name="矩形 9"/>
          <p:cNvSpPr/>
          <p:nvPr/>
        </p:nvSpPr>
        <p:spPr>
          <a:xfrm>
            <a:off x="1943418" y="3981768"/>
            <a:ext cx="4292600" cy="385762"/>
          </a:xfrm>
          <a:prstGeom prst="rect">
            <a:avLst/>
          </a:prstGeom>
          <a:solidFill>
            <a:srgbClr val="CCFF33">
              <a:alpha val="39998"/>
            </a:srgbClr>
          </a:solidFill>
          <a:ln w="6350" cap="flat" cmpd="sng">
            <a:solidFill>
              <a:srgbClr val="984807"/>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22550" name="自选图形 10"/>
          <p:cNvSpPr/>
          <p:nvPr/>
        </p:nvSpPr>
        <p:spPr>
          <a:xfrm>
            <a:off x="1945005" y="4407218"/>
            <a:ext cx="4294188" cy="650875"/>
          </a:xfrm>
          <a:prstGeom prst="flowChartAlternateProcess">
            <a:avLst/>
          </a:prstGeom>
          <a:solidFill>
            <a:srgbClr val="FFFFFF"/>
          </a:solidFill>
          <a:ln w="3175" cap="flat" cmpd="sng">
            <a:solidFill>
              <a:srgbClr val="215968"/>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cxnSp>
        <p:nvCxnSpPr>
          <p:cNvPr id="22551" name="直线 11"/>
          <p:cNvCxnSpPr/>
          <p:nvPr/>
        </p:nvCxnSpPr>
        <p:spPr>
          <a:xfrm>
            <a:off x="4680268" y="5061268"/>
            <a:ext cx="0" cy="239712"/>
          </a:xfrm>
          <a:prstGeom prst="line">
            <a:avLst/>
          </a:prstGeom>
          <a:ln w="12700" cap="flat" cmpd="sng">
            <a:solidFill>
              <a:srgbClr val="000000"/>
            </a:solidFill>
            <a:prstDash val="solid"/>
            <a:round/>
            <a:headEnd type="none" w="med" len="med"/>
            <a:tailEnd type="stealth" w="med" len="med"/>
          </a:ln>
        </p:spPr>
      </p:cxnSp>
      <p:sp>
        <p:nvSpPr>
          <p:cNvPr id="22552" name="矩形 12"/>
          <p:cNvSpPr/>
          <p:nvPr/>
        </p:nvSpPr>
        <p:spPr>
          <a:xfrm>
            <a:off x="1945005" y="5299393"/>
            <a:ext cx="4289425" cy="460375"/>
          </a:xfrm>
          <a:prstGeom prst="rect">
            <a:avLst/>
          </a:prstGeom>
          <a:solidFill>
            <a:srgbClr val="CCFF33">
              <a:alpha val="39998"/>
            </a:srgbClr>
          </a:solidFill>
          <a:ln w="6350" cap="flat" cmpd="sng">
            <a:solidFill>
              <a:srgbClr val="984807"/>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22553" name="自选图形 13"/>
          <p:cNvSpPr/>
          <p:nvPr/>
        </p:nvSpPr>
        <p:spPr>
          <a:xfrm>
            <a:off x="1943418" y="5796280"/>
            <a:ext cx="4294187" cy="717550"/>
          </a:xfrm>
          <a:prstGeom prst="flowChartAlternateProcess">
            <a:avLst/>
          </a:prstGeom>
          <a:solidFill>
            <a:srgbClr val="FFFFFF"/>
          </a:solidFill>
          <a:ln w="3175" cap="flat" cmpd="sng">
            <a:solidFill>
              <a:srgbClr val="215968"/>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cxnSp>
        <p:nvCxnSpPr>
          <p:cNvPr id="22554" name="直线 14"/>
          <p:cNvCxnSpPr/>
          <p:nvPr/>
        </p:nvCxnSpPr>
        <p:spPr>
          <a:xfrm>
            <a:off x="4696143" y="6513830"/>
            <a:ext cx="1587" cy="239713"/>
          </a:xfrm>
          <a:prstGeom prst="line">
            <a:avLst/>
          </a:prstGeom>
          <a:ln w="12700" cap="flat" cmpd="sng">
            <a:solidFill>
              <a:srgbClr val="000000"/>
            </a:solidFill>
            <a:prstDash val="solid"/>
            <a:round/>
            <a:headEnd type="none" w="med" len="med"/>
            <a:tailEnd type="stealth" w="med" len="med"/>
          </a:ln>
        </p:spPr>
      </p:cxnSp>
      <p:cxnSp>
        <p:nvCxnSpPr>
          <p:cNvPr id="22555" name="直线 15"/>
          <p:cNvCxnSpPr/>
          <p:nvPr/>
        </p:nvCxnSpPr>
        <p:spPr>
          <a:xfrm>
            <a:off x="4681855" y="6737668"/>
            <a:ext cx="1651000" cy="0"/>
          </a:xfrm>
          <a:prstGeom prst="line">
            <a:avLst/>
          </a:prstGeom>
          <a:ln w="12700" cap="flat" cmpd="sng">
            <a:solidFill>
              <a:srgbClr val="000000"/>
            </a:solidFill>
            <a:prstDash val="solid"/>
            <a:round/>
            <a:headEnd type="none" w="med" len="med"/>
            <a:tailEnd type="none" w="med" len="med"/>
          </a:ln>
        </p:spPr>
      </p:cxnSp>
      <p:cxnSp>
        <p:nvCxnSpPr>
          <p:cNvPr id="22556" name="直线 16"/>
          <p:cNvCxnSpPr/>
          <p:nvPr/>
        </p:nvCxnSpPr>
        <p:spPr>
          <a:xfrm rot="-5400000">
            <a:off x="4230455" y="4640030"/>
            <a:ext cx="4204800" cy="0"/>
          </a:xfrm>
          <a:prstGeom prst="line">
            <a:avLst/>
          </a:prstGeom>
          <a:ln w="12700" cap="flat" cmpd="sng">
            <a:solidFill>
              <a:srgbClr val="000000"/>
            </a:solidFill>
            <a:prstDash val="solid"/>
            <a:round/>
            <a:headEnd type="none" w="med" len="med"/>
            <a:tailEnd type="none" w="med" len="med"/>
          </a:ln>
        </p:spPr>
      </p:cxnSp>
      <p:cxnSp>
        <p:nvCxnSpPr>
          <p:cNvPr id="22557" name="直线 17"/>
          <p:cNvCxnSpPr/>
          <p:nvPr/>
        </p:nvCxnSpPr>
        <p:spPr>
          <a:xfrm>
            <a:off x="6318885" y="2541270"/>
            <a:ext cx="1943100" cy="0"/>
          </a:xfrm>
          <a:prstGeom prst="line">
            <a:avLst/>
          </a:prstGeom>
          <a:ln w="12700" cap="flat" cmpd="sng">
            <a:solidFill>
              <a:srgbClr val="000000"/>
            </a:solidFill>
            <a:prstDash val="solid"/>
            <a:round/>
            <a:headEnd type="none" w="med" len="med"/>
            <a:tailEnd type="none" w="med" len="med"/>
          </a:ln>
        </p:spPr>
      </p:cxnSp>
      <p:cxnSp>
        <p:nvCxnSpPr>
          <p:cNvPr id="22558" name="直线 18"/>
          <p:cNvCxnSpPr/>
          <p:nvPr/>
        </p:nvCxnSpPr>
        <p:spPr>
          <a:xfrm>
            <a:off x="8273098" y="2536825"/>
            <a:ext cx="1587" cy="288000"/>
          </a:xfrm>
          <a:prstGeom prst="line">
            <a:avLst/>
          </a:prstGeom>
          <a:ln w="12700" cap="flat" cmpd="sng">
            <a:solidFill>
              <a:srgbClr val="000000"/>
            </a:solidFill>
            <a:prstDash val="solid"/>
            <a:round/>
            <a:headEnd type="none" w="med" len="med"/>
            <a:tailEnd type="stealth" w="med" len="med"/>
          </a:ln>
        </p:spPr>
      </p:cxnSp>
      <p:sp>
        <p:nvSpPr>
          <p:cNvPr id="22559" name="矩形 19"/>
          <p:cNvSpPr/>
          <p:nvPr/>
        </p:nvSpPr>
        <p:spPr>
          <a:xfrm>
            <a:off x="6423343" y="2830830"/>
            <a:ext cx="3741737" cy="336550"/>
          </a:xfrm>
          <a:prstGeom prst="rect">
            <a:avLst/>
          </a:prstGeom>
          <a:solidFill>
            <a:srgbClr val="CCFF66">
              <a:alpha val="39998"/>
            </a:srgbClr>
          </a:solidFill>
          <a:ln w="9525" cap="flat" cmpd="sng">
            <a:solidFill>
              <a:srgbClr val="984807"/>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22560" name="自选图形 20"/>
          <p:cNvSpPr/>
          <p:nvPr/>
        </p:nvSpPr>
        <p:spPr>
          <a:xfrm>
            <a:off x="6423343" y="3181668"/>
            <a:ext cx="3741737" cy="919162"/>
          </a:xfrm>
          <a:prstGeom prst="flowChartAlternateProcess">
            <a:avLst/>
          </a:prstGeom>
          <a:solidFill>
            <a:srgbClr val="FFFFFF"/>
          </a:solidFill>
          <a:ln w="3175" cap="flat" cmpd="sng">
            <a:solidFill>
              <a:srgbClr val="254061"/>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22561" name="文本框 21"/>
          <p:cNvSpPr txBox="1"/>
          <p:nvPr/>
        </p:nvSpPr>
        <p:spPr>
          <a:xfrm>
            <a:off x="6712585" y="2832735"/>
            <a:ext cx="3452495" cy="367030"/>
          </a:xfrm>
          <a:prstGeom prst="rect">
            <a:avLst/>
          </a:prstGeom>
          <a:noFill/>
          <a:ln w="9525">
            <a:noFill/>
          </a:ln>
        </p:spPr>
        <p:txBody>
          <a:bodyPr anchor="t"/>
          <a:p>
            <a:pPr algn="just"/>
            <a:r>
              <a:rPr lang="en-US" altLang="zh-CN" sz="1800" b="1">
                <a:solidFill>
                  <a:srgbClr val="843C0B"/>
                </a:solidFill>
                <a:latin typeface="微软雅黑" panose="020B0503020204020204" pitchFamily="34" charset="-122"/>
                <a:ea typeface="微软雅黑" panose="020B0503020204020204" pitchFamily="34" charset="-122"/>
                <a:cs typeface="微软雅黑" panose="020B0503020204020204" pitchFamily="34" charset="-122"/>
                <a:sym typeface="Wingdings" panose="05000000000000000000"/>
              </a:rPr>
              <a:t></a:t>
            </a:r>
            <a:r>
              <a:rPr lang="en-US" altLang="zh-CN" sz="1800" b="1">
                <a:solidFill>
                  <a:srgbClr val="843C0B"/>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完成</a:t>
            </a:r>
            <a:r>
              <a:rPr lang="zh-CN" altLang="en-US" sz="1800" b="1">
                <a:solidFill>
                  <a:srgbClr val="843C0B"/>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真实项目实践</a:t>
            </a:r>
            <a:r>
              <a:rPr lang="en-US" altLang="zh-CN" sz="1800" b="1">
                <a:solidFill>
                  <a:srgbClr val="843C0B"/>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与毕业设计</a:t>
            </a:r>
            <a:endParaRPr lang="en-US" altLang="zh-CN" sz="1800" b="1">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p:txBody>
      </p:sp>
      <p:cxnSp>
        <p:nvCxnSpPr>
          <p:cNvPr id="22562" name="直线 23"/>
          <p:cNvCxnSpPr/>
          <p:nvPr/>
        </p:nvCxnSpPr>
        <p:spPr>
          <a:xfrm>
            <a:off x="8355330" y="4100830"/>
            <a:ext cx="0" cy="238125"/>
          </a:xfrm>
          <a:prstGeom prst="line">
            <a:avLst/>
          </a:prstGeom>
          <a:ln w="12700" cap="flat" cmpd="sng">
            <a:solidFill>
              <a:srgbClr val="000000"/>
            </a:solidFill>
            <a:prstDash val="solid"/>
            <a:round/>
            <a:headEnd type="none" w="med" len="med"/>
            <a:tailEnd type="stealth" w="med" len="med"/>
          </a:ln>
        </p:spPr>
      </p:cxnSp>
      <p:sp>
        <p:nvSpPr>
          <p:cNvPr id="22563" name="矩形 24"/>
          <p:cNvSpPr/>
          <p:nvPr/>
        </p:nvSpPr>
        <p:spPr>
          <a:xfrm>
            <a:off x="6423343" y="4356418"/>
            <a:ext cx="3741737" cy="387350"/>
          </a:xfrm>
          <a:prstGeom prst="rect">
            <a:avLst/>
          </a:prstGeom>
          <a:solidFill>
            <a:srgbClr val="CCFF33">
              <a:alpha val="39998"/>
            </a:srgbClr>
          </a:solidFill>
          <a:ln w="6350" cap="flat" cmpd="sng">
            <a:solidFill>
              <a:srgbClr val="984807"/>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22564" name="自选图形 25"/>
          <p:cNvSpPr/>
          <p:nvPr/>
        </p:nvSpPr>
        <p:spPr>
          <a:xfrm>
            <a:off x="6432868" y="4770755"/>
            <a:ext cx="3741737" cy="1003300"/>
          </a:xfrm>
          <a:prstGeom prst="flowChartAlternateProcess">
            <a:avLst/>
          </a:prstGeom>
          <a:solidFill>
            <a:srgbClr val="FFFFFF"/>
          </a:solidFill>
          <a:ln w="3175" cap="flat" cmpd="sng">
            <a:solidFill>
              <a:srgbClr val="215968"/>
            </a:solidFill>
            <a:prstDash val="solid"/>
            <a:miter/>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22565" name="文本框 27"/>
          <p:cNvSpPr txBox="1"/>
          <p:nvPr/>
        </p:nvSpPr>
        <p:spPr>
          <a:xfrm>
            <a:off x="7434580" y="4490085"/>
            <a:ext cx="2310130" cy="382270"/>
          </a:xfrm>
          <a:prstGeom prst="rect">
            <a:avLst/>
          </a:prstGeom>
          <a:noFill/>
          <a:ln w="9525">
            <a:noFill/>
          </a:ln>
        </p:spPr>
        <p:txBody>
          <a:bodyPr anchor="t"/>
          <a:p>
            <a:pPr algn="just">
              <a:lnSpc>
                <a:spcPts val="1000"/>
              </a:lnSpc>
            </a:pPr>
            <a:r>
              <a:rPr lang="en-US" altLang="zh-CN" sz="2000"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Wingdings" panose="05000000000000000000"/>
              </a:rPr>
              <a:t></a:t>
            </a:r>
            <a:r>
              <a:rPr lang="en-US" altLang="zh-CN" sz="2000" b="1">
                <a:solidFill>
                  <a:srgbClr val="843C0B"/>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进行就业推荐</a:t>
            </a:r>
            <a:endParaRPr lang="en-US" altLang="zh-CN" sz="2000" b="1">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p:txBody>
      </p:sp>
      <p:sp>
        <p:nvSpPr>
          <p:cNvPr id="22567" name="文本框 35"/>
          <p:cNvSpPr txBox="1"/>
          <p:nvPr/>
        </p:nvSpPr>
        <p:spPr>
          <a:xfrm>
            <a:off x="6421755" y="4872355"/>
            <a:ext cx="3819525" cy="1025525"/>
          </a:xfrm>
          <a:prstGeom prst="rect">
            <a:avLst/>
          </a:prstGeom>
          <a:noFill/>
          <a:ln w="9525">
            <a:noFill/>
          </a:ln>
        </p:spPr>
        <p:txBody>
          <a:bodyPr anchor="t"/>
          <a:p>
            <a:pPr>
              <a:lnSpc>
                <a:spcPts val="1700"/>
              </a:lnSpc>
            </a:pPr>
            <a:r>
              <a:rPr lang="en-US" altLang="zh-CN" sz="1500">
                <a:latin typeface="Times New Roman" panose="02020603050405020304"/>
                <a:ea typeface="宋体" panose="02010600030101010101" pitchFamily="2" charset="-122"/>
                <a:sym typeface="Times New Roman" panose="02020603050405020304"/>
              </a:rPr>
              <a:t>基于个性化、协同培养的情况，推荐完成工程领军人才培养项目的学生进入到适合自身未来职业预期的单位，进一步促进成为</a:t>
            </a:r>
            <a:r>
              <a:rPr lang="en-US" altLang="zh-CN" sz="1500">
                <a:latin typeface="宋体" panose="02010600030101010101" pitchFamily="2" charset="-122"/>
                <a:ea typeface="宋体" panose="02010600030101010101" pitchFamily="2" charset="-122"/>
                <a:sym typeface="Times New Roman" panose="02020603050405020304"/>
              </a:rPr>
              <a:t>精英型的工程领导人</a:t>
            </a:r>
            <a:endParaRPr lang="en-US" altLang="zh-CN" sz="1500">
              <a:latin typeface="Calibri" panose="020F0502020204030204"/>
              <a:ea typeface="宋体" panose="02010600030101010101" pitchFamily="2" charset="-122"/>
              <a:sym typeface="Times New Roman" panose="02020603050405020304"/>
            </a:endParaRPr>
          </a:p>
        </p:txBody>
      </p:sp>
      <p:cxnSp>
        <p:nvCxnSpPr>
          <p:cNvPr id="22568" name="直线 26"/>
          <p:cNvCxnSpPr/>
          <p:nvPr/>
        </p:nvCxnSpPr>
        <p:spPr>
          <a:xfrm>
            <a:off x="8355330" y="5775643"/>
            <a:ext cx="0" cy="238125"/>
          </a:xfrm>
          <a:prstGeom prst="line">
            <a:avLst/>
          </a:prstGeom>
          <a:ln w="12700" cap="flat" cmpd="sng">
            <a:solidFill>
              <a:srgbClr val="000000"/>
            </a:solidFill>
            <a:prstDash val="solid"/>
            <a:round/>
            <a:headEnd type="none" w="med" len="med"/>
            <a:tailEnd type="stealth" w="med" len="med"/>
          </a:ln>
        </p:spPr>
      </p:cxnSp>
      <p:sp>
        <p:nvSpPr>
          <p:cNvPr id="22569" name="自选图形 32"/>
          <p:cNvSpPr/>
          <p:nvPr/>
        </p:nvSpPr>
        <p:spPr>
          <a:xfrm>
            <a:off x="8296593" y="6010593"/>
            <a:ext cx="117475" cy="138112"/>
          </a:xfrm>
          <a:prstGeom prst="flowChartConnector">
            <a:avLst/>
          </a:prstGeom>
          <a:solidFill>
            <a:srgbClr val="10243F"/>
          </a:solidFill>
          <a:ln w="9525" cap="flat" cmpd="sng">
            <a:solidFill>
              <a:srgbClr val="000000"/>
            </a:solidFill>
            <a:prstDash val="solid"/>
            <a:round/>
            <a:headEnd type="none" w="med" len="med"/>
            <a:tailEnd type="none" w="med" len="med"/>
          </a:ln>
        </p:spPr>
        <p:txBody>
          <a:bodyPr anchor="t"/>
          <a:p>
            <a:endParaRPr lang="zh-CN" altLang="en-US">
              <a:latin typeface="Times New Roman" panose="02020603050405020304" pitchFamily="18" charset="0"/>
              <a:ea typeface="宋体" panose="02010600030101010101" pitchFamily="2" charset="-122"/>
            </a:endParaRPr>
          </a:p>
        </p:txBody>
      </p:sp>
      <p:sp>
        <p:nvSpPr>
          <p:cNvPr id="22570" name="文本框 22"/>
          <p:cNvSpPr txBox="1"/>
          <p:nvPr/>
        </p:nvSpPr>
        <p:spPr>
          <a:xfrm>
            <a:off x="6377305" y="3221355"/>
            <a:ext cx="3797300" cy="835025"/>
          </a:xfrm>
          <a:prstGeom prst="rect">
            <a:avLst/>
          </a:prstGeom>
          <a:noFill/>
          <a:ln w="9525">
            <a:noFill/>
          </a:ln>
        </p:spPr>
        <p:txBody>
          <a:bodyPr anchor="t"/>
          <a:p>
            <a:pPr algn="just">
              <a:lnSpc>
                <a:spcPts val="1700"/>
              </a:lnSpc>
            </a:pPr>
            <a:r>
              <a:rPr lang="en-US" altLang="zh-CN" sz="1500">
                <a:latin typeface="Times New Roman" panose="02020603050405020304"/>
                <a:ea typeface="宋体" panose="02010600030101010101" pitchFamily="2" charset="-122"/>
                <a:sym typeface="Times New Roman" panose="02020603050405020304"/>
              </a:rPr>
              <a:t>以工程项目规划、研发为主线培养工程创新能力，同时注重领导力训练；以真实的工程项目为蓝本，完成具有较高工程创新水平的毕业设计</a:t>
            </a:r>
            <a:endParaRPr lang="en-US" altLang="zh-CN" sz="1500">
              <a:latin typeface="Times New Roman" panose="02020603050405020304"/>
              <a:ea typeface="宋体" panose="02010600030101010101" pitchFamily="2" charset="-122"/>
              <a:sym typeface="Times New Roman" panose="02020603050405020304"/>
            </a:endParaRPr>
          </a:p>
        </p:txBody>
      </p:sp>
      <p:sp>
        <p:nvSpPr>
          <p:cNvPr id="22575" name="文本框 34"/>
          <p:cNvSpPr txBox="1"/>
          <p:nvPr/>
        </p:nvSpPr>
        <p:spPr>
          <a:xfrm>
            <a:off x="2148205" y="4047808"/>
            <a:ext cx="4564063" cy="503237"/>
          </a:xfrm>
          <a:prstGeom prst="rect">
            <a:avLst/>
          </a:prstGeom>
          <a:noFill/>
          <a:ln w="9525">
            <a:noFill/>
          </a:ln>
        </p:spPr>
        <p:txBody>
          <a:bodyPr anchor="t"/>
          <a:p>
            <a:pPr algn="just">
              <a:lnSpc>
                <a:spcPts val="1400"/>
              </a:lnSpc>
            </a:pPr>
            <a:r>
              <a:rPr lang="en-US" altLang="zh-CN" sz="1600" b="1">
                <a:solidFill>
                  <a:srgbClr val="843C0B"/>
                </a:solidFill>
                <a:latin typeface="微软雅黑" panose="020B0503020204020204" pitchFamily="34" charset="-122"/>
                <a:ea typeface="微软雅黑" panose="020B0503020204020204" pitchFamily="34" charset="-122"/>
                <a:sym typeface="Times New Roman" panose="02020603050405020304"/>
              </a:rPr>
              <a:t>工程领导力相关课程学习、工程领导力训练</a:t>
            </a:r>
            <a:endParaRPr lang="en-US" altLang="zh-CN" sz="1600" b="1">
              <a:solidFill>
                <a:srgbClr val="843C0B"/>
              </a:solidFill>
              <a:latin typeface="微软雅黑" panose="020B0503020204020204" pitchFamily="34" charset="-122"/>
              <a:ea typeface="微软雅黑" panose="020B0503020204020204" pitchFamily="34" charset="-122"/>
              <a:sym typeface="Times New Roman" panose="02020603050405020304"/>
            </a:endParaRPr>
          </a:p>
        </p:txBody>
      </p:sp>
      <p:sp>
        <p:nvSpPr>
          <p:cNvPr id="22577" name="文本框 33"/>
          <p:cNvSpPr txBox="1"/>
          <p:nvPr/>
        </p:nvSpPr>
        <p:spPr>
          <a:xfrm>
            <a:off x="7359968" y="4353243"/>
            <a:ext cx="409575" cy="395287"/>
          </a:xfrm>
          <a:prstGeom prst="rect">
            <a:avLst/>
          </a:prstGeom>
          <a:noFill/>
          <a:ln w="9525">
            <a:noFill/>
          </a:ln>
        </p:spPr>
        <p:txBody>
          <a:bodyPr wrap="none" anchor="t">
            <a:spAutoFit/>
          </a:bodyPr>
          <a:p>
            <a:r>
              <a:rPr lang="zh-CN" altLang="en-US" sz="2000">
                <a:solidFill>
                  <a:srgbClr val="C00000"/>
                </a:solidFill>
                <a:latin typeface="Times New Roman" panose="02020603050405020304" pitchFamily="18" charset="0"/>
                <a:ea typeface="宋体" panose="02010600030101010101" pitchFamily="2" charset="-122"/>
                <a:sym typeface="Wingdings" panose="05000000000000000000" charset="0"/>
              </a:rPr>
              <a:t></a:t>
            </a:r>
            <a:endParaRPr lang="zh-CN" altLang="en-US" sz="2000">
              <a:solidFill>
                <a:srgbClr val="C00000"/>
              </a:solidFill>
              <a:latin typeface="Times New Roman" panose="02020603050405020304" pitchFamily="18" charset="0"/>
              <a:ea typeface="宋体" panose="02010600030101010101" pitchFamily="2" charset="-122"/>
              <a:sym typeface="Wingdings" panose="05000000000000000000" charset="0"/>
            </a:endParaRPr>
          </a:p>
        </p:txBody>
      </p:sp>
      <p:sp>
        <p:nvSpPr>
          <p:cNvPr id="22578" name="文本框 34"/>
          <p:cNvSpPr txBox="1"/>
          <p:nvPr/>
        </p:nvSpPr>
        <p:spPr>
          <a:xfrm>
            <a:off x="6528435" y="2818130"/>
            <a:ext cx="409575" cy="395288"/>
          </a:xfrm>
          <a:prstGeom prst="rect">
            <a:avLst/>
          </a:prstGeom>
          <a:noFill/>
          <a:ln w="9525">
            <a:noFill/>
          </a:ln>
        </p:spPr>
        <p:txBody>
          <a:bodyPr wrap="none" anchor="t">
            <a:spAutoFit/>
          </a:bodyPr>
          <a:p>
            <a:r>
              <a:rPr lang="zh-CN" altLang="en-US" sz="2000">
                <a:solidFill>
                  <a:srgbClr val="C00000"/>
                </a:solidFill>
                <a:latin typeface="Times New Roman" panose="02020603050405020304" pitchFamily="18" charset="0"/>
                <a:ea typeface="宋体" panose="02010600030101010101" pitchFamily="2" charset="-122"/>
                <a:sym typeface="Wingdings" panose="05000000000000000000" charset="0"/>
              </a:rPr>
              <a:t></a:t>
            </a:r>
            <a:endParaRPr lang="zh-CN" altLang="en-US" sz="2000">
              <a:solidFill>
                <a:srgbClr val="C00000"/>
              </a:solidFill>
              <a:latin typeface="Times New Roman" panose="02020603050405020304" pitchFamily="18" charset="0"/>
              <a:ea typeface="宋体" panose="02010600030101010101" pitchFamily="2" charset="-122"/>
              <a:sym typeface="Wingdings" panose="05000000000000000000" charset="0"/>
            </a:endParaRPr>
          </a:p>
        </p:txBody>
      </p:sp>
      <p:sp>
        <p:nvSpPr>
          <p:cNvPr id="5" name="文本框 9"/>
          <p:cNvSpPr txBox="1"/>
          <p:nvPr/>
        </p:nvSpPr>
        <p:spPr>
          <a:xfrm>
            <a:off x="2097723" y="2783205"/>
            <a:ext cx="409575" cy="396875"/>
          </a:xfrm>
          <a:prstGeom prst="rect">
            <a:avLst/>
          </a:prstGeom>
          <a:noFill/>
          <a:ln w="9525">
            <a:noFill/>
          </a:ln>
        </p:spPr>
        <p:txBody>
          <a:bodyPr wrap="none" anchor="t">
            <a:spAutoFit/>
          </a:bodyPr>
          <a:p>
            <a:r>
              <a:rPr lang="zh-CN" altLang="en-US" sz="2000">
                <a:solidFill>
                  <a:srgbClr val="C00000"/>
                </a:solidFill>
                <a:latin typeface="Times New Roman" panose="02020603050405020304" pitchFamily="18" charset="0"/>
                <a:ea typeface="宋体" panose="02010600030101010101" pitchFamily="2" charset="-122"/>
                <a:sym typeface="Wingdings" panose="05000000000000000000" charset="0"/>
              </a:rPr>
              <a:t></a:t>
            </a:r>
            <a:endParaRPr lang="zh-CN" altLang="en-US" sz="2000">
              <a:solidFill>
                <a:srgbClr val="C00000"/>
              </a:solidFill>
              <a:latin typeface="Times New Roman" panose="02020603050405020304" pitchFamily="18" charset="0"/>
              <a:ea typeface="宋体" panose="02010600030101010101" pitchFamily="2" charset="-122"/>
              <a:sym typeface="Wingdings" panose="05000000000000000000" charset="0"/>
            </a:endParaRPr>
          </a:p>
        </p:txBody>
      </p:sp>
      <p:sp>
        <p:nvSpPr>
          <p:cNvPr id="7" name="文本框 38"/>
          <p:cNvSpPr txBox="1"/>
          <p:nvPr/>
        </p:nvSpPr>
        <p:spPr>
          <a:xfrm>
            <a:off x="1903730" y="4386580"/>
            <a:ext cx="4394200" cy="815975"/>
          </a:xfrm>
          <a:prstGeom prst="rect">
            <a:avLst/>
          </a:prstGeom>
          <a:noFill/>
          <a:ln w="9525">
            <a:noFill/>
          </a:ln>
        </p:spPr>
        <p:txBody>
          <a:bodyPr anchor="t"/>
          <a:p>
            <a:pPr algn="just">
              <a:lnSpc>
                <a:spcPts val="1700"/>
              </a:lnSpc>
            </a:pPr>
            <a:r>
              <a:rPr lang="en-US" altLang="zh-CN" sz="1500">
                <a:latin typeface="Times New Roman" panose="02020603050405020304"/>
                <a:ea typeface="宋体" panose="02010600030101010101" pitchFamily="2" charset="-122"/>
                <a:sym typeface="Times New Roman" panose="02020603050405020304"/>
              </a:rPr>
              <a:t>在学校通过领导力核心课程学习，以及借助工程领导力训练项目培养学生工程规划与研发、领导力，为进入行业骨干企业接受锻造做好必要的基础</a:t>
            </a:r>
            <a:endParaRPr lang="en-US" altLang="zh-CN" sz="1500">
              <a:latin typeface="Times New Roman" panose="02020603050405020304"/>
              <a:ea typeface="宋体" panose="02010600030101010101" pitchFamily="2" charset="-122"/>
              <a:sym typeface="Times New Roman" panose="02020603050405020304"/>
            </a:endParaRPr>
          </a:p>
        </p:txBody>
      </p:sp>
      <p:sp>
        <p:nvSpPr>
          <p:cNvPr id="8" name="文本框 37"/>
          <p:cNvSpPr txBox="1"/>
          <p:nvPr/>
        </p:nvSpPr>
        <p:spPr>
          <a:xfrm>
            <a:off x="1943418" y="5845493"/>
            <a:ext cx="4392612" cy="795337"/>
          </a:xfrm>
          <a:prstGeom prst="rect">
            <a:avLst/>
          </a:prstGeom>
          <a:noFill/>
          <a:ln w="9525">
            <a:noFill/>
          </a:ln>
        </p:spPr>
        <p:txBody>
          <a:bodyPr anchor="t"/>
          <a:p>
            <a:pPr>
              <a:lnSpc>
                <a:spcPts val="1600"/>
              </a:lnSpc>
            </a:pPr>
            <a:r>
              <a:rPr lang="en-US" altLang="zh-CN" sz="1500">
                <a:latin typeface="Times New Roman" panose="02020603050405020304"/>
                <a:ea typeface="宋体" panose="02010600030101010101" pitchFamily="2" charset="-122"/>
                <a:sym typeface="Times New Roman" panose="02020603050405020304"/>
              </a:rPr>
              <a:t>派遣已完成校内领导力初步学习和训练的学生进入企业实习，融入企业高层管理团队或工程规划设计团队，进行工程领导力锻造</a:t>
            </a:r>
            <a:endParaRPr lang="en-US" altLang="zh-CN" sz="1500">
              <a:latin typeface="Times New Roman" panose="02020603050405020304"/>
              <a:ea typeface="宋体" panose="02010600030101010101" pitchFamily="2" charset="-122"/>
              <a:sym typeface="Times New Roman" panose="02020603050405020304"/>
            </a:endParaRPr>
          </a:p>
        </p:txBody>
      </p:sp>
      <p:sp>
        <p:nvSpPr>
          <p:cNvPr id="10" name="文本框 39"/>
          <p:cNvSpPr txBox="1"/>
          <p:nvPr/>
        </p:nvSpPr>
        <p:spPr>
          <a:xfrm>
            <a:off x="2156143" y="3280093"/>
            <a:ext cx="4181475" cy="596900"/>
          </a:xfrm>
          <a:prstGeom prst="rect">
            <a:avLst/>
          </a:prstGeom>
          <a:noFill/>
          <a:ln w="9525">
            <a:noFill/>
          </a:ln>
        </p:spPr>
        <p:txBody>
          <a:bodyPr anchor="t"/>
          <a:p>
            <a:pPr>
              <a:lnSpc>
                <a:spcPts val="1600"/>
              </a:lnSpc>
            </a:pPr>
            <a:r>
              <a:rPr lang="en-US" altLang="zh-CN" sz="1500">
                <a:latin typeface="Times New Roman" panose="02020603050405020304"/>
                <a:ea typeface="宋体" panose="02010600030101010101" pitchFamily="2" charset="-122"/>
                <a:sym typeface="Times New Roman" panose="02020603050405020304"/>
              </a:rPr>
              <a:t>确定生源专业、选拔范围、遴选办法、原则及流程等环节</a:t>
            </a:r>
            <a:endParaRPr lang="en-US" altLang="zh-CN" sz="1500">
              <a:latin typeface="Times New Roman" panose="02020603050405020304"/>
              <a:ea typeface="宋体" panose="02010600030101010101" pitchFamily="2" charset="-122"/>
              <a:sym typeface="Times New Roman" panose="02020603050405020304"/>
            </a:endParaRPr>
          </a:p>
        </p:txBody>
      </p:sp>
      <p:sp>
        <p:nvSpPr>
          <p:cNvPr id="11" name="文本框 7"/>
          <p:cNvSpPr txBox="1"/>
          <p:nvPr/>
        </p:nvSpPr>
        <p:spPr>
          <a:xfrm>
            <a:off x="2793365" y="2773680"/>
            <a:ext cx="3244850" cy="404495"/>
          </a:xfrm>
          <a:prstGeom prst="rect">
            <a:avLst/>
          </a:prstGeom>
          <a:noFill/>
          <a:ln w="9525">
            <a:noFill/>
          </a:ln>
        </p:spPr>
        <p:txBody>
          <a:bodyPr anchor="t"/>
          <a:p>
            <a:pPr algn="just"/>
            <a:r>
              <a:rPr lang="en-US" altLang="zh-CN" sz="1800" b="1">
                <a:solidFill>
                  <a:srgbClr val="843C0B"/>
                </a:solidFill>
                <a:latin typeface="微软雅黑" panose="020B0503020204020204" pitchFamily="34" charset="-122"/>
                <a:ea typeface="微软雅黑" panose="020B0503020204020204" pitchFamily="34" charset="-122"/>
                <a:sym typeface="Times New Roman" panose="02020603050405020304"/>
              </a:rPr>
              <a:t>具有工程领导潜质学生选拔</a:t>
            </a:r>
            <a:endParaRPr lang="en-US" altLang="zh-CN" sz="1800" b="1">
              <a:solidFill>
                <a:srgbClr val="843C0B"/>
              </a:solidFill>
              <a:latin typeface="微软雅黑" panose="020B0503020204020204" pitchFamily="34" charset="-122"/>
              <a:ea typeface="微软雅黑" panose="020B0503020204020204" pitchFamily="34" charset="-122"/>
              <a:sym typeface="Times New Roman" panose="02020603050405020304"/>
            </a:endParaRPr>
          </a:p>
        </p:txBody>
      </p:sp>
      <p:sp>
        <p:nvSpPr>
          <p:cNvPr id="14" name="文本框 33"/>
          <p:cNvSpPr txBox="1"/>
          <p:nvPr/>
        </p:nvSpPr>
        <p:spPr>
          <a:xfrm>
            <a:off x="2094230" y="5265420"/>
            <a:ext cx="4159250" cy="571500"/>
          </a:xfrm>
          <a:prstGeom prst="rect">
            <a:avLst/>
          </a:prstGeom>
          <a:noFill/>
          <a:ln w="9525">
            <a:noFill/>
          </a:ln>
        </p:spPr>
        <p:txBody>
          <a:bodyPr anchor="t"/>
          <a:p>
            <a:pPr algn="just">
              <a:lnSpc>
                <a:spcPts val="1700"/>
              </a:lnSpc>
            </a:pPr>
            <a:r>
              <a:rPr lang="en-US" altLang="zh-CN" sz="1600" b="1">
                <a:solidFill>
                  <a:srgbClr val="843C0B"/>
                </a:solidFill>
                <a:latin typeface="微软雅黑" panose="020B0503020204020204" pitchFamily="34" charset="-122"/>
                <a:ea typeface="微软雅黑" panose="020B0503020204020204" pitchFamily="34" charset="-122"/>
                <a:sym typeface="Times New Roman" panose="02020603050405020304"/>
              </a:rPr>
              <a:t>校企合作，发挥协同育人机制，塑造工程领军领袖特质，培养科技创新能力与管理才能</a:t>
            </a:r>
            <a:endParaRPr lang="en-US" altLang="zh-CN" sz="1600" b="1">
              <a:solidFill>
                <a:srgbClr val="843C0B"/>
              </a:solidFill>
              <a:latin typeface="微软雅黑" panose="020B0503020204020204" pitchFamily="34" charset="-122"/>
              <a:ea typeface="微软雅黑" panose="020B0503020204020204" pitchFamily="34" charset="-122"/>
              <a:sym typeface="Times New Roman" panose="02020603050405020304"/>
            </a:endParaRPr>
          </a:p>
        </p:txBody>
      </p:sp>
      <p:sp>
        <p:nvSpPr>
          <p:cNvPr id="15" name="文本框 35"/>
          <p:cNvSpPr txBox="1"/>
          <p:nvPr/>
        </p:nvSpPr>
        <p:spPr>
          <a:xfrm>
            <a:off x="1859280" y="5264468"/>
            <a:ext cx="409575" cy="395287"/>
          </a:xfrm>
          <a:prstGeom prst="rect">
            <a:avLst/>
          </a:prstGeom>
          <a:noFill/>
          <a:ln w="9525">
            <a:noFill/>
          </a:ln>
        </p:spPr>
        <p:txBody>
          <a:bodyPr wrap="none" anchor="t">
            <a:spAutoFit/>
          </a:bodyPr>
          <a:p>
            <a:r>
              <a:rPr lang="zh-CN" altLang="en-US" sz="2000">
                <a:solidFill>
                  <a:srgbClr val="C00000"/>
                </a:solidFill>
                <a:latin typeface="Times New Roman" panose="02020603050405020304" pitchFamily="18" charset="0"/>
                <a:ea typeface="宋体" panose="02010600030101010101" pitchFamily="2" charset="-122"/>
                <a:sym typeface="Wingdings" panose="05000000000000000000" charset="0"/>
              </a:rPr>
              <a:t></a:t>
            </a:r>
            <a:endParaRPr lang="zh-CN" altLang="en-US" sz="2000">
              <a:solidFill>
                <a:srgbClr val="C00000"/>
              </a:solidFill>
              <a:latin typeface="Times New Roman" panose="02020603050405020304" pitchFamily="18" charset="0"/>
              <a:ea typeface="宋体" panose="02010600030101010101" pitchFamily="2" charset="-122"/>
              <a:sym typeface="Wingdings" panose="05000000000000000000" charset="0"/>
            </a:endParaRPr>
          </a:p>
        </p:txBody>
      </p:sp>
      <p:sp>
        <p:nvSpPr>
          <p:cNvPr id="16" name="文本框 36"/>
          <p:cNvSpPr txBox="1"/>
          <p:nvPr/>
        </p:nvSpPr>
        <p:spPr>
          <a:xfrm>
            <a:off x="1886268" y="3952240"/>
            <a:ext cx="409575" cy="395288"/>
          </a:xfrm>
          <a:prstGeom prst="rect">
            <a:avLst/>
          </a:prstGeom>
          <a:noFill/>
          <a:ln w="9525">
            <a:noFill/>
          </a:ln>
        </p:spPr>
        <p:txBody>
          <a:bodyPr wrap="none" anchor="t">
            <a:spAutoFit/>
          </a:bodyPr>
          <a:p>
            <a:r>
              <a:rPr lang="zh-CN" altLang="en-US" sz="2000">
                <a:solidFill>
                  <a:srgbClr val="C00000"/>
                </a:solidFill>
                <a:latin typeface="Times New Roman" panose="02020603050405020304" pitchFamily="18" charset="0"/>
                <a:ea typeface="宋体" panose="02010600030101010101" pitchFamily="2" charset="-122"/>
                <a:sym typeface="Wingdings" panose="05000000000000000000" charset="0"/>
              </a:rPr>
              <a:t></a:t>
            </a:r>
            <a:endParaRPr lang="zh-CN" altLang="en-US" sz="2000">
              <a:solidFill>
                <a:srgbClr val="C00000"/>
              </a:solidFill>
              <a:latin typeface="Times New Roman" panose="02020603050405020304" pitchFamily="18" charset="0"/>
              <a:ea typeface="宋体" panose="02010600030101010101" pitchFamily="2" charset="-122"/>
              <a:sym typeface="Wingdings" panose="05000000000000000000" charset="0"/>
            </a:endParaRPr>
          </a:p>
        </p:txBody>
      </p:sp>
      <p:sp>
        <p:nvSpPr>
          <p:cNvPr id="12" name="文本框 11"/>
          <p:cNvSpPr txBox="1"/>
          <p:nvPr/>
        </p:nvSpPr>
        <p:spPr>
          <a:xfrm>
            <a:off x="154305" y="878840"/>
            <a:ext cx="3680460" cy="429895"/>
          </a:xfrm>
          <a:prstGeom prst="rect">
            <a:avLst/>
          </a:prstGeom>
          <a:noFill/>
        </p:spPr>
        <p:txBody>
          <a:bodyPr wrap="none" rtlCol="0" anchor="t">
            <a:spAutoFit/>
          </a:bodyPr>
          <a:p>
            <a:pPr algn="l"/>
            <a:r>
              <a:rPr lang="en-US" altLang="zh-CN" sz="2200" b="1">
                <a:solidFill>
                  <a:srgbClr val="FFFFFF"/>
                </a:solidFill>
                <a:latin typeface="微软雅黑" panose="020B0503020204020204" pitchFamily="34" charset="-122"/>
                <a:ea typeface="微软雅黑" panose="020B0503020204020204" pitchFamily="34" charset="-122"/>
                <a:sym typeface="+mn-ea"/>
              </a:rPr>
              <a:t>2.7</a:t>
            </a:r>
            <a:r>
              <a:rPr lang="zh-CN" altLang="en-US" sz="2200" b="1">
                <a:solidFill>
                  <a:srgbClr val="FFFFFF"/>
                </a:solidFill>
                <a:latin typeface="微软雅黑" panose="020B0503020204020204" pitchFamily="34" charset="-122"/>
                <a:ea typeface="微软雅黑" panose="020B0503020204020204" pitchFamily="34" charset="-122"/>
                <a:sym typeface="+mn-ea"/>
              </a:rPr>
              <a:t>培养流程与实施方案要点</a:t>
            </a:r>
            <a:endParaRPr lang="zh-CN" altLang="en-US" sz="2200" b="1">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2542"/>
                                        </p:tgtEl>
                                        <p:attrNameLst>
                                          <p:attrName>style.visibility</p:attrName>
                                        </p:attrNameLst>
                                      </p:cBhvr>
                                      <p:to>
                                        <p:strVal val="visible"/>
                                      </p:to>
                                    </p:set>
                                    <p:animEffect transition="in" filter="dissolve">
                                      <p:cBhvr>
                                        <p:cTn id="7" dur="1000"/>
                                        <p:tgtEl>
                                          <p:spTgt spid="2254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2529"/>
                                        </p:tgtEl>
                                        <p:attrNameLst>
                                          <p:attrName>style.visibility</p:attrName>
                                        </p:attrNameLst>
                                      </p:cBhvr>
                                      <p:to>
                                        <p:strVal val="visible"/>
                                      </p:to>
                                    </p:set>
                                    <p:animEffect transition="in" filter="dissolve">
                                      <p:cBhvr>
                                        <p:cTn id="10" dur="1000"/>
                                        <p:tgtEl>
                                          <p:spTgt spid="22529"/>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22544"/>
                                        </p:tgtEl>
                                        <p:attrNameLst>
                                          <p:attrName>style.visibility</p:attrName>
                                        </p:attrNameLst>
                                      </p:cBhvr>
                                      <p:to>
                                        <p:strVal val="visible"/>
                                      </p:to>
                                    </p:set>
                                    <p:animEffect transition="in" filter="wipe(up)">
                                      <p:cBhvr>
                                        <p:cTn id="15" dur="500"/>
                                        <p:tgtEl>
                                          <p:spTgt spid="22544"/>
                                        </p:tgtEl>
                                      </p:cBhvr>
                                    </p:animEffect>
                                  </p:childTnLst>
                                </p:cTn>
                              </p:par>
                              <p:par>
                                <p:cTn id="16" presetID="22" presetClass="entr" presetSubtype="1" fill="hold" nodeType="withEffect">
                                  <p:stCondLst>
                                    <p:cond delay="0"/>
                                  </p:stCondLst>
                                  <p:childTnLst>
                                    <p:set>
                                      <p:cBhvr>
                                        <p:cTn id="17" dur="1" fill="hold">
                                          <p:stCondLst>
                                            <p:cond delay="0"/>
                                          </p:stCondLst>
                                        </p:cTn>
                                        <p:tgtEl>
                                          <p:spTgt spid="22545"/>
                                        </p:tgtEl>
                                        <p:attrNameLst>
                                          <p:attrName>style.visibility</p:attrName>
                                        </p:attrNameLst>
                                      </p:cBhvr>
                                      <p:to>
                                        <p:strVal val="visible"/>
                                      </p:to>
                                    </p:set>
                                    <p:animEffect transition="in" filter="wipe(up)">
                                      <p:cBhvr>
                                        <p:cTn id="18" dur="500"/>
                                        <p:tgtEl>
                                          <p:spTgt spid="22545"/>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22546"/>
                                        </p:tgtEl>
                                        <p:attrNameLst>
                                          <p:attrName>style.visibility</p:attrName>
                                        </p:attrNameLst>
                                      </p:cBhvr>
                                      <p:to>
                                        <p:strVal val="visible"/>
                                      </p:to>
                                    </p:set>
                                    <p:animEffect transition="in" filter="wipe(up)">
                                      <p:cBhvr>
                                        <p:cTn id="21" dur="500"/>
                                        <p:tgtEl>
                                          <p:spTgt spid="22546"/>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22547"/>
                                        </p:tgtEl>
                                        <p:attrNameLst>
                                          <p:attrName>style.visibility</p:attrName>
                                        </p:attrNameLst>
                                      </p:cBhvr>
                                      <p:to>
                                        <p:strVal val="visible"/>
                                      </p:to>
                                    </p:set>
                                    <p:animEffect transition="in" filter="wipe(up)">
                                      <p:cBhvr>
                                        <p:cTn id="24" dur="500"/>
                                        <p:tgtEl>
                                          <p:spTgt spid="22547"/>
                                        </p:tgtEl>
                                      </p:cBhvr>
                                    </p:animEffect>
                                  </p:childTnLst>
                                </p:cTn>
                              </p:par>
                              <p:par>
                                <p:cTn id="25" presetID="22" presetClass="entr" presetSubtype="1" fill="hold" nodeType="withEffect">
                                  <p:stCondLst>
                                    <p:cond delay="0"/>
                                  </p:stCondLst>
                                  <p:childTnLst>
                                    <p:set>
                                      <p:cBhvr>
                                        <p:cTn id="26" dur="1" fill="hold">
                                          <p:stCondLst>
                                            <p:cond delay="0"/>
                                          </p:stCondLst>
                                        </p:cTn>
                                        <p:tgtEl>
                                          <p:spTgt spid="22548"/>
                                        </p:tgtEl>
                                        <p:attrNameLst>
                                          <p:attrName>style.visibility</p:attrName>
                                        </p:attrNameLst>
                                      </p:cBhvr>
                                      <p:to>
                                        <p:strVal val="visible"/>
                                      </p:to>
                                    </p:set>
                                    <p:animEffect transition="in" filter="wipe(up)">
                                      <p:cBhvr>
                                        <p:cTn id="27" dur="500"/>
                                        <p:tgtEl>
                                          <p:spTgt spid="22548"/>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22549"/>
                                        </p:tgtEl>
                                        <p:attrNameLst>
                                          <p:attrName>style.visibility</p:attrName>
                                        </p:attrNameLst>
                                      </p:cBhvr>
                                      <p:to>
                                        <p:strVal val="visible"/>
                                      </p:to>
                                    </p:set>
                                    <p:animEffect transition="in" filter="wipe(up)">
                                      <p:cBhvr>
                                        <p:cTn id="30" dur="500"/>
                                        <p:tgtEl>
                                          <p:spTgt spid="22549"/>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22550"/>
                                        </p:tgtEl>
                                        <p:attrNameLst>
                                          <p:attrName>style.visibility</p:attrName>
                                        </p:attrNameLst>
                                      </p:cBhvr>
                                      <p:to>
                                        <p:strVal val="visible"/>
                                      </p:to>
                                    </p:set>
                                    <p:animEffect transition="in" filter="wipe(up)">
                                      <p:cBhvr>
                                        <p:cTn id="33" dur="500"/>
                                        <p:tgtEl>
                                          <p:spTgt spid="22550"/>
                                        </p:tgtEl>
                                      </p:cBhvr>
                                    </p:animEffect>
                                  </p:childTnLst>
                                </p:cTn>
                              </p:par>
                              <p:par>
                                <p:cTn id="34" presetID="22" presetClass="entr" presetSubtype="1" fill="hold" nodeType="withEffect">
                                  <p:stCondLst>
                                    <p:cond delay="0"/>
                                  </p:stCondLst>
                                  <p:childTnLst>
                                    <p:set>
                                      <p:cBhvr>
                                        <p:cTn id="35" dur="1" fill="hold">
                                          <p:stCondLst>
                                            <p:cond delay="0"/>
                                          </p:stCondLst>
                                        </p:cTn>
                                        <p:tgtEl>
                                          <p:spTgt spid="22551"/>
                                        </p:tgtEl>
                                        <p:attrNameLst>
                                          <p:attrName>style.visibility</p:attrName>
                                        </p:attrNameLst>
                                      </p:cBhvr>
                                      <p:to>
                                        <p:strVal val="visible"/>
                                      </p:to>
                                    </p:set>
                                    <p:animEffect transition="in" filter="wipe(up)">
                                      <p:cBhvr>
                                        <p:cTn id="36" dur="500"/>
                                        <p:tgtEl>
                                          <p:spTgt spid="22551"/>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22552"/>
                                        </p:tgtEl>
                                        <p:attrNameLst>
                                          <p:attrName>style.visibility</p:attrName>
                                        </p:attrNameLst>
                                      </p:cBhvr>
                                      <p:to>
                                        <p:strVal val="visible"/>
                                      </p:to>
                                    </p:set>
                                    <p:animEffect transition="in" filter="wipe(up)">
                                      <p:cBhvr>
                                        <p:cTn id="39" dur="500"/>
                                        <p:tgtEl>
                                          <p:spTgt spid="22552"/>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22553"/>
                                        </p:tgtEl>
                                        <p:attrNameLst>
                                          <p:attrName>style.visibility</p:attrName>
                                        </p:attrNameLst>
                                      </p:cBhvr>
                                      <p:to>
                                        <p:strVal val="visible"/>
                                      </p:to>
                                    </p:set>
                                    <p:animEffect transition="in" filter="wipe(up)">
                                      <p:cBhvr>
                                        <p:cTn id="42" dur="500"/>
                                        <p:tgtEl>
                                          <p:spTgt spid="22553"/>
                                        </p:tgtEl>
                                      </p:cBhvr>
                                    </p:animEffect>
                                  </p:childTnLst>
                                </p:cTn>
                              </p:par>
                              <p:par>
                                <p:cTn id="43" presetID="22" presetClass="entr" presetSubtype="1" fill="hold" nodeType="withEffect">
                                  <p:stCondLst>
                                    <p:cond delay="0"/>
                                  </p:stCondLst>
                                  <p:childTnLst>
                                    <p:set>
                                      <p:cBhvr>
                                        <p:cTn id="44" dur="1" fill="hold">
                                          <p:stCondLst>
                                            <p:cond delay="0"/>
                                          </p:stCondLst>
                                        </p:cTn>
                                        <p:tgtEl>
                                          <p:spTgt spid="22554"/>
                                        </p:tgtEl>
                                        <p:attrNameLst>
                                          <p:attrName>style.visibility</p:attrName>
                                        </p:attrNameLst>
                                      </p:cBhvr>
                                      <p:to>
                                        <p:strVal val="visible"/>
                                      </p:to>
                                    </p:set>
                                    <p:animEffect transition="in" filter="wipe(up)">
                                      <p:cBhvr>
                                        <p:cTn id="45" dur="500"/>
                                        <p:tgtEl>
                                          <p:spTgt spid="22554"/>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wipe(up)">
                                      <p:cBhvr>
                                        <p:cTn id="48" dur="500"/>
                                        <p:tgtEl>
                                          <p:spTgt spid="5"/>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wipe(up)">
                                      <p:cBhvr>
                                        <p:cTn id="51" dur="500"/>
                                        <p:tgtEl>
                                          <p:spTgt spid="7"/>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wipe(up)">
                                      <p:cBhvr>
                                        <p:cTn id="54" dur="500"/>
                                        <p:tgtEl>
                                          <p:spTgt spid="11"/>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wipe(up)">
                                      <p:cBhvr>
                                        <p:cTn id="57" dur="500"/>
                                        <p:tgtEl>
                                          <p:spTgt spid="14"/>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wipe(up)">
                                      <p:cBhvr>
                                        <p:cTn id="60" dur="500"/>
                                        <p:tgtEl>
                                          <p:spTgt spid="15"/>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wipe(up)">
                                      <p:cBhvr>
                                        <p:cTn id="63" dur="500"/>
                                        <p:tgtEl>
                                          <p:spTgt spid="16"/>
                                        </p:tgtEl>
                                      </p:cBhvr>
                                    </p:animEffect>
                                  </p:childTnLst>
                                </p:cTn>
                              </p:par>
                              <p:par>
                                <p:cTn id="64" presetID="22" presetClass="entr" presetSubtype="1" fill="hold" grpId="0" nodeType="withEffect">
                                  <p:stCondLst>
                                    <p:cond delay="0"/>
                                  </p:stCondLst>
                                  <p:childTnLst>
                                    <p:set>
                                      <p:cBhvr>
                                        <p:cTn id="65" dur="1" fill="hold">
                                          <p:stCondLst>
                                            <p:cond delay="0"/>
                                          </p:stCondLst>
                                        </p:cTn>
                                        <p:tgtEl>
                                          <p:spTgt spid="22575"/>
                                        </p:tgtEl>
                                        <p:attrNameLst>
                                          <p:attrName>style.visibility</p:attrName>
                                        </p:attrNameLst>
                                      </p:cBhvr>
                                      <p:to>
                                        <p:strVal val="visible"/>
                                      </p:to>
                                    </p:set>
                                    <p:animEffect transition="in" filter="wipe(up)">
                                      <p:cBhvr>
                                        <p:cTn id="66" dur="500"/>
                                        <p:tgtEl>
                                          <p:spTgt spid="22575"/>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10"/>
                                        </p:tgtEl>
                                        <p:attrNameLst>
                                          <p:attrName>style.visibility</p:attrName>
                                        </p:attrNameLst>
                                      </p:cBhvr>
                                      <p:to>
                                        <p:strVal val="visible"/>
                                      </p:to>
                                    </p:set>
                                    <p:animEffect transition="in" filter="wipe(up)">
                                      <p:cBhvr>
                                        <p:cTn id="69" dur="500"/>
                                        <p:tgtEl>
                                          <p:spTgt spid="10"/>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8"/>
                                        </p:tgtEl>
                                        <p:attrNameLst>
                                          <p:attrName>style.visibility</p:attrName>
                                        </p:attrNameLst>
                                      </p:cBhvr>
                                      <p:to>
                                        <p:strVal val="visible"/>
                                      </p:to>
                                    </p:set>
                                    <p:animEffect transition="in" filter="wipe(up)">
                                      <p:cBhvr>
                                        <p:cTn id="72" dur="500"/>
                                        <p:tgtEl>
                                          <p:spTgt spid="8"/>
                                        </p:tgtEl>
                                      </p:cBhvr>
                                    </p:animEffect>
                                  </p:childTnLst>
                                </p:cTn>
                              </p:par>
                            </p:childTnLst>
                          </p:cTn>
                        </p:par>
                        <p:par>
                          <p:cTn id="73" fill="hold">
                            <p:stCondLst>
                              <p:cond delay="500"/>
                            </p:stCondLst>
                            <p:childTnLst>
                              <p:par>
                                <p:cTn id="74" presetID="22" presetClass="entr" presetSubtype="8" fill="hold" nodeType="afterEffect">
                                  <p:stCondLst>
                                    <p:cond delay="0"/>
                                  </p:stCondLst>
                                  <p:childTnLst>
                                    <p:set>
                                      <p:cBhvr>
                                        <p:cTn id="75" dur="1" fill="hold">
                                          <p:stCondLst>
                                            <p:cond delay="0"/>
                                          </p:stCondLst>
                                        </p:cTn>
                                        <p:tgtEl>
                                          <p:spTgt spid="22555"/>
                                        </p:tgtEl>
                                        <p:attrNameLst>
                                          <p:attrName>style.visibility</p:attrName>
                                        </p:attrNameLst>
                                      </p:cBhvr>
                                      <p:to>
                                        <p:strVal val="visible"/>
                                      </p:to>
                                    </p:set>
                                    <p:animEffect transition="in" filter="wipe(left)">
                                      <p:cBhvr>
                                        <p:cTn id="76" dur="500"/>
                                        <p:tgtEl>
                                          <p:spTgt spid="22555"/>
                                        </p:tgtEl>
                                      </p:cBhvr>
                                    </p:animEffect>
                                  </p:childTnLst>
                                </p:cTn>
                              </p:par>
                            </p:childTnLst>
                          </p:cTn>
                        </p:par>
                        <p:par>
                          <p:cTn id="77" fill="hold">
                            <p:stCondLst>
                              <p:cond delay="1000"/>
                            </p:stCondLst>
                            <p:childTnLst>
                              <p:par>
                                <p:cTn id="78" presetID="22" presetClass="entr" presetSubtype="4" fill="hold" nodeType="afterEffect">
                                  <p:stCondLst>
                                    <p:cond delay="0"/>
                                  </p:stCondLst>
                                  <p:childTnLst>
                                    <p:set>
                                      <p:cBhvr>
                                        <p:cTn id="79" dur="1" fill="hold">
                                          <p:stCondLst>
                                            <p:cond delay="0"/>
                                          </p:stCondLst>
                                        </p:cTn>
                                        <p:tgtEl>
                                          <p:spTgt spid="22556"/>
                                        </p:tgtEl>
                                        <p:attrNameLst>
                                          <p:attrName>style.visibility</p:attrName>
                                        </p:attrNameLst>
                                      </p:cBhvr>
                                      <p:to>
                                        <p:strVal val="visible"/>
                                      </p:to>
                                    </p:set>
                                    <p:animEffect transition="in" filter="wipe(down)">
                                      <p:cBhvr>
                                        <p:cTn id="80" dur="500"/>
                                        <p:tgtEl>
                                          <p:spTgt spid="22556"/>
                                        </p:tgtEl>
                                      </p:cBhvr>
                                    </p:animEffect>
                                  </p:childTnLst>
                                </p:cTn>
                              </p:par>
                            </p:childTnLst>
                          </p:cTn>
                        </p:par>
                        <p:par>
                          <p:cTn id="81" fill="hold">
                            <p:stCondLst>
                              <p:cond delay="1500"/>
                            </p:stCondLst>
                            <p:childTnLst>
                              <p:par>
                                <p:cTn id="82" presetID="22" presetClass="entr" presetSubtype="8" fill="hold" nodeType="afterEffect">
                                  <p:stCondLst>
                                    <p:cond delay="0"/>
                                  </p:stCondLst>
                                  <p:childTnLst>
                                    <p:set>
                                      <p:cBhvr>
                                        <p:cTn id="83" dur="1" fill="hold">
                                          <p:stCondLst>
                                            <p:cond delay="0"/>
                                          </p:stCondLst>
                                        </p:cTn>
                                        <p:tgtEl>
                                          <p:spTgt spid="22557"/>
                                        </p:tgtEl>
                                        <p:attrNameLst>
                                          <p:attrName>style.visibility</p:attrName>
                                        </p:attrNameLst>
                                      </p:cBhvr>
                                      <p:to>
                                        <p:strVal val="visible"/>
                                      </p:to>
                                    </p:set>
                                    <p:animEffect transition="in" filter="wipe(left)">
                                      <p:cBhvr>
                                        <p:cTn id="84" dur="500"/>
                                        <p:tgtEl>
                                          <p:spTgt spid="22557"/>
                                        </p:tgtEl>
                                      </p:cBhvr>
                                    </p:animEffect>
                                  </p:childTnLst>
                                </p:cTn>
                              </p:par>
                            </p:childTnLst>
                          </p:cTn>
                        </p:par>
                        <p:par>
                          <p:cTn id="85" fill="hold">
                            <p:stCondLst>
                              <p:cond delay="2000"/>
                            </p:stCondLst>
                            <p:childTnLst>
                              <p:par>
                                <p:cTn id="86" presetID="22" presetClass="entr" presetSubtype="4" fill="hold" nodeType="afterEffect">
                                  <p:stCondLst>
                                    <p:cond delay="0"/>
                                  </p:stCondLst>
                                  <p:childTnLst>
                                    <p:set>
                                      <p:cBhvr>
                                        <p:cTn id="87" dur="1" fill="hold">
                                          <p:stCondLst>
                                            <p:cond delay="0"/>
                                          </p:stCondLst>
                                        </p:cTn>
                                        <p:tgtEl>
                                          <p:spTgt spid="22557"/>
                                        </p:tgtEl>
                                        <p:attrNameLst>
                                          <p:attrName>style.visibility</p:attrName>
                                        </p:attrNameLst>
                                      </p:cBhvr>
                                      <p:to>
                                        <p:strVal val="visible"/>
                                      </p:to>
                                    </p:set>
                                    <p:animEffect transition="in" filter="wipe(down)">
                                      <p:cBhvr>
                                        <p:cTn id="88" dur="1000"/>
                                        <p:tgtEl>
                                          <p:spTgt spid="22557"/>
                                        </p:tgtEl>
                                      </p:cBhvr>
                                    </p:animEffect>
                                  </p:childTnLst>
                                </p:cTn>
                              </p:par>
                              <p:par>
                                <p:cTn id="89" presetID="22" presetClass="entr" presetSubtype="4" fill="hold" nodeType="withEffect">
                                  <p:stCondLst>
                                    <p:cond delay="0"/>
                                  </p:stCondLst>
                                  <p:childTnLst>
                                    <p:set>
                                      <p:cBhvr>
                                        <p:cTn id="90" dur="1" fill="hold">
                                          <p:stCondLst>
                                            <p:cond delay="0"/>
                                          </p:stCondLst>
                                        </p:cTn>
                                        <p:tgtEl>
                                          <p:spTgt spid="22558"/>
                                        </p:tgtEl>
                                        <p:attrNameLst>
                                          <p:attrName>style.visibility</p:attrName>
                                        </p:attrNameLst>
                                      </p:cBhvr>
                                      <p:to>
                                        <p:strVal val="visible"/>
                                      </p:to>
                                    </p:set>
                                    <p:animEffect transition="in" filter="wipe(down)">
                                      <p:cBhvr>
                                        <p:cTn id="91" dur="1000"/>
                                        <p:tgtEl>
                                          <p:spTgt spid="22558"/>
                                        </p:tgtEl>
                                      </p:cBhvr>
                                    </p:animEffect>
                                  </p:childTnLst>
                                </p:cTn>
                              </p:par>
                              <p:par>
                                <p:cTn id="92" presetID="22" presetClass="entr" presetSubtype="1" fill="hold" grpId="0" nodeType="withEffect">
                                  <p:stCondLst>
                                    <p:cond delay="0"/>
                                  </p:stCondLst>
                                  <p:childTnLst>
                                    <p:set>
                                      <p:cBhvr>
                                        <p:cTn id="93" dur="1" fill="hold">
                                          <p:stCondLst>
                                            <p:cond delay="0"/>
                                          </p:stCondLst>
                                        </p:cTn>
                                        <p:tgtEl>
                                          <p:spTgt spid="22559"/>
                                        </p:tgtEl>
                                        <p:attrNameLst>
                                          <p:attrName>style.visibility</p:attrName>
                                        </p:attrNameLst>
                                      </p:cBhvr>
                                      <p:to>
                                        <p:strVal val="visible"/>
                                      </p:to>
                                    </p:set>
                                    <p:animEffect transition="in" filter="wipe(up)">
                                      <p:cBhvr>
                                        <p:cTn id="94" dur="1000"/>
                                        <p:tgtEl>
                                          <p:spTgt spid="22559"/>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22560"/>
                                        </p:tgtEl>
                                        <p:attrNameLst>
                                          <p:attrName>style.visibility</p:attrName>
                                        </p:attrNameLst>
                                      </p:cBhvr>
                                      <p:to>
                                        <p:strVal val="visible"/>
                                      </p:to>
                                    </p:set>
                                    <p:animEffect transition="in" filter="wipe(up)">
                                      <p:cBhvr>
                                        <p:cTn id="97" dur="1000"/>
                                        <p:tgtEl>
                                          <p:spTgt spid="22560"/>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22561"/>
                                        </p:tgtEl>
                                        <p:attrNameLst>
                                          <p:attrName>style.visibility</p:attrName>
                                        </p:attrNameLst>
                                      </p:cBhvr>
                                      <p:to>
                                        <p:strVal val="visible"/>
                                      </p:to>
                                    </p:set>
                                    <p:animEffect transition="in" filter="wipe(up)">
                                      <p:cBhvr>
                                        <p:cTn id="100" dur="1000"/>
                                        <p:tgtEl>
                                          <p:spTgt spid="22561"/>
                                        </p:tgtEl>
                                      </p:cBhvr>
                                    </p:animEffect>
                                  </p:childTnLst>
                                </p:cTn>
                              </p:par>
                              <p:par>
                                <p:cTn id="101" presetID="22" presetClass="entr" presetSubtype="1" fill="hold" nodeType="withEffect">
                                  <p:stCondLst>
                                    <p:cond delay="0"/>
                                  </p:stCondLst>
                                  <p:childTnLst>
                                    <p:set>
                                      <p:cBhvr>
                                        <p:cTn id="102" dur="1" fill="hold">
                                          <p:stCondLst>
                                            <p:cond delay="0"/>
                                          </p:stCondLst>
                                        </p:cTn>
                                        <p:tgtEl>
                                          <p:spTgt spid="22562"/>
                                        </p:tgtEl>
                                        <p:attrNameLst>
                                          <p:attrName>style.visibility</p:attrName>
                                        </p:attrNameLst>
                                      </p:cBhvr>
                                      <p:to>
                                        <p:strVal val="visible"/>
                                      </p:to>
                                    </p:set>
                                    <p:animEffect transition="in" filter="wipe(up)">
                                      <p:cBhvr>
                                        <p:cTn id="103" dur="1000"/>
                                        <p:tgtEl>
                                          <p:spTgt spid="22562"/>
                                        </p:tgtEl>
                                      </p:cBhvr>
                                    </p:animEffect>
                                  </p:childTnLst>
                                </p:cTn>
                              </p:par>
                              <p:par>
                                <p:cTn id="104" presetID="22" presetClass="entr" presetSubtype="1" fill="hold" grpId="0" nodeType="withEffect">
                                  <p:stCondLst>
                                    <p:cond delay="0"/>
                                  </p:stCondLst>
                                  <p:childTnLst>
                                    <p:set>
                                      <p:cBhvr>
                                        <p:cTn id="105" dur="1" fill="hold">
                                          <p:stCondLst>
                                            <p:cond delay="0"/>
                                          </p:stCondLst>
                                        </p:cTn>
                                        <p:tgtEl>
                                          <p:spTgt spid="22563"/>
                                        </p:tgtEl>
                                        <p:attrNameLst>
                                          <p:attrName>style.visibility</p:attrName>
                                        </p:attrNameLst>
                                      </p:cBhvr>
                                      <p:to>
                                        <p:strVal val="visible"/>
                                      </p:to>
                                    </p:set>
                                    <p:animEffect transition="in" filter="wipe(up)">
                                      <p:cBhvr>
                                        <p:cTn id="106" dur="1000"/>
                                        <p:tgtEl>
                                          <p:spTgt spid="22563"/>
                                        </p:tgtEl>
                                      </p:cBhvr>
                                    </p:animEffect>
                                  </p:childTnLst>
                                </p:cTn>
                              </p:par>
                              <p:par>
                                <p:cTn id="107" presetID="22" presetClass="entr" presetSubtype="1" fill="hold" grpId="0" nodeType="withEffect">
                                  <p:stCondLst>
                                    <p:cond delay="0"/>
                                  </p:stCondLst>
                                  <p:childTnLst>
                                    <p:set>
                                      <p:cBhvr>
                                        <p:cTn id="108" dur="1" fill="hold">
                                          <p:stCondLst>
                                            <p:cond delay="0"/>
                                          </p:stCondLst>
                                        </p:cTn>
                                        <p:tgtEl>
                                          <p:spTgt spid="22564"/>
                                        </p:tgtEl>
                                        <p:attrNameLst>
                                          <p:attrName>style.visibility</p:attrName>
                                        </p:attrNameLst>
                                      </p:cBhvr>
                                      <p:to>
                                        <p:strVal val="visible"/>
                                      </p:to>
                                    </p:set>
                                    <p:animEffect transition="in" filter="wipe(up)">
                                      <p:cBhvr>
                                        <p:cTn id="109" dur="1000"/>
                                        <p:tgtEl>
                                          <p:spTgt spid="22564"/>
                                        </p:tgtEl>
                                      </p:cBhvr>
                                    </p:animEffect>
                                  </p:childTnLst>
                                </p:cTn>
                              </p:par>
                              <p:par>
                                <p:cTn id="110" presetID="22" presetClass="entr" presetSubtype="1" fill="hold" grpId="0" nodeType="withEffect">
                                  <p:stCondLst>
                                    <p:cond delay="0"/>
                                  </p:stCondLst>
                                  <p:childTnLst>
                                    <p:set>
                                      <p:cBhvr>
                                        <p:cTn id="111" dur="1" fill="hold">
                                          <p:stCondLst>
                                            <p:cond delay="0"/>
                                          </p:stCondLst>
                                        </p:cTn>
                                        <p:tgtEl>
                                          <p:spTgt spid="22565"/>
                                        </p:tgtEl>
                                        <p:attrNameLst>
                                          <p:attrName>style.visibility</p:attrName>
                                        </p:attrNameLst>
                                      </p:cBhvr>
                                      <p:to>
                                        <p:strVal val="visible"/>
                                      </p:to>
                                    </p:set>
                                    <p:animEffect transition="in" filter="wipe(up)">
                                      <p:cBhvr>
                                        <p:cTn id="112" dur="1000"/>
                                        <p:tgtEl>
                                          <p:spTgt spid="22565"/>
                                        </p:tgtEl>
                                      </p:cBhvr>
                                    </p:animEffect>
                                  </p:childTnLst>
                                </p:cTn>
                              </p:par>
                              <p:par>
                                <p:cTn id="113" presetID="22" presetClass="entr" presetSubtype="1" fill="hold" grpId="0" nodeType="withEffect">
                                  <p:stCondLst>
                                    <p:cond delay="0"/>
                                  </p:stCondLst>
                                  <p:childTnLst>
                                    <p:set>
                                      <p:cBhvr>
                                        <p:cTn id="114" dur="1" fill="hold">
                                          <p:stCondLst>
                                            <p:cond delay="0"/>
                                          </p:stCondLst>
                                        </p:cTn>
                                        <p:tgtEl>
                                          <p:spTgt spid="22567"/>
                                        </p:tgtEl>
                                        <p:attrNameLst>
                                          <p:attrName>style.visibility</p:attrName>
                                        </p:attrNameLst>
                                      </p:cBhvr>
                                      <p:to>
                                        <p:strVal val="visible"/>
                                      </p:to>
                                    </p:set>
                                    <p:animEffect transition="in" filter="wipe(up)">
                                      <p:cBhvr>
                                        <p:cTn id="115" dur="1000"/>
                                        <p:tgtEl>
                                          <p:spTgt spid="22567"/>
                                        </p:tgtEl>
                                      </p:cBhvr>
                                    </p:animEffect>
                                  </p:childTnLst>
                                </p:cTn>
                              </p:par>
                              <p:par>
                                <p:cTn id="116" presetID="22" presetClass="entr" presetSubtype="1" fill="hold" nodeType="withEffect">
                                  <p:stCondLst>
                                    <p:cond delay="0"/>
                                  </p:stCondLst>
                                  <p:childTnLst>
                                    <p:set>
                                      <p:cBhvr>
                                        <p:cTn id="117" dur="1" fill="hold">
                                          <p:stCondLst>
                                            <p:cond delay="0"/>
                                          </p:stCondLst>
                                        </p:cTn>
                                        <p:tgtEl>
                                          <p:spTgt spid="22568"/>
                                        </p:tgtEl>
                                        <p:attrNameLst>
                                          <p:attrName>style.visibility</p:attrName>
                                        </p:attrNameLst>
                                      </p:cBhvr>
                                      <p:to>
                                        <p:strVal val="visible"/>
                                      </p:to>
                                    </p:set>
                                    <p:animEffect transition="in" filter="wipe(up)">
                                      <p:cBhvr>
                                        <p:cTn id="118" dur="1000"/>
                                        <p:tgtEl>
                                          <p:spTgt spid="22568"/>
                                        </p:tgtEl>
                                      </p:cBhvr>
                                    </p:animEffect>
                                  </p:childTnLst>
                                </p:cTn>
                              </p:par>
                              <p:par>
                                <p:cTn id="119" presetID="22" presetClass="entr" presetSubtype="1" fill="hold" grpId="0" nodeType="withEffect">
                                  <p:stCondLst>
                                    <p:cond delay="0"/>
                                  </p:stCondLst>
                                  <p:childTnLst>
                                    <p:set>
                                      <p:cBhvr>
                                        <p:cTn id="120" dur="1" fill="hold">
                                          <p:stCondLst>
                                            <p:cond delay="0"/>
                                          </p:stCondLst>
                                        </p:cTn>
                                        <p:tgtEl>
                                          <p:spTgt spid="22569"/>
                                        </p:tgtEl>
                                        <p:attrNameLst>
                                          <p:attrName>style.visibility</p:attrName>
                                        </p:attrNameLst>
                                      </p:cBhvr>
                                      <p:to>
                                        <p:strVal val="visible"/>
                                      </p:to>
                                    </p:set>
                                    <p:animEffect transition="in" filter="wipe(up)">
                                      <p:cBhvr>
                                        <p:cTn id="121" dur="1000"/>
                                        <p:tgtEl>
                                          <p:spTgt spid="22569"/>
                                        </p:tgtEl>
                                      </p:cBhvr>
                                    </p:animEffect>
                                  </p:childTnLst>
                                </p:cTn>
                              </p:par>
                              <p:par>
                                <p:cTn id="122" presetID="22" presetClass="entr" presetSubtype="1" fill="hold" grpId="0" nodeType="withEffect">
                                  <p:stCondLst>
                                    <p:cond delay="0"/>
                                  </p:stCondLst>
                                  <p:childTnLst>
                                    <p:set>
                                      <p:cBhvr>
                                        <p:cTn id="123" dur="1" fill="hold">
                                          <p:stCondLst>
                                            <p:cond delay="0"/>
                                          </p:stCondLst>
                                        </p:cTn>
                                        <p:tgtEl>
                                          <p:spTgt spid="22570"/>
                                        </p:tgtEl>
                                        <p:attrNameLst>
                                          <p:attrName>style.visibility</p:attrName>
                                        </p:attrNameLst>
                                      </p:cBhvr>
                                      <p:to>
                                        <p:strVal val="visible"/>
                                      </p:to>
                                    </p:set>
                                    <p:animEffect transition="in" filter="wipe(up)">
                                      <p:cBhvr>
                                        <p:cTn id="124" dur="1000"/>
                                        <p:tgtEl>
                                          <p:spTgt spid="22570"/>
                                        </p:tgtEl>
                                      </p:cBhvr>
                                    </p:animEffect>
                                  </p:childTnLst>
                                </p:cTn>
                              </p:par>
                              <p:par>
                                <p:cTn id="125" presetID="22" presetClass="entr" presetSubtype="1" fill="hold" grpId="0" nodeType="withEffect">
                                  <p:stCondLst>
                                    <p:cond delay="0"/>
                                  </p:stCondLst>
                                  <p:childTnLst>
                                    <p:set>
                                      <p:cBhvr>
                                        <p:cTn id="126" dur="1" fill="hold">
                                          <p:stCondLst>
                                            <p:cond delay="0"/>
                                          </p:stCondLst>
                                        </p:cTn>
                                        <p:tgtEl>
                                          <p:spTgt spid="22577"/>
                                        </p:tgtEl>
                                        <p:attrNameLst>
                                          <p:attrName>style.visibility</p:attrName>
                                        </p:attrNameLst>
                                      </p:cBhvr>
                                      <p:to>
                                        <p:strVal val="visible"/>
                                      </p:to>
                                    </p:set>
                                    <p:animEffect transition="in" filter="wipe(up)">
                                      <p:cBhvr>
                                        <p:cTn id="127" dur="1000"/>
                                        <p:tgtEl>
                                          <p:spTgt spid="22577"/>
                                        </p:tgtEl>
                                      </p:cBhvr>
                                    </p:animEffect>
                                  </p:childTnLst>
                                </p:cTn>
                              </p:par>
                              <p:par>
                                <p:cTn id="128" presetID="22" presetClass="entr" presetSubtype="1" fill="hold" grpId="0" nodeType="withEffect">
                                  <p:stCondLst>
                                    <p:cond delay="0"/>
                                  </p:stCondLst>
                                  <p:childTnLst>
                                    <p:set>
                                      <p:cBhvr>
                                        <p:cTn id="129" dur="1" fill="hold">
                                          <p:stCondLst>
                                            <p:cond delay="0"/>
                                          </p:stCondLst>
                                        </p:cTn>
                                        <p:tgtEl>
                                          <p:spTgt spid="22578"/>
                                        </p:tgtEl>
                                        <p:attrNameLst>
                                          <p:attrName>style.visibility</p:attrName>
                                        </p:attrNameLst>
                                      </p:cBhvr>
                                      <p:to>
                                        <p:strVal val="visible"/>
                                      </p:to>
                                    </p:set>
                                    <p:animEffect transition="in" filter="wipe(up)">
                                      <p:cBhvr>
                                        <p:cTn id="130" dur="1000"/>
                                        <p:tgtEl>
                                          <p:spTgt spid="225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42" grpId="0"/>
      <p:bldP spid="22529" grpId="0" bldLvl="0" animBg="1"/>
      <p:bldP spid="22544" grpId="0" bldLvl="0" animBg="1"/>
      <p:bldP spid="22546" grpId="0" bldLvl="0" animBg="1"/>
      <p:bldP spid="22547" grpId="0" bldLvl="0" animBg="1"/>
      <p:bldP spid="22549" grpId="0" bldLvl="0" animBg="1"/>
      <p:bldP spid="22550" grpId="0" bldLvl="0" animBg="1"/>
      <p:bldP spid="22552" grpId="0" bldLvl="0" animBg="1"/>
      <p:bldP spid="22553" grpId="0" bldLvl="0" animBg="1"/>
      <p:bldP spid="5" grpId="0"/>
      <p:bldP spid="7" grpId="0"/>
      <p:bldP spid="11" grpId="0"/>
      <p:bldP spid="14" grpId="0"/>
      <p:bldP spid="15" grpId="0"/>
      <p:bldP spid="16" grpId="0"/>
      <p:bldP spid="22575" grpId="0"/>
      <p:bldP spid="10" grpId="0"/>
      <p:bldP spid="8" grpId="0"/>
      <p:bldP spid="22559" grpId="0" bldLvl="0" animBg="1"/>
      <p:bldP spid="22560" grpId="0" bldLvl="0" animBg="1"/>
      <p:bldP spid="22561" grpId="0"/>
      <p:bldP spid="22563" grpId="0" bldLvl="0" animBg="1"/>
      <p:bldP spid="22564" grpId="0" bldLvl="0" animBg="1"/>
      <p:bldP spid="22565" grpId="0"/>
      <p:bldP spid="22567" grpId="0"/>
      <p:bldP spid="22569" grpId="0" bldLvl="0" animBg="1"/>
      <p:bldP spid="22570" grpId="0"/>
      <p:bldP spid="22577" grpId="0"/>
      <p:bldP spid="22578" grpId="0"/>
    </p:bldLst>
  </p:timing>
</p:sld>
</file>

<file path=ppt/tags/tag1.xml><?xml version="1.0" encoding="utf-8"?>
<p:tagLst xmlns:p="http://schemas.openxmlformats.org/presentationml/2006/main">
  <p:tag name="KSO_WM_TEMPLATE_TOPIC_ID" val="2869567"/>
  <p:tag name="KSO_WM_TEMPLATE_OUTLINE_ID" val="15"/>
  <p:tag name="KSO_WM_TEMPLATE_SCENE_ID" val="1"/>
  <p:tag name="KSO_WM_TEMPLATE_JOB_ID" val="2"/>
  <p:tag name="KSO_WM_TEMPLATE_TOPIC_DEFAULT" val="1"/>
</p:tagLst>
</file>

<file path=ppt/theme/theme1.xml><?xml version="1.0" encoding="utf-8"?>
<a:theme xmlns:a="http://schemas.openxmlformats.org/drawingml/2006/main" name="1_默认设计模板">
  <a:themeElements>
    <a:clrScheme name="">
      <a:dk1>
        <a:srgbClr val="000000"/>
      </a:dk1>
      <a:lt1>
        <a:srgbClr val="21A3D0"/>
      </a:lt1>
      <a:dk2>
        <a:srgbClr val="2B2E30"/>
      </a:dk2>
      <a:lt2>
        <a:srgbClr val="21A3D0"/>
      </a:lt2>
      <a:accent1>
        <a:srgbClr val="2B2E30"/>
      </a:accent1>
      <a:accent2>
        <a:srgbClr val="21A3D0"/>
      </a:accent2>
      <a:accent3>
        <a:srgbClr val="ABCEE4"/>
      </a:accent3>
      <a:accent4>
        <a:srgbClr val="000000"/>
      </a:accent4>
      <a:accent5>
        <a:srgbClr val="ACADAD"/>
      </a:accent5>
      <a:accent6>
        <a:srgbClr val="1D93BC"/>
      </a:accent6>
      <a:hlink>
        <a:srgbClr val="21A3D0"/>
      </a:hlink>
      <a:folHlink>
        <a:srgbClr val="2B2E30"/>
      </a:folHlink>
    </a:clrScheme>
    <a:fontScheme name="1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1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默认设计模板">
  <a:themeElements>
    <a:clrScheme name="">
      <a:dk1>
        <a:srgbClr val="000000"/>
      </a:dk1>
      <a:lt1>
        <a:srgbClr val="21A3D0"/>
      </a:lt1>
      <a:dk2>
        <a:srgbClr val="2B2E30"/>
      </a:dk2>
      <a:lt2>
        <a:srgbClr val="21A3D0"/>
      </a:lt2>
      <a:accent1>
        <a:srgbClr val="2B2E30"/>
      </a:accent1>
      <a:accent2>
        <a:srgbClr val="21A3D0"/>
      </a:accent2>
      <a:accent3>
        <a:srgbClr val="ABCEE4"/>
      </a:accent3>
      <a:accent4>
        <a:srgbClr val="000000"/>
      </a:accent4>
      <a:accent5>
        <a:srgbClr val="ACADAD"/>
      </a:accent5>
      <a:accent6>
        <a:srgbClr val="1D93BC"/>
      </a:accent6>
      <a:hlink>
        <a:srgbClr val="21A3D0"/>
      </a:hlink>
      <a:folHlink>
        <a:srgbClr val="2B2E30"/>
      </a:folHlink>
    </a:clrScheme>
    <a:fontScheme name="2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2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6450</Words>
  <Application>WPS 演示</Application>
  <PresentationFormat>自定义</PresentationFormat>
  <Paragraphs>637</Paragraphs>
  <Slides>21</Slides>
  <Notes>0</Notes>
  <HiddenSlides>0</HiddenSlides>
  <MMClips>0</MMClips>
  <ScaleCrop>false</ScaleCrop>
  <HeadingPairs>
    <vt:vector size="8" baseType="variant">
      <vt:variant>
        <vt:lpstr>已用的字体</vt:lpstr>
      </vt:variant>
      <vt:variant>
        <vt:i4>23</vt:i4>
      </vt:variant>
      <vt:variant>
        <vt:lpstr>主题</vt:lpstr>
      </vt:variant>
      <vt:variant>
        <vt:i4>2</vt:i4>
      </vt:variant>
      <vt:variant>
        <vt:lpstr>嵌入 OLE 服务器</vt:lpstr>
      </vt:variant>
      <vt:variant>
        <vt:i4>9</vt:i4>
      </vt:variant>
      <vt:variant>
        <vt:lpstr>幻灯片标题</vt:lpstr>
      </vt:variant>
      <vt:variant>
        <vt:i4>21</vt:i4>
      </vt:variant>
    </vt:vector>
  </HeadingPairs>
  <TitlesOfParts>
    <vt:vector size="55" baseType="lpstr">
      <vt:lpstr>Arial</vt:lpstr>
      <vt:lpstr>宋体</vt:lpstr>
      <vt:lpstr>Wingdings</vt:lpstr>
      <vt:lpstr>微软雅黑</vt:lpstr>
      <vt:lpstr>仿宋_GB2312</vt:lpstr>
      <vt:lpstr>仿宋</vt:lpstr>
      <vt:lpstr>Calibri</vt:lpstr>
      <vt:lpstr>Times New Roman</vt:lpstr>
      <vt:lpstr>黑体</vt:lpstr>
      <vt:lpstr>Roboto Condensed Light</vt:lpstr>
      <vt:lpstr>Wingdings</vt:lpstr>
      <vt:lpstr>Calibri</vt:lpstr>
      <vt:lpstr>Times New Roman</vt:lpstr>
      <vt:lpstr>Arial Unicode MS</vt:lpstr>
      <vt:lpstr>Wingdings 2</vt:lpstr>
      <vt:lpstr>Helvetica Light</vt:lpstr>
      <vt:lpstr>Wingdings</vt:lpstr>
      <vt:lpstr>Wingdings 3</vt:lpstr>
      <vt:lpstr>Century Gothic</vt:lpstr>
      <vt:lpstr>楷体</vt:lpstr>
      <vt:lpstr>华文楷体</vt:lpstr>
      <vt:lpstr>仿宋GB2312</vt:lpstr>
      <vt:lpstr>Segoe Print</vt:lpstr>
      <vt:lpstr>1_默认设计模板</vt:lpstr>
      <vt:lpstr>2_默认设计模板</vt:lpstr>
      <vt:lpstr>Paint.Picture</vt:lpstr>
      <vt:lpstr>Paint.Picture</vt:lpstr>
      <vt:lpstr>Paint.Picture</vt:lpstr>
      <vt:lpstr>Paint.Picture</vt:lpstr>
      <vt:lpstr>Paint.Picture</vt:lpstr>
      <vt:lpstr>Paint.Picture</vt:lpstr>
      <vt:lpstr>Paint.Picture</vt:lpstr>
      <vt:lpstr>Paint.Picture</vt:lpstr>
      <vt:lpstr>Paint.Picture</vt:lpstr>
      <vt:lpstr>面向产业高端人才需求的 拔尖创新领军人才培养 ——工程领军人才培养计划+卓越工程师教育培养计划+ 大一年度项目计划</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感谢大家！ 敬请批评指正！</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张策</cp:lastModifiedBy>
  <cp:revision>800</cp:revision>
  <dcterms:created xsi:type="dcterms:W3CDTF">2013-01-25T01:44:00Z</dcterms:created>
  <dcterms:modified xsi:type="dcterms:W3CDTF">2020-09-09T04:09:13Z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2052-11.1.0.9912</vt:lpwstr>
  </property>
  <property fmtid="{D5CDD505-2E9C-101B-9397-08002B2CF9AE}" pid="3" name="KSORubyTemplateID">
    <vt:lpwstr>2</vt:lpwstr>
  </property>
</Properties>
</file>