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1351" r:id="rId4"/>
    <p:sldId id="1440" r:id="rId5"/>
    <p:sldId id="1396" r:id="rId7"/>
    <p:sldId id="1397" r:id="rId8"/>
    <p:sldId id="1410" r:id="rId9"/>
    <p:sldId id="1422" r:id="rId10"/>
    <p:sldId id="1423" r:id="rId11"/>
    <p:sldId id="1486" r:id="rId12"/>
    <p:sldId id="1485" r:id="rId13"/>
    <p:sldId id="1475" r:id="rId14"/>
    <p:sldId id="1479" r:id="rId15"/>
    <p:sldId id="1476" r:id="rId16"/>
    <p:sldId id="1478" r:id="rId17"/>
    <p:sldId id="1477" r:id="rId18"/>
    <p:sldId id="1480" r:id="rId19"/>
    <p:sldId id="1409" r:id="rId20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相杰 于" initials="相杰" lastIdx="1" clrIdx="0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4F5"/>
    <a:srgbClr val="46556A"/>
    <a:srgbClr val="4797CF"/>
    <a:srgbClr val="888888"/>
    <a:srgbClr val="436190"/>
    <a:srgbClr val="73ECBF"/>
    <a:srgbClr val="FFFFFF"/>
    <a:srgbClr val="36383A"/>
    <a:srgbClr val="F4F6F8"/>
    <a:srgbClr val="439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" y="-91"/>
      </p:cViewPr>
      <p:guideLst>
        <p:guide orient="horz" pos="22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55287-10E1-4B9B-A6C5-228EF12CB9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7CEFF-9235-44B7-A6BE-36BFD80E56F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4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/>
          <p:cNvSpPr/>
          <p:nvPr userDrawn="1"/>
        </p:nvSpPr>
        <p:spPr>
          <a:xfrm rot="10800000">
            <a:off x="794" y="0"/>
            <a:ext cx="74422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92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18000"/>
                  <a:pt x="21600" y="14400"/>
                  <a:pt x="21600" y="10800"/>
                </a:cubicBezTo>
                <a:cubicBezTo>
                  <a:pt x="21600" y="7200"/>
                  <a:pt x="21600" y="3600"/>
                  <a:pt x="21600" y="0"/>
                </a:cubicBezTo>
                <a:lnTo>
                  <a:pt x="11492" y="0"/>
                </a:lnTo>
                <a:close/>
              </a:path>
            </a:pathLst>
          </a:custGeom>
          <a:solidFill>
            <a:srgbClr val="1C1E2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endParaRPr sz="600"/>
          </a:p>
        </p:txBody>
      </p:sp>
      <p:sp>
        <p:nvSpPr>
          <p:cNvPr id="10" name="Slide Number"/>
          <p:cNvSpPr>
            <a:spLocks noGrp="1"/>
          </p:cNvSpPr>
          <p:nvPr>
            <p:ph type="sldNum" sz="quarter" idx="2"/>
          </p:nvPr>
        </p:nvSpPr>
        <p:spPr>
          <a:xfrm>
            <a:off x="11093824" y="6196847"/>
            <a:ext cx="463971" cy="287258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tx1">
                    <a:alpha val="40000"/>
                  </a:schemeClr>
                </a:solidFill>
                <a:latin typeface="Roboto" panose="02000000000000000000" charset="0"/>
              </a:defRPr>
            </a:lvl1pPr>
          </a:lstStyle>
          <a:p>
            <a:fld id="{86CB4B4D-7CA3-9044-876B-883B54F8677D}" type="slidenum">
              <a:rPr lang="uk-UA" smtClean="0"/>
            </a:fld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794" y="0"/>
            <a:ext cx="7442201" cy="6867144"/>
          </a:xfrm>
          <a:custGeom>
            <a:avLst/>
            <a:gdLst>
              <a:gd name="connsiteX0" fmla="*/ 0 w 7442201"/>
              <a:gd name="connsiteY0" fmla="*/ 0 h 6858000"/>
              <a:gd name="connsiteX1" fmla="*/ 7442201 w 7442201"/>
              <a:gd name="connsiteY1" fmla="*/ 0 h 6858000"/>
              <a:gd name="connsiteX2" fmla="*/ 7442201 w 7442201"/>
              <a:gd name="connsiteY2" fmla="*/ 6858000 h 6858000"/>
              <a:gd name="connsiteX3" fmla="*/ 0 w 7442201"/>
              <a:gd name="connsiteY3" fmla="*/ 6858000 h 6858000"/>
              <a:gd name="connsiteX4" fmla="*/ 0 w 7442201"/>
              <a:gd name="connsiteY4" fmla="*/ 0 h 6858000"/>
              <a:gd name="connsiteX0-1" fmla="*/ 0 w 7442201"/>
              <a:gd name="connsiteY0-2" fmla="*/ 0 h 6867144"/>
              <a:gd name="connsiteX1-3" fmla="*/ 7442201 w 7442201"/>
              <a:gd name="connsiteY1-4" fmla="*/ 0 h 6867144"/>
              <a:gd name="connsiteX2-5" fmla="*/ 7442201 w 7442201"/>
              <a:gd name="connsiteY2-6" fmla="*/ 6858000 h 6867144"/>
              <a:gd name="connsiteX3-7" fmla="*/ 3473926 w 7442201"/>
              <a:gd name="connsiteY3-8" fmla="*/ 6867144 h 6867144"/>
              <a:gd name="connsiteX4-9" fmla="*/ 0 w 7442201"/>
              <a:gd name="connsiteY4-10" fmla="*/ 6858000 h 6867144"/>
              <a:gd name="connsiteX5" fmla="*/ 0 w 7442201"/>
              <a:gd name="connsiteY5" fmla="*/ 0 h 6867144"/>
              <a:gd name="connsiteX0-11" fmla="*/ 0 w 7442201"/>
              <a:gd name="connsiteY0-12" fmla="*/ 0 h 6867144"/>
              <a:gd name="connsiteX1-13" fmla="*/ 7442201 w 7442201"/>
              <a:gd name="connsiteY1-14" fmla="*/ 0 h 6867144"/>
              <a:gd name="connsiteX2-15" fmla="*/ 3473926 w 7442201"/>
              <a:gd name="connsiteY2-16" fmla="*/ 6867144 h 6867144"/>
              <a:gd name="connsiteX3-17" fmla="*/ 0 w 7442201"/>
              <a:gd name="connsiteY3-18" fmla="*/ 6858000 h 6867144"/>
              <a:gd name="connsiteX4-19" fmla="*/ 0 w 7442201"/>
              <a:gd name="connsiteY4-20" fmla="*/ 0 h 68671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42201" h="6867144">
                <a:moveTo>
                  <a:pt x="0" y="0"/>
                </a:moveTo>
                <a:lnTo>
                  <a:pt x="7442201" y="0"/>
                </a:lnTo>
                <a:lnTo>
                  <a:pt x="3473926" y="686714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Drag picture to placeholder and set the desired transparency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2738" y="523875"/>
            <a:ext cx="2206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163175" y="417513"/>
            <a:ext cx="14938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08400" y="389751"/>
            <a:ext cx="10908000" cy="480131"/>
          </a:xfrm>
        </p:spPr>
        <p:txBody>
          <a:bodyPr>
            <a:spAutoFit/>
          </a:bodyPr>
          <a:lstStyle>
            <a:lvl1pPr>
              <a:defRPr sz="2800">
                <a:solidFill>
                  <a:srgbClr val="00B3C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8" name="文本占位符 2"/>
          <p:cNvSpPr>
            <a:spLocks noGrp="1"/>
          </p:cNvSpPr>
          <p:nvPr>
            <p:ph idx="1"/>
          </p:nvPr>
        </p:nvSpPr>
        <p:spPr bwMode="auto">
          <a:xfrm>
            <a:off x="608400" y="1253331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EEF7D-873F-4E17-82A2-85BBAD548AD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C4719-0CD8-482B-9225-1A875BCEA1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8DA3C-7FEE-4649-8F21-F8AFBE24BA2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aleway" panose="020B00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" y="3175"/>
            <a:ext cx="12200255" cy="68567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67055" y="3267075"/>
            <a:ext cx="1105789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身高体重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测量系列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38775" y="471932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09920" y="471932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81700" y="4718685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53480" y="4718685"/>
            <a:ext cx="228600" cy="228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24625" y="4718685"/>
            <a:ext cx="228600" cy="22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云康宝--VI视觉规范-2022-12.27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860" y="1984375"/>
            <a:ext cx="2738755" cy="1203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云康宝--VI视觉规范-2022-12.27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" y="1957705"/>
            <a:ext cx="9455150" cy="45796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85115" y="530225"/>
            <a:ext cx="5810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智能运营平台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测量数据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导出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5115" y="1187450"/>
            <a:ext cx="8895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测量数据导出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，输入需要导出的时间、序列号（如有多个用英文状态下的逗号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隔开）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点击搜索，列表展示该设备下的所选时间断内的数据，再点击导出即可导出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EXCEL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表格。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585" y="429895"/>
            <a:ext cx="1670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使用注意事项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9620" y="1052830"/>
            <a:ext cx="11056620" cy="5405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1、使用环境需要选择地面平坦坚硬且空旷的位置，确保半米内没有其他物体干扰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2、为确保身高的测量准度，请注意：</a:t>
            </a:r>
            <a:endParaRPr lang="zh-CN" altLang="en-US"/>
          </a:p>
          <a:p>
            <a:r>
              <a:rPr lang="zh-CN" altLang="en-US"/>
              <a:t>-确保拉杆已拉到最高处</a:t>
            </a:r>
            <a:endParaRPr lang="zh-CN" altLang="en-US"/>
          </a:p>
          <a:p>
            <a:r>
              <a:rPr lang="zh-CN" altLang="en-US"/>
              <a:t>-测量时站稳站直、目视</a:t>
            </a:r>
            <a:r>
              <a:rPr lang="zh-CN" altLang="en-US"/>
              <a:t>前方；</a:t>
            </a:r>
            <a:endParaRPr lang="zh-CN" altLang="en-US"/>
          </a:p>
          <a:p>
            <a:r>
              <a:rPr lang="zh-CN" altLang="en-US"/>
              <a:t>-如扎有马尾或发卡，测量前请取下；</a:t>
            </a:r>
            <a:endParaRPr lang="zh-CN" altLang="en-US"/>
          </a:p>
          <a:p>
            <a:r>
              <a:rPr lang="zh-CN" altLang="en-US"/>
              <a:t>-小孩子测量时，大人远离设备半米外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3、为确保体重的测量准度，请注意：</a:t>
            </a:r>
            <a:endParaRPr lang="zh-CN" altLang="en-US"/>
          </a:p>
          <a:p>
            <a:r>
              <a:rPr lang="zh-CN" altLang="en-US"/>
              <a:t>-摆放地面应平坦坚硬</a:t>
            </a:r>
            <a:endParaRPr lang="zh-CN" altLang="en-US"/>
          </a:p>
          <a:p>
            <a:r>
              <a:rPr lang="zh-CN" altLang="en-US"/>
              <a:t>-测量时保持身体不要晃动</a:t>
            </a:r>
            <a:endParaRPr lang="zh-CN" altLang="en-US"/>
          </a:p>
        </p:txBody>
      </p:sp>
      <p:pic>
        <p:nvPicPr>
          <p:cNvPr id="4" name="图片 3" descr="云康宝--VI视觉规范-2022-12.27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16585" y="475615"/>
            <a:ext cx="2583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错误摆放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错误测量姿势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330" y="1524635"/>
            <a:ext cx="1648460" cy="2954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895" y="1525270"/>
            <a:ext cx="2127885" cy="2953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005" y="1525905"/>
            <a:ext cx="2219960" cy="29540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885" y="1525270"/>
            <a:ext cx="1898015" cy="29546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2330" y="5007610"/>
            <a:ext cx="7354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地面为地毯、毛毯、木板等不够坚硬平坦时，会造成体重不准</a:t>
            </a:r>
            <a:r>
              <a:rPr lang="zh-CN" altLang="en-US"/>
              <a:t>确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62330" y="5547995"/>
            <a:ext cx="683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设备附近半米左右有遮挡物或探头贴于头顶测量会造成身高</a:t>
            </a:r>
            <a:r>
              <a:rPr lang="zh-CN" altLang="en-US"/>
              <a:t>不准确</a:t>
            </a:r>
            <a:endParaRPr lang="zh-CN" altLang="en-US"/>
          </a:p>
        </p:txBody>
      </p:sp>
      <p:pic>
        <p:nvPicPr>
          <p:cNvPr id="2" name="图片 1" descr="云康宝--VI视觉规范-2022-12.27-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585" y="429895"/>
            <a:ext cx="220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正确摆放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测量</a:t>
            </a:r>
            <a:r>
              <a:rPr lang="zh-CN" altLang="en-US">
                <a:solidFill>
                  <a:srgbClr val="FF0000"/>
                </a:solidFill>
              </a:rPr>
              <a:t>姿势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20" y="1020445"/>
            <a:ext cx="2757170" cy="664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摆放平坦、坚硬地面</a:t>
            </a:r>
            <a:endParaRPr lang="zh-CN" altLang="en-US"/>
          </a:p>
          <a:p>
            <a:r>
              <a:rPr lang="zh-CN" altLang="en-US"/>
              <a:t>设备两边保证</a:t>
            </a:r>
            <a:r>
              <a:rPr lang="zh-CN" altLang="en-US"/>
              <a:t>空旷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920" y="1765300"/>
            <a:ext cx="2787015" cy="41744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65620" y="84328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测量</a:t>
            </a:r>
            <a:r>
              <a:rPr lang="zh-CN" altLang="en-US"/>
              <a:t>身高时将伸缩杆拉至</a:t>
            </a:r>
            <a:r>
              <a:rPr lang="zh-CN" altLang="en-US"/>
              <a:t>最高</a:t>
            </a:r>
            <a:endParaRPr lang="zh-CN" altLang="en-US"/>
          </a:p>
          <a:p>
            <a:r>
              <a:rPr lang="zh-CN" altLang="en-US"/>
              <a:t>站稳站直，目视前方；测量体脂两手需触摸设备</a:t>
            </a:r>
            <a:r>
              <a:rPr lang="zh-CN" altLang="en-US"/>
              <a:t>电极磁片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620" y="1765300"/>
            <a:ext cx="2336800" cy="2976880"/>
          </a:xfrm>
          <a:prstGeom prst="rect">
            <a:avLst/>
          </a:prstGeom>
        </p:spPr>
      </p:pic>
      <p:pic>
        <p:nvPicPr>
          <p:cNvPr id="3" name="图片 2" descr="云康宝--VI视觉规范-2022-12.27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920" y="4841875"/>
            <a:ext cx="2616200" cy="1360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585" y="429895"/>
            <a:ext cx="220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测量</a:t>
            </a:r>
            <a:r>
              <a:rPr lang="zh-CN" altLang="en-US">
                <a:solidFill>
                  <a:srgbClr val="FF0000"/>
                </a:solidFill>
              </a:rPr>
              <a:t>步骤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6585" y="937895"/>
            <a:ext cx="10875010" cy="5460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①上秤测量，请站在秤盘中心，防止侧翻</a:t>
            </a:r>
            <a:endParaRPr lang="zh-CN" altLang="en-US"/>
          </a:p>
          <a:p>
            <a:r>
              <a:rPr lang="zh-CN" altLang="en-US"/>
              <a:t>②当听到语音“身高测量中”时，请保持身体平衡等待身高测量完成（</a:t>
            </a:r>
            <a:r>
              <a:rPr lang="zh-CN" altLang="en-US" u="sng"/>
              <a:t>此时设备测量顺序是先测量体重再测量身高，所以如有身体晃动或抬头低头都会导致数据的不准确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 b="1">
                <a:solidFill>
                  <a:srgbClr val="FF0000"/>
                </a:solidFill>
              </a:rPr>
              <a:t>当听到语音“开始测量体脂”时，请将双手触摸显示屏两端电极片上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④</a:t>
            </a:r>
            <a:r>
              <a:rPr lang="zh-CN" altLang="en-US" b="1">
                <a:solidFill>
                  <a:srgbClr val="FF0000"/>
                </a:solidFill>
              </a:rPr>
              <a:t>测量完成后，请使用微信扫描屏幕上方二维码查看测量详细数据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0780" y="2245995"/>
            <a:ext cx="2616200" cy="13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780" y="4483100"/>
            <a:ext cx="2616200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云康宝--VI视觉规范-2022-12.27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585" y="429895"/>
            <a:ext cx="3213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经常遇见的问题及处理</a:t>
            </a:r>
            <a:r>
              <a:rPr lang="zh-CN" altLang="en-US">
                <a:solidFill>
                  <a:srgbClr val="FF0000"/>
                </a:solidFill>
              </a:rPr>
              <a:t>方案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1045" y="1023620"/>
            <a:ext cx="11151870" cy="5530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1.Q：测量身高数据有误差，或者提示测量失败？</a:t>
            </a:r>
            <a:endParaRPr lang="zh-CN" altLang="en-US"/>
          </a:p>
          <a:p>
            <a:r>
              <a:rPr lang="zh-CN" altLang="en-US"/>
              <a:t>   A：请检查伸缩杆是否拉到最高，没有拉到最高测量会导致身高测量偏高或测量失败；</a:t>
            </a:r>
            <a:endParaRPr lang="zh-CN" altLang="en-US"/>
          </a:p>
          <a:p>
            <a:r>
              <a:rPr lang="zh-CN" altLang="en-US"/>
              <a:t>      解决方案：把杆拉到最高，直到卡扣都锁住不能拉动为止；或踩亮秤后同时按住</a:t>
            </a:r>
            <a:r>
              <a:rPr lang="en-US" altLang="zh-CN"/>
              <a:t>“</a:t>
            </a:r>
            <a:r>
              <a:rPr lang="zh-CN" altLang="en-US"/>
              <a:t>模式选择</a:t>
            </a:r>
            <a:r>
              <a:rPr lang="en-US" altLang="zh-CN"/>
              <a:t>”+“</a:t>
            </a:r>
            <a:r>
              <a:rPr lang="zh-CN" altLang="en-US"/>
              <a:t>归零校准</a:t>
            </a:r>
            <a:r>
              <a:rPr lang="en-US" altLang="zh-CN"/>
              <a:t>”</a:t>
            </a:r>
            <a:r>
              <a:rPr lang="zh-CN" altLang="en-US"/>
              <a:t>按键三秒钟，进入身高校准，校准成功后即可重新</a:t>
            </a:r>
            <a:r>
              <a:rPr lang="zh-CN" altLang="en-US"/>
              <a:t>测量。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2.Q：测量体重数据有误差，或者提示测量失败？</a:t>
            </a:r>
            <a:endParaRPr lang="zh-CN" altLang="en-US"/>
          </a:p>
          <a:p>
            <a:r>
              <a:rPr lang="zh-CN" altLang="en-US"/>
              <a:t>   A：①地面有地毯地垫或为软地面，会影响重量的测量，导致测量偏轻；</a:t>
            </a:r>
            <a:endParaRPr lang="zh-CN" altLang="en-US"/>
          </a:p>
          <a:p>
            <a:r>
              <a:rPr lang="zh-CN" altLang="en-US"/>
              <a:t>  </a:t>
            </a:r>
            <a:r>
              <a:rPr lang="en-US" altLang="zh-CN"/>
              <a:t>        </a:t>
            </a:r>
            <a:r>
              <a:rPr lang="zh-CN" altLang="en-US"/>
              <a:t>②在设备重量归零校准过程中，有物体或人站在了秤上，导致重量清零；</a:t>
            </a:r>
            <a:endParaRPr lang="zh-CN" altLang="en-US"/>
          </a:p>
          <a:p>
            <a:r>
              <a:rPr lang="zh-CN" altLang="en-US"/>
              <a:t>   解决方案：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</a:t>
            </a:r>
            <a:r>
              <a:rPr lang="zh-CN" altLang="en-US"/>
              <a:t>步骤①：搬至硬地面或在地面上加垫硬瓷砖测量；</a:t>
            </a:r>
            <a:endParaRPr lang="zh-CN" altLang="en-US"/>
          </a:p>
          <a:p>
            <a:r>
              <a:rPr lang="zh-CN" altLang="en-US"/>
              <a:t>        步骤②：踩亮秤后就下秤，亮屏后空</a:t>
            </a:r>
            <a:r>
              <a:rPr lang="zh-CN" altLang="en-US"/>
              <a:t>秤情况下按“归零校准”按键，等屏幕上</a:t>
            </a:r>
            <a:r>
              <a:rPr lang="en-US" altLang="zh-CN"/>
              <a:t>       </a:t>
            </a:r>
            <a:r>
              <a:rPr lang="zh-CN" altLang="en-US"/>
              <a:t>图标消失后再上</a:t>
            </a:r>
            <a:r>
              <a:rPr lang="zh-CN" altLang="en-US"/>
              <a:t>秤。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.Q：怎么测量体脂？</a:t>
            </a:r>
            <a:endParaRPr lang="zh-CN" altLang="en-US"/>
          </a:p>
          <a:p>
            <a:r>
              <a:rPr lang="zh-CN" altLang="en-US"/>
              <a:t>   A：设备默认为“身高体重模式”，测量体脂需在设备上按下“模式选择”按键，</a:t>
            </a:r>
            <a:r>
              <a:rPr lang="zh-CN" altLang="en-US"/>
              <a:t>当屏幕右上角变成“身高体脂模式”后</a:t>
            </a:r>
            <a:r>
              <a:rPr lang="zh-CN" altLang="en-US"/>
              <a:t>，即可按语音提示上称测量。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4.Q</a:t>
            </a:r>
            <a:r>
              <a:rPr lang="zh-CN" altLang="en-US"/>
              <a:t>：设备的误差是</a:t>
            </a:r>
            <a:r>
              <a:rPr lang="zh-CN" altLang="en-US"/>
              <a:t>多少？</a:t>
            </a:r>
            <a:endParaRPr lang="zh-CN" altLang="en-US"/>
          </a:p>
          <a:p>
            <a:r>
              <a:rPr lang="en-US" altLang="zh-CN"/>
              <a:t>   A</a:t>
            </a:r>
            <a:r>
              <a:rPr lang="zh-CN" altLang="en-US"/>
              <a:t>：身高误差±1.5cm</a:t>
            </a:r>
            <a:endParaRPr lang="zh-CN" altLang="en-US"/>
          </a:p>
          <a:p>
            <a:pPr indent="457200"/>
            <a:r>
              <a:rPr lang="en-US" altLang="zh-CN"/>
              <a:t> </a:t>
            </a:r>
            <a:r>
              <a:rPr lang="zh-CN" altLang="en-US"/>
              <a:t>重量差异0-50KG（±0.2KG）；51-100KG（±0.3KG）；101-150KG（±0.4KG）；150以上（±0.5kg）</a:t>
            </a:r>
            <a:endParaRPr lang="zh-CN" alt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0" y="3490595"/>
            <a:ext cx="325120" cy="32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云康宝--VI视觉规范-2022-12.27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585" y="429895"/>
            <a:ext cx="3213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经常遇见的问题及处理</a:t>
            </a:r>
            <a:r>
              <a:rPr lang="zh-CN" altLang="en-US">
                <a:solidFill>
                  <a:srgbClr val="FF0000"/>
                </a:solidFill>
              </a:rPr>
              <a:t>方案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1045" y="1023620"/>
            <a:ext cx="11151870" cy="5530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5</a:t>
            </a:r>
            <a:r>
              <a:rPr lang="zh-CN" altLang="en-US"/>
              <a:t>.Q：怎么配置场景模式？</a:t>
            </a:r>
            <a:endParaRPr lang="zh-CN" altLang="en-US"/>
          </a:p>
          <a:p>
            <a:r>
              <a:rPr lang="zh-CN" altLang="en-US"/>
              <a:t>   A：</a:t>
            </a:r>
            <a:endParaRPr lang="zh-CN" altLang="en-US"/>
          </a:p>
          <a:p>
            <a:r>
              <a:rPr lang="zh-CN" altLang="en-US"/>
              <a:t>旧版本</a:t>
            </a:r>
            <a:r>
              <a:rPr lang="en-US" altLang="zh-CN"/>
              <a:t>--</a:t>
            </a:r>
            <a:endParaRPr lang="en-US" altLang="zh-CN"/>
          </a:p>
          <a:p>
            <a:pPr indent="457200"/>
            <a:r>
              <a:rPr lang="zh-CN" altLang="en-US"/>
              <a:t>设备出厂默认为家庭模式，配置模式需踩亮秤后就下秤，在空秤情况下同时按住“音量调节”和“模式选择”按键3秒，当右上角图标显示      时即切换秤公共场景。</a:t>
            </a:r>
            <a:r>
              <a:rPr lang="en-US" altLang="zh-CN"/>
              <a:t> </a:t>
            </a:r>
            <a:endParaRPr lang="en-US" altLang="zh-CN"/>
          </a:p>
          <a:p>
            <a:r>
              <a:rPr lang="zh-CN" altLang="en-US"/>
              <a:t>新版本</a:t>
            </a:r>
            <a:r>
              <a:rPr lang="en-US" altLang="zh-CN"/>
              <a:t>--</a:t>
            </a:r>
            <a:endParaRPr lang="en-US" altLang="zh-CN"/>
          </a:p>
          <a:p>
            <a:pPr indent="457200"/>
            <a:r>
              <a:rPr lang="en-US" altLang="zh-CN"/>
              <a:t>a</a:t>
            </a:r>
            <a:r>
              <a:rPr lang="zh-CN" altLang="en-US"/>
              <a:t>、打开云康宝设备管理小程序，授权登录后，点击选择</a:t>
            </a:r>
            <a:r>
              <a:rPr lang="en-US" altLang="zh-CN"/>
              <a:t>“</a:t>
            </a:r>
            <a:r>
              <a:rPr lang="zh-CN" altLang="en-US"/>
              <a:t>身高体重秤</a:t>
            </a:r>
            <a:r>
              <a:rPr lang="en-US" altLang="zh-CN"/>
              <a:t>”</a:t>
            </a:r>
            <a:r>
              <a:rPr lang="zh-CN" altLang="en-US"/>
              <a:t>类目</a:t>
            </a:r>
            <a:endParaRPr lang="zh-CN" altLang="en-US"/>
          </a:p>
          <a:p>
            <a:pPr indent="457200"/>
            <a:r>
              <a:rPr lang="en-US" altLang="zh-CN"/>
              <a:t>b</a:t>
            </a:r>
            <a:r>
              <a:rPr lang="zh-CN" altLang="en-US"/>
              <a:t>、点击</a:t>
            </a:r>
            <a:r>
              <a:rPr lang="en-US" altLang="zh-CN"/>
              <a:t>“</a:t>
            </a:r>
            <a:r>
              <a:rPr lang="zh-CN" altLang="en-US"/>
              <a:t>去添加新设备</a:t>
            </a:r>
            <a:r>
              <a:rPr lang="en-US" altLang="zh-CN"/>
              <a:t>”</a:t>
            </a:r>
            <a:r>
              <a:rPr lang="zh-CN" altLang="en-US"/>
              <a:t>，选择你要切换使用场景的</a:t>
            </a:r>
            <a:r>
              <a:rPr lang="en-US" altLang="zh-CN"/>
              <a:t>CP30B</a:t>
            </a:r>
            <a:r>
              <a:rPr lang="zh-CN" altLang="en-US"/>
              <a:t>，点击添加</a:t>
            </a:r>
            <a:endParaRPr lang="zh-CN" altLang="en-US"/>
          </a:p>
          <a:p>
            <a:pPr indent="457200"/>
            <a:r>
              <a:rPr lang="en-US" altLang="zh-CN"/>
              <a:t>c</a:t>
            </a:r>
            <a:r>
              <a:rPr lang="zh-CN" altLang="en-US"/>
              <a:t>、点击首页的</a:t>
            </a:r>
            <a:r>
              <a:rPr lang="en-US" altLang="zh-CN"/>
              <a:t>CP30B</a:t>
            </a:r>
            <a:r>
              <a:rPr lang="zh-CN" altLang="en-US"/>
              <a:t>卡片，点击</a:t>
            </a:r>
            <a:r>
              <a:rPr lang="en-US" altLang="zh-CN"/>
              <a:t>“</a:t>
            </a:r>
            <a:r>
              <a:rPr lang="zh-CN" altLang="en-US"/>
              <a:t>使用场景设置</a:t>
            </a:r>
            <a:r>
              <a:rPr lang="en-US" altLang="zh-CN"/>
              <a:t>”</a:t>
            </a:r>
            <a:r>
              <a:rPr lang="zh-CN" altLang="en-US"/>
              <a:t>，选择</a:t>
            </a:r>
            <a:r>
              <a:rPr lang="en-US" altLang="zh-CN"/>
              <a:t>“</a:t>
            </a:r>
            <a:r>
              <a:rPr lang="zh-CN" altLang="en-US"/>
              <a:t>公共场景</a:t>
            </a:r>
            <a:r>
              <a:rPr lang="en-US" altLang="zh-CN"/>
              <a:t>”</a:t>
            </a:r>
            <a:r>
              <a:rPr lang="zh-CN" altLang="en-US"/>
              <a:t>后，点击确定即可完成模式修改，修改完成后，设备屏幕右上角的图标变为：</a:t>
            </a:r>
            <a:r>
              <a:rPr lang="en-US" altLang="zh-CN"/>
              <a:t>       </a:t>
            </a:r>
            <a:r>
              <a:rPr lang="zh-CN" altLang="en-US"/>
              <a:t>即可。</a:t>
            </a:r>
            <a:endParaRPr lang="zh-CN" altLang="en-US"/>
          </a:p>
          <a:p>
            <a:pPr indent="457200"/>
            <a:endParaRPr lang="zh-CN" altLang="en-US"/>
          </a:p>
          <a:p>
            <a:r>
              <a:rPr lang="en-US"/>
              <a:t>6</a:t>
            </a:r>
            <a:r>
              <a:t>.Q：怎么连接WiFi？有什么作用？</a:t>
            </a:r>
          </a:p>
          <a:p>
            <a:r>
              <a:t>    A：</a:t>
            </a:r>
            <a:r>
              <a:rPr lang="zh-CN"/>
              <a:t>连接步骤：</a:t>
            </a:r>
            <a:r>
              <a:t>在小程序上测量过一次后，在</a:t>
            </a:r>
            <a:r>
              <a:rPr lang="zh-CN"/>
              <a:t>小程序</a:t>
            </a:r>
            <a:r>
              <a:t>右下角点击“我的”→“设备管理”里找到设备连接WiFi；</a:t>
            </a:r>
          </a:p>
          <a:p>
            <a:r>
              <a:t> </a:t>
            </a:r>
            <a:r>
              <a:rPr lang="en-US"/>
              <a:t>          </a:t>
            </a:r>
            <a:r>
              <a:rPr lang="zh-CN" altLang="en-US"/>
              <a:t>作用：</a:t>
            </a:r>
            <a:r>
              <a:t>WiFi可以在离线模式下上传数据（需相关用户此前在小程序有一次测量记录）</a:t>
            </a:r>
            <a:r>
              <a:rPr lang="zh-CN"/>
              <a:t>；通常用于家庭里面使用，因为门店内人员多，使用</a:t>
            </a:r>
            <a:r>
              <a:rPr lang="en-US" altLang="zh-CN"/>
              <a:t>WiFi</a:t>
            </a:r>
            <a:r>
              <a:rPr lang="zh-CN" altLang="en-US"/>
              <a:t>数据上传容易错乱，门店使用测量完后可以直接用户扫码领取</a:t>
            </a:r>
            <a:r>
              <a:rPr lang="zh-CN" altLang="en-US"/>
              <a:t>报告。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7</a:t>
            </a:r>
            <a:r>
              <a:rPr lang="zh-CN" altLang="en-US"/>
              <a:t>.Q：为什么做完项目后不掉</a:t>
            </a:r>
            <a:r>
              <a:rPr lang="zh-CN" altLang="en-US"/>
              <a:t>秤？</a:t>
            </a:r>
            <a:endParaRPr lang="zh-CN" altLang="en-US"/>
          </a:p>
          <a:p>
            <a:r>
              <a:rPr lang="zh-CN" altLang="en-US"/>
              <a:t>    A：和人的体质有关，基础代谢率高的人很容易瘦下来，而这款秤不像八电极秤一样，不能实时看出做完项目前后具体身体内的变化，所以建议是长期</a:t>
            </a:r>
            <a:r>
              <a:rPr lang="zh-CN" altLang="en-US"/>
              <a:t>观察。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5150" y="2153285"/>
            <a:ext cx="334645" cy="309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2645" y="3513455"/>
            <a:ext cx="334645" cy="309880"/>
          </a:xfrm>
          <a:prstGeom prst="rect">
            <a:avLst/>
          </a:prstGeom>
        </p:spPr>
      </p:pic>
      <p:pic>
        <p:nvPicPr>
          <p:cNvPr id="5" name="图片 4" descr="云康宝--VI视觉规范-2022-12.27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3175"/>
            <a:ext cx="12200255" cy="68567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67057" y="2591527"/>
            <a:ext cx="1105788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THE END</a:t>
            </a:r>
            <a:endParaRPr 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67057" y="3428073"/>
            <a:ext cx="110578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版权所有：©2016-2023</a:t>
            </a:r>
            <a:r>
              <a:rPr lang="zh-CN" altLang="en-US" sz="12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深圳市伊欧乐</a:t>
            </a:r>
            <a:r>
              <a:rPr lang="en-US" sz="12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科技有限公司。保留所有权利</a:t>
            </a: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38771" y="3963533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0235" y="3963127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81699" y="3962721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53163" y="3962721"/>
            <a:ext cx="228600" cy="228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24627" y="3962721"/>
            <a:ext cx="228600" cy="22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云康宝--VI视觉规范-2022-12.27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  <p:sp>
        <p:nvSpPr>
          <p:cNvPr id="67" name="Rectángulo 9"/>
          <p:cNvSpPr/>
          <p:nvPr/>
        </p:nvSpPr>
        <p:spPr>
          <a:xfrm>
            <a:off x="573405" y="533400"/>
            <a:ext cx="1271270" cy="76200"/>
          </a:xfrm>
          <a:prstGeom prst="rect">
            <a:avLst/>
          </a:prstGeom>
          <a:solidFill>
            <a:srgbClr val="4395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_tradnl" sz="135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9669" y="634383"/>
            <a:ext cx="152781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CP30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1805" y="1166495"/>
            <a:ext cx="52533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智能超声波身高体重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测量仪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62915" y="1770380"/>
            <a:ext cx="5804535" cy="235331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fontAlgn="auto">
              <a:lnSpc>
                <a:spcPct val="150000"/>
              </a:lnSpc>
              <a:buClr>
                <a:srgbClr val="4395CE"/>
              </a:buClr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双超声波距离传感器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4395CE"/>
              </a:buClr>
              <a:buFont typeface="Wingdings" panose="05000000000000000000" charset="0"/>
              <a:buChar char="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项身体成分指标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4395CE"/>
              </a:buClr>
              <a:buFont typeface="Wingdings" panose="05000000000000000000" charset="0"/>
              <a:buChar char=""/>
            </a:pPr>
            <a:r>
              <a:rPr lang="en-US" alt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寸</a:t>
            </a:r>
            <a:r>
              <a:rPr lang="en-GB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en-GB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屏幕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4395CE"/>
              </a:buClr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全流程语音指导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4395CE"/>
              </a:buClr>
              <a:buFont typeface="Wingdings" panose="05000000000000000000" charset="0"/>
              <a:buChar char=""/>
            </a:pPr>
            <a:r>
              <a:rPr lang="zh-CN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历史数据、指标趋势查看</a:t>
            </a:r>
            <a:endParaRPr lang="zh-CN" altLang="en-US" sz="1400" dirty="0" err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4395CE"/>
              </a:buClr>
              <a:buFont typeface="Wingdings" panose="05000000000000000000" charset="0"/>
              <a:buChar char="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WI-FI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、蓝牙双模通讯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4395CE"/>
              </a:buClr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SDK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3" name="表格 32"/>
          <p:cNvGraphicFramePr/>
          <p:nvPr>
            <p:custDataLst>
              <p:tags r:id="rId2"/>
            </p:custDataLst>
          </p:nvPr>
        </p:nvGraphicFramePr>
        <p:xfrm>
          <a:off x="573405" y="4505325"/>
          <a:ext cx="6913880" cy="19215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54785"/>
                <a:gridCol w="1496695"/>
                <a:gridCol w="1445260"/>
                <a:gridCol w="2517140"/>
              </a:tblGrid>
              <a:tr h="366395"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产品规格</a:t>
                      </a:r>
                      <a:endParaRPr lang="zh-CN" altLang="en-US" sz="1200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 hMerge="1"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 hMerge="1"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 hMerge="1"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200" b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35.5*46*209c</a:t>
                      </a:r>
                      <a:r>
                        <a:rPr lang="zh-CN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</a:t>
                      </a:r>
                      <a:endParaRPr lang="zh-CN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电源</a:t>
                      </a:r>
                      <a:endParaRPr lang="zh-CN" altLang="en-US" sz="1200" b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5V/1A  or </a:t>
                      </a:r>
                      <a:r>
                        <a:rPr lang="zh-CN" altLang="en-US" sz="12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内置</a:t>
                      </a:r>
                      <a:r>
                        <a:rPr lang="en-US" altLang="zh-CN" sz="12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2500mAh</a:t>
                      </a:r>
                      <a:r>
                        <a:rPr lang="zh-CN" altLang="en-US" sz="12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锂电池</a:t>
                      </a:r>
                      <a:endParaRPr lang="zh-CN" altLang="en-US" sz="1200" b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测高范围</a:t>
                      </a: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85-195cm</a:t>
                      </a:r>
                      <a:endParaRPr lang="en-US" altLang="zh-CN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测重范围</a:t>
                      </a: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5-220kg</a:t>
                      </a:r>
                      <a:endParaRPr lang="en-US" altLang="zh-CN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</a:tr>
              <a:tr h="3651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屏幕</a:t>
                      </a: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3.5” LCD TFT</a:t>
                      </a: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屏</a:t>
                      </a: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接口</a:t>
                      </a: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蓝牙，Wi-Fi：</a:t>
                      </a:r>
                      <a:r>
                        <a:rPr lang="en-US" altLang="zh-CN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2.4</a:t>
                      </a:r>
                      <a:r>
                        <a:rPr lang="en-US" altLang="zh-CN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Ghz</a:t>
                      </a:r>
                      <a:endParaRPr lang="en-US" altLang="zh-CN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储存方式</a:t>
                      </a: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可伸缩结构</a:t>
                      </a: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DE1"/>
                    </a:solidFill>
                  </a:tcPr>
                </a:tc>
              </a:tr>
            </a:tbl>
          </a:graphicData>
        </a:graphic>
      </p:graphicFrame>
      <p:sp>
        <p:nvSpPr>
          <p:cNvPr id="45" name="圆角矩形 44"/>
          <p:cNvSpPr/>
          <p:nvPr/>
        </p:nvSpPr>
        <p:spPr>
          <a:xfrm>
            <a:off x="10807700" y="6002655"/>
            <a:ext cx="921385" cy="34607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4395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4395C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solidFill>
                  <a:srgbClr val="4395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CP30B</a:t>
            </a:r>
            <a:endParaRPr lang="en-US" altLang="zh-CN" sz="1400">
              <a:solidFill>
                <a:srgbClr val="4395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50" y="609600"/>
            <a:ext cx="1899285" cy="60591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21995" y="581978"/>
            <a:ext cx="4942205" cy="709930"/>
            <a:chOff x="1137" y="878"/>
            <a:chExt cx="7783" cy="1118"/>
          </a:xfrm>
        </p:grpSpPr>
        <p:sp>
          <p:nvSpPr>
            <p:cNvPr id="18" name="标题 1"/>
            <p:cNvSpPr>
              <a:spLocks noGrp="1"/>
            </p:cNvSpPr>
            <p:nvPr/>
          </p:nvSpPr>
          <p:spPr>
            <a:xfrm>
              <a:off x="1137" y="878"/>
              <a:ext cx="2364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pPr algn="l"/>
              <a:r>
                <a:rPr lang="en-US" altLang="zh-CN" sz="2000" dirty="0">
                  <a:solidFill>
                    <a:srgbClr val="60606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CP30</a:t>
              </a:r>
              <a:r>
                <a:rPr lang="en-US" altLang="zh-CN" sz="2000" dirty="0">
                  <a:solidFill>
                    <a:srgbClr val="60606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B</a:t>
              </a:r>
              <a:endParaRPr lang="en-US" altLang="zh-CN" sz="2000" dirty="0">
                <a:solidFill>
                  <a:srgbClr val="60606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标题 1"/>
            <p:cNvSpPr>
              <a:spLocks noGrp="1"/>
            </p:cNvSpPr>
            <p:nvPr/>
          </p:nvSpPr>
          <p:spPr>
            <a:xfrm>
              <a:off x="1137" y="1416"/>
              <a:ext cx="778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en-US" sz="1800" dirty="0">
                  <a:solidFill>
                    <a:srgbClr val="606060"/>
                  </a:solidFill>
                  <a:latin typeface="思源黑体 CN Regular" panose="020B0300000000000000" charset="-122"/>
                  <a:ea typeface="思源黑体 CN Regular" panose="020B0300000000000000" charset="-122"/>
                  <a:sym typeface="+mn-ea"/>
                </a:rPr>
                <a:t>产品外观</a:t>
              </a:r>
              <a:endParaRPr lang="en-US" altLang="zh-CN" sz="1800" dirty="0">
                <a:solidFill>
                  <a:srgbClr val="606060"/>
                </a:solidFill>
                <a:latin typeface="思源黑体 CN Regular" panose="020B0300000000000000" charset="-122"/>
                <a:ea typeface="思源黑体 CN Regular" panose="020B0300000000000000" charset="-122"/>
                <a:sym typeface="+mn-ea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622935" y="621030"/>
            <a:ext cx="75565" cy="647700"/>
          </a:xfrm>
          <a:prstGeom prst="rect">
            <a:avLst/>
          </a:prstGeom>
          <a:solidFill>
            <a:srgbClr val="449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云康宝--VI视觉规范-2022-12.27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  <p:pic>
        <p:nvPicPr>
          <p:cNvPr id="3" name="图片 2" descr="中文-前视图-1"/>
          <p:cNvPicPr>
            <a:picLocks noChangeAspect="1"/>
          </p:cNvPicPr>
          <p:nvPr/>
        </p:nvPicPr>
        <p:blipFill>
          <a:blip r:embed="rId2"/>
          <a:srcRect l="44797" t="9056" r="43293" b="8769"/>
          <a:stretch>
            <a:fillRect/>
          </a:stretch>
        </p:blipFill>
        <p:spPr>
          <a:xfrm>
            <a:off x="2916555" y="1268730"/>
            <a:ext cx="1238885" cy="534035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597400" y="1366520"/>
            <a:ext cx="1292860" cy="5187950"/>
            <a:chOff x="6700" y="2152"/>
            <a:chExt cx="2036" cy="817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" y="2152"/>
              <a:ext cx="2037" cy="817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7753" y="7085"/>
              <a:ext cx="119" cy="120"/>
            </a:xfrm>
            <a:prstGeom prst="rect">
              <a:avLst/>
            </a:prstGeom>
            <a:solidFill>
              <a:srgbClr val="F3F4F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0" y="1366520"/>
            <a:ext cx="1539240" cy="52914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085" y="1459230"/>
            <a:ext cx="2583180" cy="26847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655" y="1179195"/>
            <a:ext cx="1920875" cy="54781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9570" y="4236085"/>
            <a:ext cx="1933575" cy="23183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0001 (1)"/>
          <p:cNvPicPr>
            <a:picLocks noChangeAspect="1"/>
          </p:cNvPicPr>
          <p:nvPr/>
        </p:nvPicPr>
        <p:blipFill>
          <a:blip r:embed="rId1"/>
          <a:srcRect l="13303" r="20625"/>
          <a:stretch>
            <a:fillRect/>
          </a:stretch>
        </p:blipFill>
        <p:spPr>
          <a:xfrm>
            <a:off x="-420370" y="-101600"/>
            <a:ext cx="12612370" cy="6959600"/>
          </a:xfrm>
          <a:prstGeom prst="rect">
            <a:avLst/>
          </a:prstGeom>
        </p:spPr>
      </p:pic>
      <p:pic>
        <p:nvPicPr>
          <p:cNvPr id="8" name="图片 7" descr="云康宝--VI视觉规范-2022-12.27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710" y="474345"/>
            <a:ext cx="1498600" cy="65849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768350" y="1727835"/>
            <a:ext cx="5102225" cy="4343400"/>
            <a:chOff x="1210" y="1900"/>
            <a:chExt cx="8035" cy="6840"/>
          </a:xfrm>
        </p:grpSpPr>
        <p:pic>
          <p:nvPicPr>
            <p:cNvPr id="3" name="图片 2" descr="100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0" y="1900"/>
              <a:ext cx="7740" cy="68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335" y="3066"/>
              <a:ext cx="5310" cy="3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351" y="4875"/>
              <a:ext cx="5310" cy="3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51" y="6664"/>
              <a:ext cx="5310" cy="3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211" y="8371"/>
              <a:ext cx="5634" cy="369"/>
            </a:xfrm>
            <a:prstGeom prst="rect">
              <a:avLst/>
            </a:prstGeom>
            <a:solidFill>
              <a:srgbClr val="D4D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735" y="3066"/>
              <a:ext cx="1510" cy="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735" y="4875"/>
              <a:ext cx="1510" cy="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615" y="6636"/>
              <a:ext cx="1510" cy="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7735" y="8370"/>
              <a:ext cx="1510" cy="370"/>
            </a:xfrm>
            <a:prstGeom prst="rect">
              <a:avLst/>
            </a:prstGeom>
            <a:solidFill>
              <a:srgbClr val="D8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09625" y="2469515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体重</a:t>
            </a:r>
            <a:endParaRPr lang="zh-CN" altLang="en-US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31060" y="2468245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身高</a:t>
            </a:r>
            <a:endParaRPr lang="zh-CN" altLang="en-US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06445" y="2469833"/>
            <a:ext cx="1296035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体脂率</a:t>
            </a:r>
            <a:endParaRPr lang="zh-CN" altLang="en-US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69815" y="2469515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蛋白质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9625" y="3654425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提醒</a:t>
            </a:r>
            <a:endParaRPr lang="zh-CN" altLang="en-US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69415" y="3653473"/>
            <a:ext cx="190119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骨骼肌量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89325" y="3654425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BMI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72025" y="3651568"/>
            <a:ext cx="1085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体</a:t>
            </a:r>
            <a:r>
              <a:rPr lang="zh-CN" altLang="en-US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水分</a:t>
            </a:r>
            <a:endParaRPr lang="zh-CN" altLang="en-US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9625" y="4726306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肌肉量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31060" y="4725035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体年龄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152140" y="4726623"/>
            <a:ext cx="159131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基础代谢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94250" y="4727258"/>
            <a:ext cx="1085215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骨量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27050" y="5803583"/>
            <a:ext cx="149860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去脂体重</a:t>
            </a:r>
            <a:endParaRPr lang="zh-CN" altLang="en-US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819910" y="5802313"/>
            <a:ext cx="1624965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内脏脂肪等级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43580" y="5803583"/>
            <a:ext cx="149860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皮下脂肪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69815" y="5803265"/>
            <a:ext cx="95885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等</a:t>
            </a:r>
            <a:r>
              <a:rPr lang="en-US" altLang="zh-CN" sz="1200">
                <a:solidFill>
                  <a:srgbClr val="2A2A2A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等</a:t>
            </a:r>
            <a:endParaRPr lang="en-US" altLang="zh-CN" sz="1200">
              <a:solidFill>
                <a:srgbClr val="2A2A2A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60425" y="1009650"/>
            <a:ext cx="6790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身体成分指标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07700" y="6002655"/>
            <a:ext cx="921385" cy="34607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4395C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CP30B</a:t>
            </a:r>
            <a:endParaRPr lang="en-US" altLang="zh-CN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0016"/>
          <p:cNvPicPr>
            <a:picLocks noChangeAspect="1"/>
          </p:cNvPicPr>
          <p:nvPr/>
        </p:nvPicPr>
        <p:blipFill>
          <a:blip r:embed="rId1"/>
          <a:srcRect l="21170" t="-259" r="12184" b="259"/>
          <a:stretch>
            <a:fillRect/>
          </a:stretch>
        </p:blipFill>
        <p:spPr>
          <a:xfrm>
            <a:off x="-249555" y="-20320"/>
            <a:ext cx="12568555" cy="6875780"/>
          </a:xfrm>
          <a:prstGeom prst="rect">
            <a:avLst/>
          </a:prstGeom>
          <a:ln>
            <a:noFill/>
          </a:ln>
        </p:spPr>
      </p:pic>
      <p:pic>
        <p:nvPicPr>
          <p:cNvPr id="11" name="图片 10" descr="10018"/>
          <p:cNvPicPr>
            <a:picLocks noChangeAspect="1"/>
          </p:cNvPicPr>
          <p:nvPr/>
        </p:nvPicPr>
        <p:blipFill>
          <a:blip r:embed="rId2"/>
          <a:srcRect l="39313"/>
          <a:stretch>
            <a:fillRect/>
          </a:stretch>
        </p:blipFill>
        <p:spPr>
          <a:xfrm>
            <a:off x="4013200" y="545465"/>
            <a:ext cx="2184400" cy="1496695"/>
          </a:xfrm>
          <a:prstGeom prst="rect">
            <a:avLst/>
          </a:prstGeom>
          <a:ln w="60325" cap="flat" cmpd="sng">
            <a:solidFill>
              <a:schemeClr val="accent1"/>
            </a:solidFill>
            <a:prstDash val="solid"/>
          </a:ln>
          <a:effectLst>
            <a:outerShdw blurRad="571500" dist="330200" dir="2820000" sx="96000" sy="96000" algn="ctr" rotWithShape="0">
              <a:srgbClr val="000000">
                <a:alpha val="44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724015" y="1496060"/>
            <a:ext cx="5241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双超声波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距离传感器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3秒精确测高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825615" y="1109980"/>
            <a:ext cx="328930" cy="3289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24015" y="3624580"/>
            <a:ext cx="5241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钢化玻璃底座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易于清洁，坚固、耐用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825615" y="3238500"/>
            <a:ext cx="328930" cy="3289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片 27" descr="1111-1"/>
          <p:cNvPicPr>
            <a:picLocks noChangeAspect="1"/>
          </p:cNvPicPr>
          <p:nvPr/>
        </p:nvPicPr>
        <p:blipFill>
          <a:blip r:embed="rId3"/>
          <a:srcRect l="2085" t="13987" r="3155" b="26058"/>
          <a:stretch>
            <a:fillRect/>
          </a:stretch>
        </p:blipFill>
        <p:spPr>
          <a:xfrm>
            <a:off x="4013200" y="4825365"/>
            <a:ext cx="2218690" cy="1403985"/>
          </a:xfrm>
          <a:prstGeom prst="rect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46100" dist="330200" dir="2820000" sx="96000" sy="96000" algn="ctr" rotWithShape="0">
              <a:srgbClr val="000000">
                <a:alpha val="44000"/>
              </a:srgb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6724015" y="5715000"/>
            <a:ext cx="524192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航空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级铝合金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可伸缩的结构，存储简单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6825615" y="5328920"/>
            <a:ext cx="328930" cy="3289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0" y="2814955"/>
            <a:ext cx="2174240" cy="1454785"/>
          </a:xfrm>
          <a:prstGeom prst="rect">
            <a:avLst/>
          </a:prstGeom>
          <a:ln w="60325">
            <a:solidFill>
              <a:srgbClr val="46556A"/>
            </a:solidFill>
          </a:ln>
          <a:effectLst>
            <a:outerShdw blurRad="571500" dist="330200" dir="2820000" sx="96000" sy="96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3" name="图片 2" descr="云康宝--VI视觉规范-2022-12.27-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wecom-temp-73f97bc28f547e30571f7888fecead4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2200275"/>
            <a:ext cx="1962150" cy="4246880"/>
          </a:xfrm>
          <a:prstGeom prst="rect">
            <a:avLst/>
          </a:prstGeom>
        </p:spPr>
      </p:pic>
      <p:pic>
        <p:nvPicPr>
          <p:cNvPr id="18" name="图片 17" descr="wecom-temp-8707350d25d33791a2f8ea83715fbf0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380" y="2200275"/>
            <a:ext cx="1962150" cy="4246880"/>
          </a:xfrm>
          <a:prstGeom prst="rect">
            <a:avLst/>
          </a:prstGeom>
        </p:spPr>
      </p:pic>
      <p:pic>
        <p:nvPicPr>
          <p:cNvPr id="19" name="图片 18" descr="wecom-temp-56da44e51fb232ccf6cfa5c1ed66e54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540" y="2201545"/>
            <a:ext cx="1960245" cy="4245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00545" y="4568825"/>
            <a:ext cx="2372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5115" y="530225"/>
            <a:ext cx="5810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CP30B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使用场景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场景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5115" y="1498600"/>
            <a:ext cx="102412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家用模式需要配合云康宝测体脂小程序进行使用，小程序的功能由我司规划主导来机型开发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wecom-temp-466360-649a7ae8feea98210545693b0e6afab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50" y="2200275"/>
            <a:ext cx="2348865" cy="4243070"/>
          </a:xfrm>
          <a:prstGeom prst="rect">
            <a:avLst/>
          </a:prstGeom>
        </p:spPr>
      </p:pic>
      <p:pic>
        <p:nvPicPr>
          <p:cNvPr id="12" name="图片 11" descr="wecom-temp-20027-c996325a5d698f57027cd9197f5b10e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435" y="2200275"/>
            <a:ext cx="2279650" cy="4242435"/>
          </a:xfrm>
          <a:prstGeom prst="rect">
            <a:avLst/>
          </a:prstGeom>
        </p:spPr>
      </p:pic>
      <p:pic>
        <p:nvPicPr>
          <p:cNvPr id="2" name="图片 1" descr="云康宝--VI视觉规范-2022-12.27-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wecom-temp-1036682-7fa0fb4e81a5482ffa8feb170dfbbe51"/>
          <p:cNvPicPr>
            <a:picLocks noChangeAspect="1"/>
          </p:cNvPicPr>
          <p:nvPr/>
        </p:nvPicPr>
        <p:blipFill>
          <a:blip r:embed="rId1"/>
          <a:srcRect b="75836"/>
          <a:stretch>
            <a:fillRect/>
          </a:stretch>
        </p:blipFill>
        <p:spPr>
          <a:xfrm>
            <a:off x="433705" y="2325370"/>
            <a:ext cx="1969135" cy="3868420"/>
          </a:xfrm>
          <a:prstGeom prst="rect">
            <a:avLst/>
          </a:prstGeom>
        </p:spPr>
      </p:pic>
      <p:pic>
        <p:nvPicPr>
          <p:cNvPr id="4" name="图片 3" descr="wecom-temp-1036682-7fa0fb4e81a5482ffa8feb170dfbbe51"/>
          <p:cNvPicPr>
            <a:picLocks noChangeAspect="1"/>
          </p:cNvPicPr>
          <p:nvPr/>
        </p:nvPicPr>
        <p:blipFill>
          <a:blip r:embed="rId1"/>
          <a:srcRect t="24162" b="51429"/>
          <a:stretch>
            <a:fillRect/>
          </a:stretch>
        </p:blipFill>
        <p:spPr>
          <a:xfrm>
            <a:off x="2797810" y="2299335"/>
            <a:ext cx="1969135" cy="3907155"/>
          </a:xfrm>
          <a:prstGeom prst="rect">
            <a:avLst/>
          </a:prstGeom>
        </p:spPr>
      </p:pic>
      <p:pic>
        <p:nvPicPr>
          <p:cNvPr id="8" name="图片 7" descr="wecom-temp-1036682-7fa0fb4e81a5482ffa8feb170dfbbe51"/>
          <p:cNvPicPr>
            <a:picLocks noChangeAspect="1"/>
          </p:cNvPicPr>
          <p:nvPr/>
        </p:nvPicPr>
        <p:blipFill>
          <a:blip r:embed="rId1"/>
          <a:srcRect t="49769" b="39028"/>
          <a:stretch>
            <a:fillRect/>
          </a:stretch>
        </p:blipFill>
        <p:spPr>
          <a:xfrm>
            <a:off x="5247640" y="2299335"/>
            <a:ext cx="1969770" cy="1793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640" y="4081145"/>
            <a:ext cx="1969770" cy="252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355" y="2299335"/>
            <a:ext cx="1947545" cy="3550285"/>
          </a:xfrm>
          <a:prstGeom prst="rect">
            <a:avLst/>
          </a:prstGeom>
        </p:spPr>
      </p:pic>
      <p:pic>
        <p:nvPicPr>
          <p:cNvPr id="13" name="图片 12" descr="wecom-temp-718951-3f2af79af4a15deafaca199a9f0f67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845" y="1485265"/>
            <a:ext cx="1666240" cy="2515870"/>
          </a:xfrm>
          <a:prstGeom prst="rect">
            <a:avLst/>
          </a:prstGeom>
        </p:spPr>
      </p:pic>
      <p:pic>
        <p:nvPicPr>
          <p:cNvPr id="15" name="图片 14" descr="wecom-temp-689450-15bf5a3552524bcbf655e464b2b92f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845" y="4142105"/>
            <a:ext cx="1664970" cy="24638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85115" y="530225"/>
            <a:ext cx="5810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CP30B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使用场景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场景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5115" y="1187450"/>
            <a:ext cx="8895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公共模式下，根据商户的设置，可选择关注公众号后查看并报告或直接查看报告，报告内包含健康体成分分析以及定制化的运动、饮食建议，我们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可提供智慧设备管理平台，客户可在该平台查看运营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云康宝--VI视觉规范-2022-12.27-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0" y="382905"/>
            <a:ext cx="2302510" cy="12560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5074920"/>
            <a:ext cx="2298700" cy="12541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446780" y="5915025"/>
            <a:ext cx="70948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支持设置公众号顶部和底部图片广告展示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46780" y="1064895"/>
            <a:ext cx="8451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支持后台查看共享秤的总运营数据：设备总数，展示广告总数，总测量次数，累计粉丝，涨粉/上秤趋势变化。今日展示广告数，今日测量数，今日关注数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" y="1896745"/>
            <a:ext cx="2295525" cy="125412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3389630" y="392430"/>
            <a:ext cx="2225040" cy="45783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运营情况一目了然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46780" y="2372360"/>
            <a:ext cx="84512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配置设备基本设置：监控设备的运营数据：对每台设备的粉丝趋势和当日粉丝数量，测量次数，加粉数目进行监控，可以获取粉丝的详细测量报告，可将报告导出excel表格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智能设备运营平台（设备管理员可按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账号登录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查看）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网址：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http://share.open.yolanda.hk/#/login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3389630" y="1845310"/>
            <a:ext cx="3129915" cy="45783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设备管理、测量报告导出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446780" y="4114800"/>
            <a:ext cx="84512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支持配置公众号：支持对接商家的公众号或企业微信，支持设置回复关键字获取报告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3389630" y="3464560"/>
            <a:ext cx="3129915" cy="45783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配置微信公众号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" y="3458845"/>
            <a:ext cx="2291715" cy="1249680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3389630" y="5029835"/>
            <a:ext cx="3129915" cy="45783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配置微信公众号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广告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云康宝--VI视觉规范-2022-12.27-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850" y="0"/>
            <a:ext cx="2571750" cy="12553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云康宝--VI视觉规范-2022-12.27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7575" y="203835"/>
            <a:ext cx="2571750" cy="12553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85115" y="530225"/>
            <a:ext cx="5810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智能运营平台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查看测量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5115" y="1187450"/>
            <a:ext cx="8895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点开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设备管理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，点击需要查看的设备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详细；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下滑到底部测量数据板块，可进行查看、删除、打印报告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" y="1906270"/>
            <a:ext cx="5801995" cy="2498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" y="4404995"/>
            <a:ext cx="5802630" cy="24447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6571615" y="530225"/>
            <a:ext cx="3530600" cy="61950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TABLE_BEAUTIFY" val="smartTable{f271a04e-f735-4b74-a921-97788185d329}"/>
  <p:tag name="TABLE_ENDDRAG_ORIGIN_RECT" val="527*150"/>
  <p:tag name="TABLE_ENDDRAG_RECT" val="45*354*527*150"/>
</p:tagLst>
</file>

<file path=ppt/tags/tag3.xml><?xml version="1.0" encoding="utf-8"?>
<p:tagLst xmlns:p="http://schemas.openxmlformats.org/presentationml/2006/main">
  <p:tag name="commondata" val="eyJoZGlkIjoiMmVkOGVmMTg4YzYzY2Y1YjM3NDRmM2Q2OGE0ZmFkNzcifQ=="/>
</p:tagLst>
</file>

<file path=ppt/theme/theme1.xml><?xml version="1.0" encoding="utf-8"?>
<a:theme xmlns:a="http://schemas.openxmlformats.org/drawingml/2006/main" name="Office Theme">
  <a:themeElements>
    <a:clrScheme name="color z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56A"/>
      </a:accent1>
      <a:accent2>
        <a:srgbClr val="0087B1"/>
      </a:accent2>
      <a:accent3>
        <a:srgbClr val="45BE9B"/>
      </a:accent3>
      <a:accent4>
        <a:srgbClr val="A0BC34"/>
      </a:accent4>
      <a:accent5>
        <a:srgbClr val="FB8734"/>
      </a:accent5>
      <a:accent6>
        <a:srgbClr val="D44024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2501</Words>
  <Application>WPS 演示</Application>
  <PresentationFormat>宽屏</PresentationFormat>
  <Paragraphs>228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Raleway</vt:lpstr>
      <vt:lpstr>Segoe Print</vt:lpstr>
      <vt:lpstr>Roboto</vt:lpstr>
      <vt:lpstr>Times New Roman</vt:lpstr>
      <vt:lpstr>Arial</vt:lpstr>
      <vt:lpstr>微软雅黑</vt:lpstr>
      <vt:lpstr>Calibri</vt:lpstr>
      <vt:lpstr>Calibri</vt:lpstr>
      <vt:lpstr>Wingdings</vt:lpstr>
      <vt:lpstr>思源黑体 CN Bold</vt:lpstr>
      <vt:lpstr>黑体</vt:lpstr>
      <vt:lpstr>思源黑体 CN Regular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LOVEISH</dc:creator>
  <cp:lastModifiedBy>刘群HIT</cp:lastModifiedBy>
  <cp:revision>362</cp:revision>
  <dcterms:created xsi:type="dcterms:W3CDTF">2023-10-10T09:18:00Z</dcterms:created>
  <dcterms:modified xsi:type="dcterms:W3CDTF">2026-05-07T07:21:18Z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9CAF31CE1A88439199D184337E7F01E3_13</vt:lpwstr>
  </property>
</Properties>
</file>