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3"/>
    <p:sldId id="257" r:id="rId4"/>
    <p:sldId id="258" r:id="rId5"/>
    <p:sldId id="267" r:id="rId6"/>
    <p:sldId id="259" r:id="rId7"/>
    <p:sldId id="263" r:id="rId8"/>
    <p:sldId id="268" r:id="rId9"/>
    <p:sldId id="269" r:id="rId10"/>
    <p:sldId id="260" r:id="rId11"/>
    <p:sldId id="264" r:id="rId12"/>
    <p:sldId id="270" r:id="rId13"/>
    <p:sldId id="271" r:id="rId14"/>
    <p:sldId id="272" r:id="rId15"/>
    <p:sldId id="262" r:id="rId16"/>
    <p:sldId id="266" r:id="rId17"/>
    <p:sldId id="275" r:id="rId18"/>
    <p:sldId id="276" r:id="rId19"/>
    <p:sldId id="277" r:id="rId20"/>
  </p:sldIdLst>
  <p:sldSz cx="12192000" cy="6858000"/>
  <p:notesSz cx="6858000" cy="9144000"/>
  <p:custDataLst>
    <p:tags r:id="rId25"/>
  </p:custDataLst>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83" d="100"/>
          <a:sy n="83" d="100"/>
        </p:scale>
        <p:origin x="-294" y="-78"/>
      </p:cViewPr>
      <p:guideLst>
        <p:guide orient="horz" pos="2160"/>
        <p:guide pos="3840"/>
      </p:guideLst>
    </p:cSldViewPr>
  </p:slideViewPr>
  <p:notesTextViewPr>
    <p:cViewPr>
      <p:scale>
        <a:sx n="1" d="1"/>
        <a:sy n="1" d="1"/>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ea typeface="+mn-ea"/>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ea typeface="+mn-ea"/>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26395F48-0FD1-4ABB-BABF-3AFF7A443C1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2053" name="备注占位符 4"/>
          <p:cNvSpPr>
            <a:spLocks noGrp="1"/>
          </p:cNvSpPr>
          <p:nvPr>
            <p:ph type="body" sz="quarter"/>
          </p:nvPr>
        </p:nvSpPr>
        <p:spPr>
          <a:xfrm>
            <a:off x="685800" y="4343400"/>
            <a:ext cx="5486400" cy="4114800"/>
          </a:xfrm>
          <a:prstGeom prst="rect">
            <a:avLst/>
          </a:prstGeom>
          <a:noFill/>
          <a:ln w="9525">
            <a:noFill/>
          </a:ln>
        </p:spPr>
        <p:txBody>
          <a:bodyPr vert="horz" lIns="91440" tIns="45720" rIns="91440" bIns="4572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ea typeface="+mn-ea"/>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fontAlgn="base">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264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Rectangle 2"/>
          <p:cNvSpPr txBox="1"/>
          <p:nvPr/>
        </p:nvSpPr>
        <p:spPr>
          <a:xfrm>
            <a:off x="912813" y="1455738"/>
            <a:ext cx="10175875" cy="1393825"/>
          </a:xfrm>
          <a:prstGeom prst="rect">
            <a:avLst/>
          </a:prstGeom>
          <a:noFill/>
          <a:ln w="9525">
            <a:noFill/>
          </a:ln>
        </p:spPr>
        <p:txBody>
          <a:bodyPr anchor="ctr" anchorCtr="0"/>
          <a:p>
            <a:pPr algn="ct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2022-2024</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聘期</a:t>
            </a:r>
            <a:endPar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教师</a:t>
            </a: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聘</a:t>
            </a: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岗申请答辩</a:t>
            </a:r>
            <a:endPar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074" name="Picture 4" descr="logo"/>
          <p:cNvPicPr>
            <a:picLocks noChangeAspect="1"/>
          </p:cNvPicPr>
          <p:nvPr/>
        </p:nvPicPr>
        <p:blipFill>
          <a:blip r:embed="rId1"/>
          <a:stretch>
            <a:fillRect/>
          </a:stretch>
        </p:blipFill>
        <p:spPr>
          <a:xfrm>
            <a:off x="3217863" y="0"/>
            <a:ext cx="5565775" cy="1011238"/>
          </a:xfrm>
          <a:prstGeom prst="rect">
            <a:avLst/>
          </a:prstGeom>
          <a:noFill/>
          <a:ln w="9525">
            <a:noFill/>
          </a:ln>
        </p:spPr>
      </p:pic>
      <p:graphicFrame>
        <p:nvGraphicFramePr>
          <p:cNvPr id="3" name="表格 2"/>
          <p:cNvGraphicFramePr>
            <a:graphicFrameLocks noGrp="1"/>
          </p:cNvGraphicFramePr>
          <p:nvPr/>
        </p:nvGraphicFramePr>
        <p:xfrm>
          <a:off x="3895725" y="3411538"/>
          <a:ext cx="6205538" cy="2952750"/>
        </p:xfrm>
        <a:graphic>
          <a:graphicData uri="http://schemas.openxmlformats.org/drawingml/2006/table">
            <a:tbl>
              <a:tblPr>
                <a:tableStyleId>{5C22544A-7EE6-4342-B048-85BDC9FD1C3A}</a:tableStyleId>
              </a:tblPr>
              <a:tblGrid>
                <a:gridCol w="2232660"/>
                <a:gridCol w="3972560"/>
              </a:tblGrid>
              <a:tr h="597535">
                <a:tc>
                  <a:txBody>
                    <a:bodyPr/>
                    <a:p>
                      <a:pPr algn="ctr">
                        <a:lnSpc>
                          <a:spcPts val="3000"/>
                        </a:lnSpc>
                        <a:spcAft>
                          <a:spcPts val="0"/>
                        </a:spcAft>
                      </a:pPr>
                      <a:r>
                        <a:rPr lang="zh-CN" altLang="en-US" sz="2000" b="1" kern="0" dirty="0" smtClean="0">
                          <a:solidFill>
                            <a:schemeClr val="tx2">
                              <a:lumMod val="50000"/>
                            </a:schemeClr>
                          </a:solidFill>
                          <a:effectLst/>
                          <a:latin typeface="微软雅黑" panose="020B0503020204020204" pitchFamily="34" charset="-122"/>
                          <a:ea typeface="微软雅黑" panose="020B0503020204020204" pitchFamily="34" charset="-122"/>
                        </a:rPr>
                        <a:t>答  辩</a:t>
                      </a:r>
                      <a:r>
                        <a:rPr lang="zh-CN" altLang="en-US" sz="2000" b="1" kern="0" baseline="0" dirty="0" smtClean="0">
                          <a:solidFill>
                            <a:schemeClr val="tx2">
                              <a:lumMod val="50000"/>
                            </a:schemeClr>
                          </a:solidFill>
                          <a:effectLst/>
                          <a:latin typeface="微软雅黑" panose="020B0503020204020204" pitchFamily="34" charset="-122"/>
                          <a:ea typeface="微软雅黑" panose="020B0503020204020204" pitchFamily="34" charset="-122"/>
                        </a:rPr>
                        <a:t>  </a:t>
                      </a:r>
                      <a:r>
                        <a:rPr lang="zh-CN" altLang="en-US" sz="2000" b="1" kern="0" dirty="0" smtClean="0">
                          <a:solidFill>
                            <a:schemeClr val="tx2">
                              <a:lumMod val="50000"/>
                            </a:schemeClr>
                          </a:solidFill>
                          <a:effectLst/>
                          <a:latin typeface="微软雅黑" panose="020B0503020204020204" pitchFamily="34" charset="-122"/>
                          <a:ea typeface="微软雅黑" panose="020B0503020204020204" pitchFamily="34" charset="-122"/>
                        </a:rPr>
                        <a:t>人</a:t>
                      </a:r>
                      <a:r>
                        <a:rPr lang="zh-CN" sz="2000" b="1" kern="0" dirty="0" smtClean="0">
                          <a:solidFill>
                            <a:schemeClr val="tx2">
                              <a:lumMod val="50000"/>
                            </a:schemeClr>
                          </a:solidFill>
                          <a:effectLst/>
                          <a:latin typeface="微软雅黑" panose="020B0503020204020204" pitchFamily="34" charset="-122"/>
                          <a:ea typeface="微软雅黑" panose="020B0503020204020204" pitchFamily="34" charset="-122"/>
                        </a:rPr>
                        <a:t>：</a:t>
                      </a:r>
                      <a:endParaRPr lang="zh-CN" sz="2000" b="1" kern="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岗位类型：</a:t>
                      </a:r>
                      <a:endPar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岗位层级：</a:t>
                      </a:r>
                      <a:endPar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marL="0" marR="0" indent="0" algn="just" defTabSz="914400" rtl="0" eaLnBrk="1" fontAlgn="auto" latinLnBrk="0" hangingPunct="1">
                        <a:lnSpc>
                          <a:spcPts val="3000"/>
                        </a:lnSpc>
                        <a:spcBef>
                          <a:spcPts val="0"/>
                        </a:spcBef>
                        <a:spcAft>
                          <a:spcPts val="0"/>
                        </a:spcAft>
                        <a:buClrTx/>
                        <a:buSzTx/>
                        <a:buFontTx/>
                        <a:buNone/>
                        <a:defRPr/>
                      </a:pPr>
                      <a:r>
                        <a:rPr lang="en-US" altLang="zh-CN" sz="2000" b="1" kern="10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sz="2000" b="1" kern="0" dirty="0">
                          <a:solidFill>
                            <a:schemeClr val="tx2">
                              <a:lumMod val="50000"/>
                            </a:schemeClr>
                          </a:solidFill>
                          <a:effectLst/>
                          <a:latin typeface="微软雅黑" panose="020B0503020204020204" pitchFamily="34" charset="-122"/>
                          <a:ea typeface="微软雅黑" panose="020B0503020204020204" pitchFamily="34" charset="-122"/>
                        </a:rPr>
                        <a:t>所在学科：</a:t>
                      </a:r>
                      <a:endParaRPr lang="zh-CN" sz="2000" b="1" kern="0" dirty="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96900">
                <a:tc>
                  <a:txBody>
                    <a:bodyPr/>
                    <a:p>
                      <a:pPr algn="ctr">
                        <a:lnSpc>
                          <a:spcPts val="3000"/>
                        </a:lnSpc>
                        <a:spcAft>
                          <a:spcPts val="0"/>
                        </a:spcAft>
                      </a:pPr>
                      <a:r>
                        <a:rPr lang="zh-CN" altLang="zh-CN" sz="2000" b="1" kern="0" dirty="0" smtClean="0">
                          <a:solidFill>
                            <a:schemeClr val="tx2">
                              <a:lumMod val="50000"/>
                            </a:schemeClr>
                          </a:solidFill>
                          <a:effectLst/>
                          <a:latin typeface="微软雅黑" panose="020B0503020204020204" pitchFamily="34" charset="-122"/>
                          <a:ea typeface="微软雅黑" panose="020B0503020204020204" pitchFamily="34" charset="-122"/>
                        </a:rPr>
                        <a:t>所在单位：</a:t>
                      </a:r>
                      <a:endParaRPr lang="zh-CN" altLang="zh-CN" sz="2000" b="1" kern="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12290" name="TextBox 3"/>
          <p:cNvSpPr txBox="1"/>
          <p:nvPr/>
        </p:nvSpPr>
        <p:spPr>
          <a:xfrm>
            <a:off x="539750" y="1674813"/>
            <a:ext cx="2663825" cy="3138487"/>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该部分主要汇报被考核人在科学研究情况以及在科研方面取得的关键业绩，包括研究方向、承担的科研项目、论文</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专著</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发表及引用、获科研奖励、授权专利等情况</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获聘现岗位以来的工作为主</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16387" name="组合 55"/>
          <p:cNvGrpSpPr/>
          <p:nvPr/>
        </p:nvGrpSpPr>
        <p:grpSpPr>
          <a:xfrm>
            <a:off x="3149600" y="4546600"/>
            <a:ext cx="5905500" cy="779463"/>
            <a:chOff x="2483768" y="3264598"/>
            <a:chExt cx="4428112" cy="584704"/>
          </a:xfrm>
        </p:grpSpPr>
        <p:grpSp>
          <p:nvGrpSpPr>
            <p:cNvPr id="16388"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390"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403"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97"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16395" name="组合 63"/>
          <p:cNvGrpSpPr/>
          <p:nvPr/>
        </p:nvGrpSpPr>
        <p:grpSpPr>
          <a:xfrm>
            <a:off x="3149600" y="2522538"/>
            <a:ext cx="5905500" cy="779462"/>
            <a:chOff x="2483768" y="3264598"/>
            <a:chExt cx="4428112" cy="584704"/>
          </a:xfrm>
        </p:grpSpPr>
        <p:grpSp>
          <p:nvGrpSpPr>
            <p:cNvPr id="16396"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398"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94"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88"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6403" name="组合 71"/>
          <p:cNvGrpSpPr/>
          <p:nvPr/>
        </p:nvGrpSpPr>
        <p:grpSpPr>
          <a:xfrm>
            <a:off x="3149600" y="1503363"/>
            <a:ext cx="5905500" cy="777875"/>
            <a:chOff x="2483768" y="3264598"/>
            <a:chExt cx="4428112" cy="584704"/>
          </a:xfrm>
        </p:grpSpPr>
        <p:grpSp>
          <p:nvGrpSpPr>
            <p:cNvPr id="16404"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406"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8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7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6411" name="组合 79"/>
          <p:cNvGrpSpPr/>
          <p:nvPr/>
        </p:nvGrpSpPr>
        <p:grpSpPr>
          <a:xfrm>
            <a:off x="3149600" y="3530600"/>
            <a:ext cx="5905500" cy="781050"/>
            <a:chOff x="2483768" y="3264598"/>
            <a:chExt cx="4428112" cy="584704"/>
          </a:xfrm>
        </p:grpSpPr>
        <p:grpSp>
          <p:nvGrpSpPr>
            <p:cNvPr id="16412"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414"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76"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70"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17410" name="TextBox 3"/>
          <p:cNvSpPr txBox="1"/>
          <p:nvPr/>
        </p:nvSpPr>
        <p:spPr>
          <a:xfrm>
            <a:off x="539750" y="1674813"/>
            <a:ext cx="2663825" cy="3138487"/>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zh-CN" dirty="0">
                <a:latin typeface="黑体" panose="02010609060101010101" pitchFamily="2" charset="-122"/>
                <a:ea typeface="黑体" panose="02010609060101010101" pitchFamily="2" charset="-122"/>
              </a:rPr>
              <a:t>申请人在受聘后一个聘期内</a:t>
            </a:r>
            <a:r>
              <a:rPr lang="en-US" altLang="zh-CN" dirty="0">
                <a:latin typeface="黑体" panose="02010609060101010101" pitchFamily="2" charset="-122"/>
                <a:ea typeface="黑体" panose="02010609060101010101" pitchFamily="2" charset="-122"/>
              </a:rPr>
              <a:t>(2023</a:t>
            </a:r>
            <a:r>
              <a:rPr lang="zh-CN" altLang="zh-CN" dirty="0">
                <a:latin typeface="黑体" panose="02010609060101010101" pitchFamily="2" charset="-122"/>
                <a:ea typeface="黑体" panose="02010609060101010101" pitchFamily="2" charset="-122"/>
              </a:rPr>
              <a:t>年</a:t>
            </a:r>
            <a:r>
              <a:rPr lang="en-US" altLang="zh-CN" dirty="0">
                <a:latin typeface="黑体" panose="02010609060101010101" pitchFamily="2" charset="-122"/>
                <a:ea typeface="黑体" panose="02010609060101010101" pitchFamily="2" charset="-122"/>
              </a:rPr>
              <a:t>1</a:t>
            </a:r>
            <a:r>
              <a:rPr lang="zh-CN" altLang="zh-CN" dirty="0">
                <a:latin typeface="黑体" panose="02010609060101010101" pitchFamily="2" charset="-122"/>
                <a:ea typeface="黑体" panose="02010609060101010101" pitchFamily="2" charset="-122"/>
              </a:rPr>
              <a:t>月</a:t>
            </a:r>
            <a:r>
              <a:rPr lang="en-US" altLang="zh-CN" dirty="0">
                <a:latin typeface="黑体" panose="02010609060101010101" pitchFamily="2" charset="-122"/>
                <a:ea typeface="黑体" panose="02010609060101010101" pitchFamily="2" charset="-122"/>
              </a:rPr>
              <a:t>1</a:t>
            </a:r>
            <a:r>
              <a:rPr lang="zh-CN" altLang="zh-CN" dirty="0">
                <a:latin typeface="黑体" panose="02010609060101010101" pitchFamily="2" charset="-122"/>
                <a:ea typeface="黑体" panose="02010609060101010101" pitchFamily="2" charset="-122"/>
              </a:rPr>
              <a:t>日</a:t>
            </a:r>
            <a:r>
              <a:rPr lang="en-US" altLang="zh-CN" dirty="0">
                <a:latin typeface="黑体" panose="02010609060101010101" pitchFamily="2" charset="-122"/>
                <a:ea typeface="黑体" panose="02010609060101010101" pitchFamily="2" charset="-122"/>
              </a:rPr>
              <a:t>-2025</a:t>
            </a:r>
            <a:r>
              <a:rPr lang="zh-CN" altLang="zh-CN" dirty="0">
                <a:latin typeface="黑体" panose="02010609060101010101" pitchFamily="2" charset="-122"/>
                <a:ea typeface="黑体" panose="02010609060101010101" pitchFamily="2" charset="-122"/>
              </a:rPr>
              <a:t>年</a:t>
            </a:r>
            <a:r>
              <a:rPr lang="en-US" altLang="zh-CN" dirty="0">
                <a:latin typeface="黑体" panose="02010609060101010101" pitchFamily="2" charset="-122"/>
                <a:ea typeface="黑体" panose="02010609060101010101" pitchFamily="2" charset="-122"/>
              </a:rPr>
              <a:t>12</a:t>
            </a:r>
            <a:r>
              <a:rPr lang="zh-CN" altLang="zh-CN" dirty="0">
                <a:latin typeface="黑体" panose="02010609060101010101" pitchFamily="2" charset="-122"/>
                <a:ea typeface="黑体" panose="02010609060101010101" pitchFamily="2" charset="-122"/>
              </a:rPr>
              <a:t>月</a:t>
            </a:r>
            <a:r>
              <a:rPr lang="en-US" altLang="zh-CN" dirty="0">
                <a:latin typeface="黑体" panose="02010609060101010101" pitchFamily="2" charset="-122"/>
                <a:ea typeface="黑体" panose="02010609060101010101" pitchFamily="2" charset="-122"/>
              </a:rPr>
              <a:t>31</a:t>
            </a:r>
            <a:r>
              <a:rPr lang="zh-CN" altLang="zh-CN" dirty="0">
                <a:latin typeface="黑体" panose="02010609060101010101" pitchFamily="2" charset="-122"/>
                <a:ea typeface="黑体" panose="02010609060101010101" pitchFamily="2" charset="-122"/>
              </a:rPr>
              <a:t>日</a:t>
            </a:r>
            <a:r>
              <a:rPr lang="en-US" altLang="zh-CN" dirty="0">
                <a:latin typeface="黑体" panose="02010609060101010101" pitchFamily="2" charset="-122"/>
                <a:ea typeface="黑体" panose="02010609060101010101" pitchFamily="2" charset="-122"/>
              </a:rPr>
              <a:t>)</a:t>
            </a:r>
            <a:r>
              <a:rPr lang="zh-CN" altLang="zh-CN" dirty="0">
                <a:latin typeface="黑体" panose="02010609060101010101" pitchFamily="2" charset="-122"/>
                <a:ea typeface="黑体" panose="02010609060101010101" pitchFamily="2" charset="-122"/>
              </a:rPr>
              <a:t>的工作计划和聘期目标，该部分内容应与《岗位约定书》保持一致，作为本次评审和聘期考核的重要依据，要求具体、量化、可考核。</a:t>
            </a:r>
            <a:endParaRPr lang="zh-CN" altLang="en-US"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2"/>
          <p:cNvSpPr txBox="1">
            <a:spLocks noChangeArrowheads="1"/>
          </p:cNvSpPr>
          <p:nvPr/>
        </p:nvSpPr>
        <p:spPr bwMode="auto">
          <a:xfrm>
            <a:off x="2063750" y="2508250"/>
            <a:ext cx="796925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marL="0" marR="0" lvl="0" indent="0" algn="dist" defTabSz="914400" rtl="0" eaLnBrk="1" fontAlgn="base" latinLnBrk="0" hangingPunct="1">
              <a:lnSpc>
                <a:spcPct val="130000"/>
              </a:lnSpc>
              <a:spcBef>
                <a:spcPct val="0"/>
              </a:spcBef>
              <a:spcAft>
                <a:spcPct val="0"/>
              </a:spcAft>
              <a:buClrTx/>
              <a:buSzTx/>
              <a:buFontTx/>
              <a:buNone/>
              <a:defRPr/>
            </a:pPr>
            <a:r>
              <a:rPr kumimoji="0" lang="zh-CN" altLang="en-US"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谢谢各位专家</a:t>
            </a:r>
            <a:r>
              <a:rPr kumimoji="0" lang="en-US" altLang="zh-CN"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t>
            </a:r>
            <a:endParaRPr kumimoji="0" lang="zh-CN" altLang="zh-CN"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13" name="直接连接符 12"/>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4099" name="组合 13"/>
          <p:cNvGrpSpPr/>
          <p:nvPr/>
        </p:nvGrpSpPr>
        <p:grpSpPr>
          <a:xfrm>
            <a:off x="3148013" y="4546600"/>
            <a:ext cx="5905500" cy="779463"/>
            <a:chOff x="2483768" y="3264598"/>
            <a:chExt cx="4428112" cy="584704"/>
          </a:xfrm>
        </p:grpSpPr>
        <p:grpSp>
          <p:nvGrpSpPr>
            <p:cNvPr id="4100" name="组合 14"/>
            <p:cNvGrpSpPr/>
            <p:nvPr/>
          </p:nvGrpSpPr>
          <p:grpSpPr>
            <a:xfrm>
              <a:off x="2483768" y="3273302"/>
              <a:ext cx="792000" cy="576000"/>
              <a:chOff x="2483768" y="3273302"/>
              <a:chExt cx="792000" cy="576000"/>
            </a:xfrm>
          </p:grpSpPr>
          <p:sp>
            <p:nvSpPr>
              <p:cNvPr id="18" name="矩形 17"/>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02" name="组合 18"/>
              <p:cNvGrpSpPr/>
              <p:nvPr/>
            </p:nvGrpSpPr>
            <p:grpSpPr>
              <a:xfrm>
                <a:off x="2600835" y="3344592"/>
                <a:ext cx="557550" cy="432000"/>
                <a:chOff x="2600835" y="3351416"/>
                <a:chExt cx="557550" cy="432000"/>
              </a:xfrm>
            </p:grpSpPr>
            <p:sp>
              <p:nvSpPr>
                <p:cNvPr id="20" name="矩形 1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11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16" name="矩形 15"/>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10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4107" name="组合 21"/>
          <p:cNvGrpSpPr/>
          <p:nvPr/>
        </p:nvGrpSpPr>
        <p:grpSpPr>
          <a:xfrm>
            <a:off x="3148013" y="2522538"/>
            <a:ext cx="5905500" cy="779462"/>
            <a:chOff x="2483768" y="3264598"/>
            <a:chExt cx="4428112" cy="584704"/>
          </a:xfrm>
        </p:grpSpPr>
        <p:grpSp>
          <p:nvGrpSpPr>
            <p:cNvPr id="4108" name="组合 22"/>
            <p:cNvGrpSpPr/>
            <p:nvPr/>
          </p:nvGrpSpPr>
          <p:grpSpPr>
            <a:xfrm>
              <a:off x="2483768" y="3273302"/>
              <a:ext cx="792000" cy="576000"/>
              <a:chOff x="2483768" y="3273302"/>
              <a:chExt cx="792000" cy="576000"/>
            </a:xfrm>
          </p:grpSpPr>
          <p:sp>
            <p:nvSpPr>
              <p:cNvPr id="26" name="矩形 25"/>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10" name="组合 26"/>
              <p:cNvGrpSpPr/>
              <p:nvPr/>
            </p:nvGrpSpPr>
            <p:grpSpPr>
              <a:xfrm>
                <a:off x="2600835" y="3344592"/>
                <a:ext cx="557550" cy="432000"/>
                <a:chOff x="2600835" y="3351416"/>
                <a:chExt cx="557550" cy="432000"/>
              </a:xfrm>
            </p:grpSpPr>
            <p:sp>
              <p:nvSpPr>
                <p:cNvPr id="28" name="矩形 2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106"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24" name="矩形 23"/>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100"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4115" name="组合 29"/>
          <p:cNvGrpSpPr/>
          <p:nvPr/>
        </p:nvGrpSpPr>
        <p:grpSpPr>
          <a:xfrm>
            <a:off x="3148013" y="1503363"/>
            <a:ext cx="5905500" cy="777875"/>
            <a:chOff x="2483768" y="3264598"/>
            <a:chExt cx="4428112" cy="584704"/>
          </a:xfrm>
        </p:grpSpPr>
        <p:grpSp>
          <p:nvGrpSpPr>
            <p:cNvPr id="4116" name="组合 30"/>
            <p:cNvGrpSpPr/>
            <p:nvPr/>
          </p:nvGrpSpPr>
          <p:grpSpPr>
            <a:xfrm>
              <a:off x="2483768" y="3273302"/>
              <a:ext cx="792000" cy="576000"/>
              <a:chOff x="2483768" y="3273302"/>
              <a:chExt cx="792000" cy="576000"/>
            </a:xfrm>
          </p:grpSpPr>
          <p:sp>
            <p:nvSpPr>
              <p:cNvPr id="34" name="矩形 33"/>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18" name="组合 34"/>
              <p:cNvGrpSpPr/>
              <p:nvPr/>
            </p:nvGrpSpPr>
            <p:grpSpPr>
              <a:xfrm>
                <a:off x="2600835" y="3344592"/>
                <a:ext cx="557550" cy="432000"/>
                <a:chOff x="2600835" y="3351416"/>
                <a:chExt cx="557550" cy="432000"/>
              </a:xfrm>
            </p:grpSpPr>
            <p:sp>
              <p:nvSpPr>
                <p:cNvPr id="36" name="矩形 3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97"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32" name="矩形 31"/>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091"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4123" name="组合 37"/>
          <p:cNvGrpSpPr/>
          <p:nvPr/>
        </p:nvGrpSpPr>
        <p:grpSpPr>
          <a:xfrm>
            <a:off x="3148013" y="3530600"/>
            <a:ext cx="5905500" cy="781050"/>
            <a:chOff x="2483768" y="3264598"/>
            <a:chExt cx="4428112" cy="584704"/>
          </a:xfrm>
        </p:grpSpPr>
        <p:grpSp>
          <p:nvGrpSpPr>
            <p:cNvPr id="4124" name="组合 38"/>
            <p:cNvGrpSpPr/>
            <p:nvPr/>
          </p:nvGrpSpPr>
          <p:grpSpPr>
            <a:xfrm>
              <a:off x="2483768" y="3273302"/>
              <a:ext cx="792000" cy="576000"/>
              <a:chOff x="2483768" y="3273302"/>
              <a:chExt cx="792000" cy="576000"/>
            </a:xfrm>
          </p:grpSpPr>
          <p:sp>
            <p:nvSpPr>
              <p:cNvPr id="42" name="矩形 41"/>
              <p:cNvSpPr/>
              <p:nvPr/>
            </p:nvSpPr>
            <p:spPr bwMode="auto">
              <a:xfrm>
                <a:off x="2483768" y="3272521"/>
                <a:ext cx="791981"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26" name="组合 42"/>
              <p:cNvGrpSpPr/>
              <p:nvPr/>
            </p:nvGrpSpPr>
            <p:grpSpPr>
              <a:xfrm>
                <a:off x="2600835" y="3344592"/>
                <a:ext cx="557550" cy="432000"/>
                <a:chOff x="2600835" y="3351416"/>
                <a:chExt cx="557550" cy="432000"/>
              </a:xfrm>
            </p:grpSpPr>
            <p:sp>
              <p:nvSpPr>
                <p:cNvPr id="44" name="矩形 43"/>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88"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40" name="矩形 39"/>
            <p:cNvSpPr/>
            <p:nvPr/>
          </p:nvSpPr>
          <p:spPr bwMode="auto">
            <a:xfrm>
              <a:off x="3491599" y="3264598"/>
              <a:ext cx="3420281"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082"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一、个人基本情况</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5122" name="TextBox 3"/>
          <p:cNvSpPr txBox="1"/>
          <p:nvPr/>
        </p:nvSpPr>
        <p:spPr>
          <a:xfrm>
            <a:off x="539750" y="1674813"/>
            <a:ext cx="2663825" cy="1752600"/>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该部分请简单介绍被考核人年龄、现岗位、研究方向、个人学术任职等情况。</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一、个人基本情况</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WordArt 27"/>
          <p:cNvSpPr>
            <a:spLocks noTextEdit="1"/>
          </p:cNvSpPr>
          <p:nvPr/>
        </p:nvSpPr>
        <p:spPr>
          <a:xfrm>
            <a:off x="4656138" y="119063"/>
            <a:ext cx="2879725" cy="719137"/>
          </a:xfrm>
          <a:prstGeom prst="rect">
            <a:avLst/>
          </a:prstGeom>
        </p:spPr>
        <p:txBody>
          <a:bodyPr wrap="none" fromWordArt="1">
            <a:prstTxWarp prst="textPlain">
              <a:avLst>
                <a:gd name="adj" fmla="val 50000"/>
              </a:avLst>
            </a:prstTxWarp>
            <a:normAutofit/>
          </a:bodyPr>
          <a:p>
            <a:pPr algn="ctr"/>
            <a:r>
              <a:rPr lang="zh-CN" altLang="en-US" sz="4000" b="1">
                <a:ln w="9525" cap="flat" cmpd="sng">
                  <a:solidFill>
                    <a:srgbClr val="984807"/>
                  </a:solidFill>
                  <a:prstDash val="solid"/>
                  <a:roun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rPr>
              <a:t>汇 报 提 纲</a:t>
            </a:r>
            <a:endParaRPr lang="zh-CN" altLang="en-US" sz="4000" b="1">
              <a:ln w="9525" cap="flat" cmpd="sng">
                <a:solidFill>
                  <a:srgbClr val="984807"/>
                </a:solidFill>
                <a:prstDash val="solid"/>
                <a:roun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7171" name="组合 55"/>
          <p:cNvGrpSpPr/>
          <p:nvPr/>
        </p:nvGrpSpPr>
        <p:grpSpPr>
          <a:xfrm>
            <a:off x="3149600" y="4546600"/>
            <a:ext cx="5905500" cy="779463"/>
            <a:chOff x="2483768" y="3264598"/>
            <a:chExt cx="4428112" cy="584704"/>
          </a:xfrm>
        </p:grpSpPr>
        <p:grpSp>
          <p:nvGrpSpPr>
            <p:cNvPr id="7172"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74"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87"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81"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7179" name="组合 63"/>
          <p:cNvGrpSpPr/>
          <p:nvPr/>
        </p:nvGrpSpPr>
        <p:grpSpPr>
          <a:xfrm>
            <a:off x="3149600" y="2522538"/>
            <a:ext cx="5905500" cy="779462"/>
            <a:chOff x="2483768" y="3264598"/>
            <a:chExt cx="4428112" cy="584704"/>
          </a:xfrm>
        </p:grpSpPr>
        <p:grpSp>
          <p:nvGrpSpPr>
            <p:cNvPr id="7180"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82"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78"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72"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7187" name="组合 71"/>
          <p:cNvGrpSpPr/>
          <p:nvPr/>
        </p:nvGrpSpPr>
        <p:grpSpPr>
          <a:xfrm>
            <a:off x="3149600" y="1503363"/>
            <a:ext cx="5905500" cy="777875"/>
            <a:chOff x="2483768" y="3264598"/>
            <a:chExt cx="4428112" cy="584704"/>
          </a:xfrm>
        </p:grpSpPr>
        <p:grpSp>
          <p:nvGrpSpPr>
            <p:cNvPr id="7188"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90"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69"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63"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7195" name="组合 79"/>
          <p:cNvGrpSpPr/>
          <p:nvPr/>
        </p:nvGrpSpPr>
        <p:grpSpPr>
          <a:xfrm>
            <a:off x="3149600" y="3530600"/>
            <a:ext cx="5905500" cy="781050"/>
            <a:chOff x="2483768" y="3264598"/>
            <a:chExt cx="4428112" cy="584704"/>
          </a:xfrm>
        </p:grpSpPr>
        <p:grpSp>
          <p:nvGrpSpPr>
            <p:cNvPr id="7196"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98"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60"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54"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8194" name="TextBox 3"/>
          <p:cNvSpPr txBox="1"/>
          <p:nvPr/>
        </p:nvSpPr>
        <p:spPr>
          <a:xfrm>
            <a:off x="539750" y="1674813"/>
            <a:ext cx="2663825" cy="2584450"/>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该部分主要汇报被考核人在教学与人才培养方面的业绩，包括教学情况、获教学奖情况、培养研究生情况等</a:t>
            </a:r>
            <a:endParaRPr lang="zh-CN" altLang="en-US" dirty="0">
              <a:latin typeface="黑体" panose="02010609060101010101" pitchFamily="2" charset="-122"/>
              <a:ea typeface="黑体" panose="02010609060101010101" pitchFamily="2" charset="-122"/>
            </a:endParaRPr>
          </a:p>
          <a:p>
            <a:pPr algn="just" eaLnBrk="0" hangingPunct="0">
              <a:buClrTx/>
              <a:buFontTx/>
            </a:pP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获聘现岗位以来的工作为主</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11267" name="组合 55"/>
          <p:cNvGrpSpPr/>
          <p:nvPr/>
        </p:nvGrpSpPr>
        <p:grpSpPr>
          <a:xfrm>
            <a:off x="3149600" y="4546600"/>
            <a:ext cx="5905500" cy="779463"/>
            <a:chOff x="2483768" y="3264598"/>
            <a:chExt cx="4428112" cy="584704"/>
          </a:xfrm>
        </p:grpSpPr>
        <p:grpSp>
          <p:nvGrpSpPr>
            <p:cNvPr id="11268"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70"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83"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77"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11275" name="组合 63"/>
          <p:cNvGrpSpPr/>
          <p:nvPr/>
        </p:nvGrpSpPr>
        <p:grpSpPr>
          <a:xfrm>
            <a:off x="3149600" y="2522538"/>
            <a:ext cx="5905500" cy="779462"/>
            <a:chOff x="2483768" y="3264598"/>
            <a:chExt cx="4428112" cy="584704"/>
          </a:xfrm>
        </p:grpSpPr>
        <p:grpSp>
          <p:nvGrpSpPr>
            <p:cNvPr id="11276"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78"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74"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68"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1283" name="组合 71"/>
          <p:cNvGrpSpPr/>
          <p:nvPr/>
        </p:nvGrpSpPr>
        <p:grpSpPr>
          <a:xfrm>
            <a:off x="3149600" y="1503363"/>
            <a:ext cx="5905500" cy="777875"/>
            <a:chOff x="2483768" y="3264598"/>
            <a:chExt cx="4428112" cy="584704"/>
          </a:xfrm>
        </p:grpSpPr>
        <p:grpSp>
          <p:nvGrpSpPr>
            <p:cNvPr id="11284"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86"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6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5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1291" name="组合 79"/>
          <p:cNvGrpSpPr/>
          <p:nvPr/>
        </p:nvGrpSpPr>
        <p:grpSpPr>
          <a:xfrm>
            <a:off x="3149600" y="3530600"/>
            <a:ext cx="5905500" cy="781050"/>
            <a:chOff x="2483768" y="3264598"/>
            <a:chExt cx="4428112" cy="584704"/>
          </a:xfrm>
        </p:grpSpPr>
        <p:grpSp>
          <p:nvGrpSpPr>
            <p:cNvPr id="11292"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94"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56"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50"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tags/tag1.xml><?xml version="1.0" encoding="utf-8"?>
<p:tagLst xmlns:p="http://schemas.openxmlformats.org/presentationml/2006/main">
  <p:tag name="commondata" val="eyJoZGlkIjoiNTg2M2NmMDFhM2QxMDE3M2I5NDlhZGRhNmY0MjQzZjUifQ=="/>
</p:tagLst>
</file>

<file path=ppt/theme/theme1.xml><?xml version="1.0" encoding="utf-8"?>
<a:theme xmlns:a="http://schemas.openxmlformats.org/drawingml/2006/main" name="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677</Words>
  <Application>WPS 演示</Application>
  <PresentationFormat/>
  <Paragraphs>138</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Calibri</vt:lpstr>
      <vt:lpstr>微软雅黑</vt:lpstr>
      <vt:lpstr>Times New Roman</vt:lpstr>
      <vt:lpstr>黑体</vt:lpstr>
      <vt:lpstr>Times New Roman</vt:lpstr>
      <vt:lpstr>Arial Unicode MS</vt:lpstr>
      <vt:lpstr>仿宋_GB2312</vt:lpstr>
      <vt:lpstr>仿宋</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嘁哩喀喳噼里啪啦噗噜噗噜</cp:lastModifiedBy>
  <cp:revision>17</cp:revision>
  <dcterms:created xsi:type="dcterms:W3CDTF">2022-10-26T03:45:35Z</dcterms:created>
  <dcterms:modified xsi:type="dcterms:W3CDTF">2024-10-21T08:04:45Z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ICV">
    <vt:lpwstr>6953EE15065E4D028386B92C89EB43AA_12</vt:lpwstr>
  </property>
  <property fmtid="{D5CDD505-2E9C-101B-9397-08002B2CF9AE}" pid="4" name="KSOProductBuildVer">
    <vt:lpwstr>2052-12.1.0.18276</vt:lpwstr>
  </property>
</Properties>
</file>