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256" r:id="rId3"/>
    <p:sldId id="257" r:id="rId4"/>
    <p:sldId id="258" r:id="rId5"/>
    <p:sldId id="267" r:id="rId6"/>
    <p:sldId id="259" r:id="rId7"/>
    <p:sldId id="263" r:id="rId8"/>
    <p:sldId id="268" r:id="rId9"/>
    <p:sldId id="269" r:id="rId10"/>
    <p:sldId id="260" r:id="rId11"/>
    <p:sldId id="264" r:id="rId12"/>
    <p:sldId id="270" r:id="rId13"/>
    <p:sldId id="271" r:id="rId14"/>
    <p:sldId id="272" r:id="rId15"/>
    <p:sldId id="262" r:id="rId16"/>
    <p:sldId id="266" r:id="rId17"/>
    <p:sldId id="275" r:id="rId18"/>
    <p:sldId id="276" r:id="rId19"/>
    <p:sldId id="277" r:id="rId20"/>
  </p:sldIdLst>
  <p:sldSz cx="12192000" cy="6858000"/>
  <p:notesSz cx="6858000" cy="9144000"/>
  <p:custDataLst>
    <p:tags r:id="rId25"/>
  </p:custDataLst>
  <p:defaultTextStyle>
    <a:defPPr>
      <a:defRPr lang="en-US"/>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83" d="100"/>
          <a:sy n="83" d="100"/>
        </p:scale>
        <p:origin x="-294" y="-78"/>
      </p:cViewPr>
      <p:guideLst>
        <p:guide orient="horz" pos="2160"/>
        <p:guide pos="3840"/>
      </p:guideLst>
    </p:cSldViewPr>
  </p:slideViewPr>
  <p:notesTextViewPr>
    <p:cViewPr>
      <p:scale>
        <a:sx n="1" d="1"/>
        <a:sy n="1" d="1"/>
      </p:scale>
      <p:origin x="0" y="0"/>
    </p:cViewPr>
  </p:notesTextViewPr>
  <p:gridSpacing cx="76199" cy="76199"/>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5" Type="http://schemas.openxmlformats.org/officeDocument/2006/relationships/tags" Target="tags/tag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notesMaster" Target="notesMasters/notesMaster1.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0" hangingPunct="0">
              <a:defRPr sz="1200">
                <a:ea typeface="+mn-ea"/>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0" hangingPunct="0">
              <a:defRPr sz="1200">
                <a:ea typeface="+mn-ea"/>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26395F48-0FD1-4ABB-BABF-3AFF7A443C12}"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2053" name="备注占位符 4"/>
          <p:cNvSpPr>
            <a:spLocks noGrp="1"/>
          </p:cNvSpPr>
          <p:nvPr>
            <p:ph type="body" sz="quarter"/>
          </p:nvPr>
        </p:nvSpPr>
        <p:spPr>
          <a:xfrm>
            <a:off x="685800" y="4343400"/>
            <a:ext cx="5486400" cy="4114800"/>
          </a:xfrm>
          <a:prstGeom prst="rect">
            <a:avLst/>
          </a:prstGeom>
          <a:noFill/>
          <a:ln w="9525">
            <a:noFill/>
          </a:ln>
        </p:spPr>
        <p:txBody>
          <a:bodyPr vert="horz" lIns="91440" tIns="45720" rIns="91440" bIns="45720" anchor="t" anchorCtr="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0" hangingPunct="0">
              <a:defRPr sz="1200">
                <a:ea typeface="+mn-ea"/>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p>
            <a:pPr lvl="0" algn="r" fontAlgn="base">
              <a:buNone/>
            </a:pPr>
            <a:fld id="{9A0DB2DC-4C9A-4742-B13C-FB6460FD3503}" type="slidenum">
              <a:rPr lang="zh-CN" altLang="en-US" sz="1200" strike="noStrike" noProof="1" dirty="0">
                <a:latin typeface="Arial" panose="020B0604020202020204" pitchFamily="34" charset="0"/>
                <a:ea typeface="宋体" panose="02010600030101010101" pitchFamily="2" charset="-122"/>
                <a:cs typeface="+mn-cs"/>
              </a:rPr>
            </a:fld>
            <a:endParaRPr lang="zh-CN" altLang="en-US" sz="120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09600" y="274638"/>
            <a:ext cx="802640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0"/>
            <a:ext cx="103632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09600" y="1600200"/>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197600" y="1600200"/>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09600" y="1435100"/>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r>
              <a:rPr kumimoji="0" lang="zh-CN" altLang="en-US" sz="3200" b="0" i="0" u="none" strike="noStrike" kern="0" cap="none" spc="0" normalizeH="0" baseline="0" noProof="0" smtClean="0">
                <a:ln>
                  <a:noFill/>
                </a:ln>
                <a:solidFill>
                  <a:schemeClr val="tx1"/>
                </a:solidFill>
                <a:effectLst/>
                <a:uLnTx/>
                <a:uFillTx/>
                <a:latin typeface="+mn-lt"/>
                <a:ea typeface="+mn-ea"/>
                <a:cs typeface="+mn-cs"/>
              </a:rPr>
              <a:t>单击图标添加图片</a:t>
            </a: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a:spLocks noGrp="1"/>
          </p:cNvSpPr>
          <p:nvPr>
            <p:ph type="title"/>
          </p:nvPr>
        </p:nvSpPr>
        <p:spPr>
          <a:xfrm>
            <a:off x="609600" y="274638"/>
            <a:ext cx="1097280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a:spLocks noGrp="1"/>
          </p:cNvSpPr>
          <p:nvPr>
            <p:ph type="body"/>
          </p:nvPr>
        </p:nvSpPr>
        <p:spPr>
          <a:xfrm>
            <a:off x="609600" y="1600200"/>
            <a:ext cx="10972800" cy="4525963"/>
          </a:xfrm>
          <a:prstGeom prst="rect">
            <a:avLst/>
          </a:prstGeom>
          <a:noFill/>
          <a:ln w="9525">
            <a:noFill/>
          </a:ln>
        </p:spPr>
        <p:txBody>
          <a:bodyPr anchor="t" anchorCtr="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pPr lvl="0" eaLnBrk="1" fontAlgn="base" hangingPunct="1">
              <a:buNone/>
            </a:pPr>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3" name="Rectangle 2"/>
          <p:cNvSpPr txBox="1"/>
          <p:nvPr/>
        </p:nvSpPr>
        <p:spPr>
          <a:xfrm>
            <a:off x="912813" y="1455738"/>
            <a:ext cx="10175875" cy="1393825"/>
          </a:xfrm>
          <a:prstGeom prst="rect">
            <a:avLst/>
          </a:prstGeom>
          <a:noFill/>
          <a:ln w="9525">
            <a:noFill/>
          </a:ln>
        </p:spPr>
        <p:txBody>
          <a:bodyPr anchor="ctr" anchorCtr="0"/>
          <a:p>
            <a:pPr algn="ctr"/>
            <a:r>
              <a:rPr lang="en-US" altLang="zh-CN" sz="4000" b="1" dirty="0">
                <a:solidFill>
                  <a:srgbClr val="C00000"/>
                </a:solidFill>
                <a:latin typeface="Arial" panose="020B0604020202020204" pitchFamily="34" charset="0"/>
                <a:ea typeface="微软雅黑" panose="020B0503020204020204" pitchFamily="34" charset="-122"/>
                <a:sym typeface="Arial" panose="020B0604020202020204" pitchFamily="34" charset="0"/>
              </a:rPr>
              <a:t>2022-2024</a:t>
            </a:r>
            <a:r>
              <a:rPr lang="zh-CN" altLang="en-US" sz="4000" b="1" dirty="0">
                <a:solidFill>
                  <a:srgbClr val="C00000"/>
                </a:solidFill>
                <a:latin typeface="Arial" panose="020B0604020202020204" pitchFamily="34" charset="0"/>
                <a:ea typeface="微软雅黑" panose="020B0503020204020204" pitchFamily="34" charset="-122"/>
                <a:sym typeface="Arial" panose="020B0604020202020204" pitchFamily="34" charset="0"/>
              </a:rPr>
              <a:t>聘期</a:t>
            </a:r>
            <a:endParaRPr lang="en-US" altLang="zh-CN" sz="4000" b="1" dirty="0">
              <a:solidFill>
                <a:srgbClr val="C00000"/>
              </a:solidFill>
              <a:latin typeface="Arial" panose="020B0604020202020204" pitchFamily="34" charset="0"/>
              <a:ea typeface="微软雅黑" panose="020B0503020204020204" pitchFamily="34" charset="-122"/>
              <a:sym typeface="Arial" panose="020B0604020202020204" pitchFamily="34" charset="0"/>
            </a:endParaRPr>
          </a:p>
          <a:p>
            <a:pPr algn="ctr"/>
            <a:r>
              <a:rPr lang="zh-CN" altLang="en-US" sz="4000" b="1" dirty="0">
                <a:solidFill>
                  <a:srgbClr val="C00000"/>
                </a:solidFill>
                <a:latin typeface="Arial" panose="020B0604020202020204" pitchFamily="34" charset="0"/>
                <a:ea typeface="微软雅黑" panose="020B0503020204020204" pitchFamily="34" charset="-122"/>
                <a:sym typeface="Arial" panose="020B0604020202020204" pitchFamily="34" charset="0"/>
              </a:rPr>
              <a:t>教师</a:t>
            </a:r>
            <a:r>
              <a:rPr lang="en-US" altLang="zh-CN" sz="4000" b="1" dirty="0">
                <a:solidFill>
                  <a:srgbClr val="C00000"/>
                </a:solidFill>
                <a:latin typeface="Arial" panose="020B0604020202020204" pitchFamily="34" charset="0"/>
                <a:ea typeface="微软雅黑" panose="020B0503020204020204" pitchFamily="34" charset="-122"/>
                <a:sym typeface="Arial" panose="020B0604020202020204" pitchFamily="34" charset="0"/>
              </a:rPr>
              <a:t>×</a:t>
            </a:r>
            <a:r>
              <a:rPr lang="zh-CN" altLang="en-US" sz="4000" b="1" dirty="0">
                <a:solidFill>
                  <a:srgbClr val="C00000"/>
                </a:solidFill>
                <a:latin typeface="Arial" panose="020B0604020202020204" pitchFamily="34" charset="0"/>
                <a:ea typeface="微软雅黑" panose="020B0503020204020204" pitchFamily="34" charset="-122"/>
                <a:sym typeface="Arial" panose="020B0604020202020204" pitchFamily="34" charset="0"/>
              </a:rPr>
              <a:t>聘</a:t>
            </a:r>
            <a:r>
              <a:rPr lang="en-US" altLang="zh-CN" sz="4000" b="1" dirty="0">
                <a:solidFill>
                  <a:srgbClr val="C00000"/>
                </a:solidFill>
                <a:latin typeface="Arial" panose="020B0604020202020204" pitchFamily="34" charset="0"/>
                <a:ea typeface="微软雅黑" panose="020B0503020204020204" pitchFamily="34" charset="-122"/>
                <a:sym typeface="Arial" panose="020B0604020202020204" pitchFamily="34" charset="0"/>
              </a:rPr>
              <a:t>×</a:t>
            </a:r>
            <a:r>
              <a:rPr lang="zh-CN" altLang="en-US" sz="4000" b="1" dirty="0">
                <a:solidFill>
                  <a:srgbClr val="C00000"/>
                </a:solidFill>
                <a:latin typeface="Arial" panose="020B0604020202020204" pitchFamily="34" charset="0"/>
                <a:ea typeface="微软雅黑" panose="020B0503020204020204" pitchFamily="34" charset="-122"/>
                <a:sym typeface="Arial" panose="020B0604020202020204" pitchFamily="34" charset="0"/>
              </a:rPr>
              <a:t>岗申请答辩</a:t>
            </a:r>
            <a:endParaRPr lang="zh-CN" altLang="en-US" sz="4000" b="1" dirty="0">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074" name="Picture 4" descr="logo"/>
          <p:cNvPicPr>
            <a:picLocks noChangeAspect="1"/>
          </p:cNvPicPr>
          <p:nvPr/>
        </p:nvPicPr>
        <p:blipFill>
          <a:blip r:embed="rId1"/>
          <a:stretch>
            <a:fillRect/>
          </a:stretch>
        </p:blipFill>
        <p:spPr>
          <a:xfrm>
            <a:off x="3217863" y="0"/>
            <a:ext cx="5565775" cy="1011238"/>
          </a:xfrm>
          <a:prstGeom prst="rect">
            <a:avLst/>
          </a:prstGeom>
          <a:noFill/>
          <a:ln w="9525">
            <a:noFill/>
          </a:ln>
        </p:spPr>
      </p:pic>
      <p:graphicFrame>
        <p:nvGraphicFramePr>
          <p:cNvPr id="3" name="表格 2"/>
          <p:cNvGraphicFramePr>
            <a:graphicFrameLocks noGrp="1"/>
          </p:cNvGraphicFramePr>
          <p:nvPr/>
        </p:nvGraphicFramePr>
        <p:xfrm>
          <a:off x="3895725" y="3411538"/>
          <a:ext cx="6205538" cy="2952750"/>
        </p:xfrm>
        <a:graphic>
          <a:graphicData uri="http://schemas.openxmlformats.org/drawingml/2006/table">
            <a:tbl>
              <a:tblPr>
                <a:tableStyleId>{5C22544A-7EE6-4342-B048-85BDC9FD1C3A}</a:tableStyleId>
              </a:tblPr>
              <a:tblGrid>
                <a:gridCol w="2232660"/>
                <a:gridCol w="3972560"/>
              </a:tblGrid>
              <a:tr h="597535">
                <a:tc>
                  <a:txBody>
                    <a:bodyPr/>
                    <a:p>
                      <a:pPr algn="ctr">
                        <a:lnSpc>
                          <a:spcPts val="3000"/>
                        </a:lnSpc>
                        <a:spcAft>
                          <a:spcPts val="0"/>
                        </a:spcAft>
                      </a:pPr>
                      <a:r>
                        <a:rPr lang="zh-CN" altLang="en-US" sz="2000" b="1" kern="0" dirty="0" smtClean="0">
                          <a:solidFill>
                            <a:schemeClr val="tx2">
                              <a:lumMod val="50000"/>
                            </a:schemeClr>
                          </a:solidFill>
                          <a:effectLst/>
                          <a:latin typeface="微软雅黑" panose="020B0503020204020204" pitchFamily="34" charset="-122"/>
                          <a:ea typeface="微软雅黑" panose="020B0503020204020204" pitchFamily="34" charset="-122"/>
                        </a:rPr>
                        <a:t>答  辩</a:t>
                      </a:r>
                      <a:r>
                        <a:rPr lang="zh-CN" altLang="en-US" sz="2000" b="1" kern="0" baseline="0" dirty="0" smtClean="0">
                          <a:solidFill>
                            <a:schemeClr val="tx2">
                              <a:lumMod val="50000"/>
                            </a:schemeClr>
                          </a:solidFill>
                          <a:effectLst/>
                          <a:latin typeface="微软雅黑" panose="020B0503020204020204" pitchFamily="34" charset="-122"/>
                          <a:ea typeface="微软雅黑" panose="020B0503020204020204" pitchFamily="34" charset="-122"/>
                        </a:rPr>
                        <a:t>  </a:t>
                      </a:r>
                      <a:r>
                        <a:rPr lang="zh-CN" altLang="en-US" sz="2000" b="1" kern="0" dirty="0" smtClean="0">
                          <a:solidFill>
                            <a:schemeClr val="tx2">
                              <a:lumMod val="50000"/>
                            </a:schemeClr>
                          </a:solidFill>
                          <a:effectLst/>
                          <a:latin typeface="微软雅黑" panose="020B0503020204020204" pitchFamily="34" charset="-122"/>
                          <a:ea typeface="微软雅黑" panose="020B0503020204020204" pitchFamily="34" charset="-122"/>
                        </a:rPr>
                        <a:t>人</a:t>
                      </a:r>
                      <a:r>
                        <a:rPr lang="zh-CN" sz="2000" b="1" kern="0" dirty="0" smtClean="0">
                          <a:solidFill>
                            <a:schemeClr val="tx2">
                              <a:lumMod val="50000"/>
                            </a:schemeClr>
                          </a:solidFill>
                          <a:effectLst/>
                          <a:latin typeface="微软雅黑" panose="020B0503020204020204" pitchFamily="34" charset="-122"/>
                          <a:ea typeface="微软雅黑" panose="020B0503020204020204" pitchFamily="34" charset="-122"/>
                        </a:rPr>
                        <a:t>：</a:t>
                      </a:r>
                      <a:endParaRPr lang="zh-CN" sz="2000" b="1" kern="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endParaRPr>
                    </a:p>
                  </a:txBody>
                  <a:tcPr marL="68591" marR="6859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p>
                      <a:pPr algn="just">
                        <a:spcAft>
                          <a:spcPts val="0"/>
                        </a:spcAft>
                      </a:pPr>
                      <a:r>
                        <a:rPr lang="en-US" altLang="zh-CN"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rPr>
                        <a:t>###</a:t>
                      </a:r>
                      <a:endParaRPr lang="en-US" altLang="zh-CN"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endParaRPr>
                    </a:p>
                  </a:txBody>
                  <a:tcPr marL="68591" marR="6859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86105">
                <a:tc>
                  <a:txBody>
                    <a:bodyPr/>
                    <a:p>
                      <a:pPr algn="ctr">
                        <a:lnSpc>
                          <a:spcPts val="3000"/>
                        </a:lnSpc>
                        <a:spcAft>
                          <a:spcPts val="0"/>
                        </a:spcAft>
                      </a:pPr>
                      <a:r>
                        <a:rPr lang="zh-CN" altLang="en-US"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rPr>
                        <a:t>岗位类型：</a:t>
                      </a:r>
                      <a:endParaRPr lang="zh-CN" altLang="en-US"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endParaRPr>
                    </a:p>
                  </a:txBody>
                  <a:tcPr marL="68591" marR="6859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p>
                      <a:pPr algn="just">
                        <a:lnSpc>
                          <a:spcPts val="3000"/>
                        </a:lnSpc>
                        <a:spcAft>
                          <a:spcPts val="0"/>
                        </a:spcAft>
                      </a:pPr>
                      <a:r>
                        <a:rPr lang="en-US" altLang="zh-CN"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rPr>
                        <a:t>###</a:t>
                      </a:r>
                      <a:endParaRPr lang="en-US" altLang="zh-CN"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endParaRPr>
                    </a:p>
                  </a:txBody>
                  <a:tcPr marL="68591" marR="6859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86105">
                <a:tc>
                  <a:txBody>
                    <a:bodyPr/>
                    <a:p>
                      <a:pPr algn="ctr">
                        <a:lnSpc>
                          <a:spcPts val="3000"/>
                        </a:lnSpc>
                        <a:spcAft>
                          <a:spcPts val="0"/>
                        </a:spcAft>
                      </a:pPr>
                      <a:r>
                        <a:rPr lang="zh-CN" altLang="en-US"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rPr>
                        <a:t>岗位层级：</a:t>
                      </a:r>
                      <a:endParaRPr lang="zh-CN" altLang="en-US"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endParaRPr>
                    </a:p>
                  </a:txBody>
                  <a:tcPr marL="68591" marR="6859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p>
                      <a:pPr marL="0" marR="0" indent="0" algn="just" defTabSz="914400" rtl="0" eaLnBrk="1" fontAlgn="auto" latinLnBrk="0" hangingPunct="1">
                        <a:lnSpc>
                          <a:spcPts val="3000"/>
                        </a:lnSpc>
                        <a:spcBef>
                          <a:spcPts val="0"/>
                        </a:spcBef>
                        <a:spcAft>
                          <a:spcPts val="0"/>
                        </a:spcAft>
                        <a:buClrTx/>
                        <a:buSzTx/>
                        <a:buFontTx/>
                        <a:buNone/>
                        <a:defRPr/>
                      </a:pPr>
                      <a:r>
                        <a:rPr lang="en-US" altLang="zh-CN" sz="2000" b="1" kern="10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rPr>
                        <a:t>###</a:t>
                      </a:r>
                      <a:endParaRPr lang="en-US" altLang="zh-CN"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endParaRPr>
                    </a:p>
                  </a:txBody>
                  <a:tcPr marL="68591" marR="6859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86105">
                <a:tc>
                  <a:txBody>
                    <a:bodyPr/>
                    <a:p>
                      <a:pPr algn="ctr">
                        <a:lnSpc>
                          <a:spcPts val="3000"/>
                        </a:lnSpc>
                        <a:spcAft>
                          <a:spcPts val="0"/>
                        </a:spcAft>
                      </a:pPr>
                      <a:r>
                        <a:rPr lang="zh-CN" sz="2000" b="1" kern="0" dirty="0">
                          <a:solidFill>
                            <a:schemeClr val="tx2">
                              <a:lumMod val="50000"/>
                            </a:schemeClr>
                          </a:solidFill>
                          <a:effectLst/>
                          <a:latin typeface="微软雅黑" panose="020B0503020204020204" pitchFamily="34" charset="-122"/>
                          <a:ea typeface="微软雅黑" panose="020B0503020204020204" pitchFamily="34" charset="-122"/>
                        </a:rPr>
                        <a:t>所在学科：</a:t>
                      </a:r>
                      <a:endParaRPr lang="zh-CN" sz="2000" b="1" kern="0" dirty="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endParaRPr>
                    </a:p>
                  </a:txBody>
                  <a:tcPr marL="68591" marR="6859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p>
                      <a:pPr algn="just">
                        <a:lnSpc>
                          <a:spcPts val="3000"/>
                        </a:lnSpc>
                        <a:spcAft>
                          <a:spcPts val="0"/>
                        </a:spcAft>
                      </a:pPr>
                      <a:r>
                        <a:rPr lang="en-US" altLang="zh-CN"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rPr>
                        <a:t>###</a:t>
                      </a:r>
                      <a:endParaRPr lang="en-US" altLang="zh-CN"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endParaRPr>
                    </a:p>
                  </a:txBody>
                  <a:tcPr marL="68591" marR="6859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96900">
                <a:tc>
                  <a:txBody>
                    <a:bodyPr/>
                    <a:p>
                      <a:pPr algn="ctr">
                        <a:lnSpc>
                          <a:spcPts val="3000"/>
                        </a:lnSpc>
                        <a:spcAft>
                          <a:spcPts val="0"/>
                        </a:spcAft>
                      </a:pPr>
                      <a:r>
                        <a:rPr lang="zh-CN" altLang="zh-CN" sz="2000" b="1" kern="0" dirty="0" smtClean="0">
                          <a:solidFill>
                            <a:schemeClr val="tx2">
                              <a:lumMod val="50000"/>
                            </a:schemeClr>
                          </a:solidFill>
                          <a:effectLst/>
                          <a:latin typeface="微软雅黑" panose="020B0503020204020204" pitchFamily="34" charset="-122"/>
                          <a:ea typeface="微软雅黑" panose="020B0503020204020204" pitchFamily="34" charset="-122"/>
                        </a:rPr>
                        <a:t>所在单位：</a:t>
                      </a:r>
                      <a:endParaRPr lang="zh-CN" altLang="zh-CN" sz="2000" b="1" kern="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endParaRPr>
                    </a:p>
                  </a:txBody>
                  <a:tcPr marL="68591" marR="6859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p>
                      <a:pPr algn="just">
                        <a:lnSpc>
                          <a:spcPts val="3000"/>
                        </a:lnSpc>
                        <a:spcAft>
                          <a:spcPts val="0"/>
                        </a:spcAft>
                      </a:pPr>
                      <a:r>
                        <a:rPr lang="en-US" altLang="zh-CN"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rPr>
                        <a:t>###</a:t>
                      </a:r>
                      <a:endParaRPr lang="en-US" altLang="zh-CN" sz="2000" b="1" kern="100" dirty="0" smtClean="0">
                        <a:solidFill>
                          <a:schemeClr val="tx2">
                            <a:lumMod val="50000"/>
                          </a:schemeClr>
                        </a:solidFill>
                        <a:effectLst/>
                        <a:latin typeface="微软雅黑" panose="020B0503020204020204" pitchFamily="34" charset="-122"/>
                        <a:ea typeface="微软雅黑" panose="020B0503020204020204" pitchFamily="34" charset="-122"/>
                        <a:cs typeface="Times New Roman" panose="02020603050405020304"/>
                      </a:endParaRPr>
                    </a:p>
                  </a:txBody>
                  <a:tcPr marL="68591" marR="6859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三、科学研究及关键业绩</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
        <p:nvSpPr>
          <p:cNvPr id="12290" name="TextBox 3"/>
          <p:cNvSpPr txBox="1"/>
          <p:nvPr/>
        </p:nvSpPr>
        <p:spPr>
          <a:xfrm>
            <a:off x="539750" y="1674813"/>
            <a:ext cx="2663825" cy="3138487"/>
          </a:xfrm>
          <a:prstGeom prst="rect">
            <a:avLst/>
          </a:prstGeom>
          <a:noFill/>
          <a:ln w="9525" cap="flat" cmpd="sng">
            <a:solidFill>
              <a:srgbClr val="262673"/>
            </a:solidFill>
            <a:prstDash val="solid"/>
            <a:round/>
            <a:headEnd type="none" w="med" len="med"/>
            <a:tailEnd type="none" w="med" len="med"/>
          </a:ln>
        </p:spPr>
        <p:txBody>
          <a:bodyPr anchor="t" anchorCtr="0">
            <a:spAutoFit/>
          </a:bodyPr>
          <a:p>
            <a:pPr algn="just" eaLnBrk="0" hangingPunct="0">
              <a:buClrTx/>
              <a:buFontTx/>
            </a:pPr>
            <a:r>
              <a:rPr lang="zh-CN" altLang="en-US" b="1" dirty="0">
                <a:solidFill>
                  <a:srgbClr val="FF0000"/>
                </a:solidFill>
                <a:latin typeface="黑体" panose="02010609060101010101" pitchFamily="2" charset="-122"/>
                <a:ea typeface="黑体" panose="02010609060101010101" pitchFamily="2" charset="-122"/>
              </a:rPr>
              <a:t>说明</a:t>
            </a:r>
            <a:r>
              <a:rPr lang="zh-CN" altLang="en-US" dirty="0">
                <a:solidFill>
                  <a:srgbClr val="FF0000"/>
                </a:solidFill>
                <a:latin typeface="黑体" panose="02010609060101010101" pitchFamily="2" charset="-122"/>
                <a:ea typeface="黑体" panose="02010609060101010101" pitchFamily="2" charset="-122"/>
              </a:rPr>
              <a:t>：</a:t>
            </a:r>
            <a:r>
              <a:rPr lang="zh-CN" altLang="en-US" dirty="0">
                <a:latin typeface="黑体" panose="02010609060101010101" pitchFamily="2" charset="-122"/>
                <a:ea typeface="黑体" panose="02010609060101010101" pitchFamily="2" charset="-122"/>
              </a:rPr>
              <a:t>该部分主要汇报被考核人在科学研究情况以及在科研方面取得的关键业绩，包括研究方向、承担的科研项目、论文</a:t>
            </a:r>
            <a:r>
              <a:rPr lang="en-US" altLang="zh-CN" dirty="0">
                <a:latin typeface="黑体" panose="02010609060101010101" pitchFamily="2" charset="-122"/>
                <a:ea typeface="黑体" panose="02010609060101010101" pitchFamily="2" charset="-122"/>
              </a:rPr>
              <a:t>(</a:t>
            </a:r>
            <a:r>
              <a:rPr lang="zh-CN" altLang="en-US" dirty="0">
                <a:latin typeface="黑体" panose="02010609060101010101" pitchFamily="2" charset="-122"/>
                <a:ea typeface="黑体" panose="02010609060101010101" pitchFamily="2" charset="-122"/>
              </a:rPr>
              <a:t>专著</a:t>
            </a:r>
            <a:r>
              <a:rPr lang="en-US" altLang="zh-CN" dirty="0">
                <a:latin typeface="黑体" panose="02010609060101010101" pitchFamily="2" charset="-122"/>
                <a:ea typeface="黑体" panose="02010609060101010101" pitchFamily="2" charset="-122"/>
              </a:rPr>
              <a:t>)</a:t>
            </a:r>
            <a:r>
              <a:rPr lang="zh-CN" altLang="en-US" dirty="0">
                <a:latin typeface="黑体" panose="02010609060101010101" pitchFamily="2" charset="-122"/>
                <a:ea typeface="黑体" panose="02010609060101010101" pitchFamily="2" charset="-122"/>
              </a:rPr>
              <a:t>发表及引用、获科研奖励、授权专利等情况</a:t>
            </a:r>
            <a:r>
              <a:rPr lang="en-US" altLang="zh-CN" dirty="0">
                <a:latin typeface="黑体" panose="02010609060101010101" pitchFamily="2" charset="-122"/>
                <a:ea typeface="黑体" panose="02010609060101010101" pitchFamily="2" charset="-122"/>
              </a:rPr>
              <a:t>(</a:t>
            </a:r>
            <a:r>
              <a:rPr lang="zh-CN" altLang="en-US" dirty="0">
                <a:latin typeface="黑体" panose="02010609060101010101" pitchFamily="2" charset="-122"/>
                <a:ea typeface="黑体" panose="02010609060101010101" pitchFamily="2" charset="-122"/>
              </a:rPr>
              <a:t>获聘现岗位以来的工作为主</a:t>
            </a:r>
            <a:r>
              <a:rPr lang="en-US" altLang="zh-CN" dirty="0">
                <a:latin typeface="黑体" panose="02010609060101010101" pitchFamily="2" charset="-122"/>
                <a:ea typeface="黑体" panose="02010609060101010101" pitchFamily="2" charset="-122"/>
              </a:rPr>
              <a:t>)</a:t>
            </a:r>
            <a:r>
              <a:rPr lang="zh-CN" altLang="en-US" dirty="0">
                <a:latin typeface="黑体" panose="02010609060101010101" pitchFamily="2" charset="-122"/>
                <a:ea typeface="黑体" panose="02010609060101010101" pitchFamily="2" charset="-122"/>
              </a:rPr>
              <a:t>。</a:t>
            </a:r>
            <a:endParaRPr lang="en-US" altLang="zh-CN" dirty="0">
              <a:latin typeface="黑体" panose="02010609060101010101" pitchFamily="2" charset="-122"/>
              <a:ea typeface="黑体" panose="02010609060101010101" pitchFamily="2" charset="-122"/>
            </a:endParaRPr>
          </a:p>
          <a:p>
            <a:pPr eaLnBrk="0" hangingPunct="0">
              <a:buClrTx/>
              <a:buFontTx/>
            </a:pPr>
            <a:endParaRPr lang="en-US" altLang="zh-CN" dirty="0">
              <a:solidFill>
                <a:srgbClr val="FF0000"/>
              </a:solidFill>
              <a:latin typeface="黑体" panose="02010609060101010101" pitchFamily="2" charset="-122"/>
              <a:ea typeface="黑体" panose="02010609060101010101" pitchFamily="2" charset="-122"/>
            </a:endParaRPr>
          </a:p>
          <a:p>
            <a:pPr eaLnBrk="0" hangingPunct="0">
              <a:buClrTx/>
              <a:buFontTx/>
            </a:pPr>
            <a:r>
              <a:rPr lang="zh-CN" altLang="en-US" dirty="0">
                <a:solidFill>
                  <a:srgbClr val="FF0000"/>
                </a:solidFill>
                <a:latin typeface="黑体" panose="02010609060101010101" pitchFamily="2" charset="-122"/>
                <a:ea typeface="黑体" panose="02010609060101010101" pitchFamily="2" charset="-122"/>
              </a:rPr>
              <a:t>阅读后请删除！</a:t>
            </a:r>
            <a:endParaRPr lang="zh-CN" altLang="en-US" dirty="0">
              <a:solidFill>
                <a:srgbClr val="FF0000"/>
              </a:solidFill>
              <a:latin typeface="黑体" panose="02010609060101010101" pitchFamily="2" charset="-122"/>
              <a:ea typeface="黑体" panose="0201060906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三、科学研究及关键业绩</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三、科学研究及关键业绩</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三、科学研究及关键业绩</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WordArt 27"/>
          <p:cNvSpPr>
            <a:spLocks noTextEdit="1"/>
          </p:cNvSpPr>
          <p:nvPr/>
        </p:nvSpPr>
        <p:spPr>
          <a:xfrm>
            <a:off x="4656138" y="119063"/>
            <a:ext cx="2879725" cy="719138"/>
          </a:xfrm>
          <a:prstGeom prst="rect">
            <a:avLst/>
          </a:prstGeom>
        </p:spPr>
        <p:txBody>
          <a:bodyPr wrap="none" fromWordArt="1">
            <a:prstTxWarp prst="textPlain">
              <a:avLst>
                <a:gd name="adj" fmla="val 50000"/>
              </a:avLst>
            </a:prstTxWarp>
            <a:normAutofit fontScale="90000" lnSpcReduction="10000"/>
          </a:bodyPr>
          <a:p>
            <a:pPr algn="ctr" fontAlgn="base"/>
            <a:r>
              <a:rPr lang="zh-CN" altLang="en-US" sz="4800" b="1" strike="noStrike" noProof="1">
                <a:ln w="9525" cap="flat" cmpd="sng">
                  <a:solidFill>
                    <a:srgbClr val="984807"/>
                  </a:solidFill>
                  <a:prstDash val="solid"/>
                  <a:headEnd type="none" w="med" len="med"/>
                  <a:tailEnd type="none" w="med" len="med"/>
                </a:ln>
                <a:solidFill>
                  <a:srgbClr val="C00000"/>
                </a:solidFill>
                <a:effectLst>
                  <a:outerShdw dist="45791" dir="2021404" algn="ctr" rotWithShape="0">
                    <a:srgbClr val="B2B2B2">
                      <a:alpha val="79999"/>
                    </a:srgbClr>
                  </a:outerShdw>
                </a:effectLst>
                <a:latin typeface="宋体" panose="02010600030101010101" pitchFamily="2" charset="-122"/>
                <a:ea typeface="宋体" panose="02010600030101010101" pitchFamily="2" charset="-122"/>
                <a:cs typeface="+mn-cs"/>
              </a:rPr>
              <a:t>汇 报 提 纲</a:t>
            </a:r>
            <a:endParaRPr lang="zh-CN" altLang="en-US" sz="4800" b="1" strike="noStrike" noProof="1">
              <a:ln w="9525" cap="flat" cmpd="sng">
                <a:solidFill>
                  <a:srgbClr val="984807"/>
                </a:solidFill>
                <a:prstDash val="solid"/>
                <a:headEnd type="none" w="med" len="med"/>
                <a:tailEnd type="none" w="med" len="med"/>
              </a:ln>
              <a:solidFill>
                <a:srgbClr val="C00000"/>
              </a:solidFill>
              <a:effectLst>
                <a:outerShdw dist="45791" dir="2021404" algn="ctr" rotWithShape="0">
                  <a:srgbClr val="B2B2B2">
                    <a:alpha val="79999"/>
                  </a:srgbClr>
                </a:outerShdw>
              </a:effectLst>
              <a:latin typeface="宋体" panose="02010600030101010101" pitchFamily="2" charset="-122"/>
              <a:ea typeface="宋体" panose="02010600030101010101" pitchFamily="2" charset="-122"/>
            </a:endParaRPr>
          </a:p>
        </p:txBody>
      </p:sp>
      <p:cxnSp>
        <p:nvCxnSpPr>
          <p:cNvPr id="47" name="直接连接符 46"/>
          <p:cNvCxnSpPr/>
          <p:nvPr/>
        </p:nvCxnSpPr>
        <p:spPr>
          <a:xfrm>
            <a:off x="719138" y="1077913"/>
            <a:ext cx="10848975" cy="0"/>
          </a:xfrm>
          <a:prstGeom prst="line">
            <a:avLst/>
          </a:prstGeom>
          <a:ln w="57150"/>
        </p:spPr>
        <p:style>
          <a:lnRef idx="3">
            <a:schemeClr val="accent5"/>
          </a:lnRef>
          <a:fillRef idx="0">
            <a:schemeClr val="accent5"/>
          </a:fillRef>
          <a:effectRef idx="2">
            <a:schemeClr val="accent5"/>
          </a:effectRef>
          <a:fontRef idx="minor">
            <a:schemeClr val="tx1"/>
          </a:fontRef>
        </p:style>
      </p:cxnSp>
      <p:grpSp>
        <p:nvGrpSpPr>
          <p:cNvPr id="16387" name="组合 55"/>
          <p:cNvGrpSpPr/>
          <p:nvPr/>
        </p:nvGrpSpPr>
        <p:grpSpPr>
          <a:xfrm>
            <a:off x="3149600" y="4546600"/>
            <a:ext cx="5905500" cy="779463"/>
            <a:chOff x="2483768" y="3264598"/>
            <a:chExt cx="4428112" cy="584704"/>
          </a:xfrm>
        </p:grpSpPr>
        <p:grpSp>
          <p:nvGrpSpPr>
            <p:cNvPr id="16388" name="组合 56"/>
            <p:cNvGrpSpPr/>
            <p:nvPr/>
          </p:nvGrpSpPr>
          <p:grpSpPr>
            <a:xfrm>
              <a:off x="2483768" y="3273302"/>
              <a:ext cx="792000" cy="576000"/>
              <a:chOff x="2483768" y="3273302"/>
              <a:chExt cx="792000" cy="576000"/>
            </a:xfrm>
          </p:grpSpPr>
          <p:sp>
            <p:nvSpPr>
              <p:cNvPr id="60" name="矩形 59"/>
              <p:cNvSpPr/>
              <p:nvPr/>
            </p:nvSpPr>
            <p:spPr bwMode="auto">
              <a:xfrm>
                <a:off x="2483768" y="3272543"/>
                <a:ext cx="791982"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16390" name="组合 60"/>
              <p:cNvGrpSpPr/>
              <p:nvPr/>
            </p:nvGrpSpPr>
            <p:grpSpPr>
              <a:xfrm>
                <a:off x="2600835" y="3344592"/>
                <a:ext cx="557550" cy="432000"/>
                <a:chOff x="2600835" y="3351416"/>
                <a:chExt cx="557550" cy="432000"/>
              </a:xfrm>
            </p:grpSpPr>
            <p:sp>
              <p:nvSpPr>
                <p:cNvPr id="62" name="矩形 61"/>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5403"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四</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58" name="矩形 57"/>
            <p:cNvSpPr/>
            <p:nvPr/>
          </p:nvSpPr>
          <p:spPr bwMode="auto">
            <a:xfrm>
              <a:off x="3491600" y="3264598"/>
              <a:ext cx="3420280"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5397"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solidFill>
                    <a:srgbClr val="C00000"/>
                  </a:solidFill>
                  <a:latin typeface="微软雅黑" panose="020B0503020204020204" pitchFamily="34" charset="-122"/>
                  <a:ea typeface="微软雅黑" panose="020B0503020204020204" pitchFamily="34" charset="-122"/>
                  <a:cs typeface="+mn-cs"/>
                </a:rPr>
                <a:t>工作计划与聘期目标</a:t>
              </a:r>
              <a:endParaRPr lang="zh-CN" altLang="en-US" sz="2935" b="1" strike="noStrike" noProof="1" dirty="0">
                <a:solidFill>
                  <a:srgbClr val="C00000"/>
                </a:solidFill>
                <a:latin typeface="微软雅黑" panose="020B0503020204020204" pitchFamily="34" charset="-122"/>
                <a:ea typeface="微软雅黑" panose="020B0503020204020204" pitchFamily="34" charset="-122"/>
              </a:endParaRPr>
            </a:p>
          </p:txBody>
        </p:sp>
      </p:grpSp>
      <p:grpSp>
        <p:nvGrpSpPr>
          <p:cNvPr id="16395" name="组合 63"/>
          <p:cNvGrpSpPr/>
          <p:nvPr/>
        </p:nvGrpSpPr>
        <p:grpSpPr>
          <a:xfrm>
            <a:off x="3149600" y="2522538"/>
            <a:ext cx="5905500" cy="779462"/>
            <a:chOff x="2483768" y="3264598"/>
            <a:chExt cx="4428112" cy="584704"/>
          </a:xfrm>
        </p:grpSpPr>
        <p:grpSp>
          <p:nvGrpSpPr>
            <p:cNvPr id="16396" name="组合 64"/>
            <p:cNvGrpSpPr/>
            <p:nvPr/>
          </p:nvGrpSpPr>
          <p:grpSpPr>
            <a:xfrm>
              <a:off x="2483768" y="3273302"/>
              <a:ext cx="792000" cy="576000"/>
              <a:chOff x="2483768" y="3273302"/>
              <a:chExt cx="792000" cy="576000"/>
            </a:xfrm>
          </p:grpSpPr>
          <p:sp>
            <p:nvSpPr>
              <p:cNvPr id="68" name="矩形 67"/>
              <p:cNvSpPr/>
              <p:nvPr/>
            </p:nvSpPr>
            <p:spPr bwMode="auto">
              <a:xfrm>
                <a:off x="2483768" y="3272543"/>
                <a:ext cx="791982"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16398" name="组合 68"/>
              <p:cNvGrpSpPr/>
              <p:nvPr/>
            </p:nvGrpSpPr>
            <p:grpSpPr>
              <a:xfrm>
                <a:off x="2600835" y="3344592"/>
                <a:ext cx="557550" cy="432000"/>
                <a:chOff x="2600835" y="3351416"/>
                <a:chExt cx="557550" cy="432000"/>
              </a:xfrm>
            </p:grpSpPr>
            <p:sp>
              <p:nvSpPr>
                <p:cNvPr id="70" name="矩形 69"/>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5394"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二</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66" name="矩形 65"/>
            <p:cNvSpPr/>
            <p:nvPr/>
          </p:nvSpPr>
          <p:spPr bwMode="auto">
            <a:xfrm>
              <a:off x="3491600" y="3264598"/>
              <a:ext cx="3420280"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5388"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latin typeface="微软雅黑" panose="020B0503020204020204" pitchFamily="34" charset="-122"/>
                  <a:ea typeface="微软雅黑" panose="020B0503020204020204" pitchFamily="34" charset="-122"/>
                  <a:cs typeface="+mn-cs"/>
                </a:rPr>
                <a:t>教学与人才培养</a:t>
              </a:r>
              <a:endParaRPr lang="zh-CN" altLang="en-US" sz="2935" b="1" strike="noStrike" noProof="1" dirty="0">
                <a:latin typeface="微软雅黑" panose="020B0503020204020204" pitchFamily="34" charset="-122"/>
                <a:ea typeface="微软雅黑" panose="020B0503020204020204" pitchFamily="34" charset="-122"/>
              </a:endParaRPr>
            </a:p>
          </p:txBody>
        </p:sp>
      </p:grpSp>
      <p:grpSp>
        <p:nvGrpSpPr>
          <p:cNvPr id="16403" name="组合 71"/>
          <p:cNvGrpSpPr/>
          <p:nvPr/>
        </p:nvGrpSpPr>
        <p:grpSpPr>
          <a:xfrm>
            <a:off x="3149600" y="1503363"/>
            <a:ext cx="5905500" cy="777875"/>
            <a:chOff x="2483768" y="3264598"/>
            <a:chExt cx="4428112" cy="584704"/>
          </a:xfrm>
        </p:grpSpPr>
        <p:grpSp>
          <p:nvGrpSpPr>
            <p:cNvPr id="16404" name="组合 72"/>
            <p:cNvGrpSpPr/>
            <p:nvPr/>
          </p:nvGrpSpPr>
          <p:grpSpPr>
            <a:xfrm>
              <a:off x="2483768" y="3273302"/>
              <a:ext cx="792000" cy="576000"/>
              <a:chOff x="2483768" y="3273302"/>
              <a:chExt cx="792000" cy="576000"/>
            </a:xfrm>
          </p:grpSpPr>
          <p:sp>
            <p:nvSpPr>
              <p:cNvPr id="76" name="矩形 75"/>
              <p:cNvSpPr/>
              <p:nvPr/>
            </p:nvSpPr>
            <p:spPr bwMode="auto">
              <a:xfrm>
                <a:off x="2483768" y="3272543"/>
                <a:ext cx="791982"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16406" name="组合 76"/>
              <p:cNvGrpSpPr/>
              <p:nvPr/>
            </p:nvGrpSpPr>
            <p:grpSpPr>
              <a:xfrm>
                <a:off x="2600835" y="3344592"/>
                <a:ext cx="557550" cy="432000"/>
                <a:chOff x="2600835" y="3351416"/>
                <a:chExt cx="557550" cy="432000"/>
              </a:xfrm>
            </p:grpSpPr>
            <p:sp>
              <p:nvSpPr>
                <p:cNvPr id="78" name="矩形 77"/>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5385"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一</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74" name="矩形 73"/>
            <p:cNvSpPr/>
            <p:nvPr/>
          </p:nvSpPr>
          <p:spPr bwMode="auto">
            <a:xfrm>
              <a:off x="3491600" y="3264598"/>
              <a:ext cx="3420280"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5379"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latin typeface="微软雅黑" panose="020B0503020204020204" pitchFamily="34" charset="-122"/>
                  <a:ea typeface="微软雅黑" panose="020B0503020204020204" pitchFamily="34" charset="-122"/>
                  <a:cs typeface="+mn-cs"/>
                </a:rPr>
                <a:t>个人基本情况</a:t>
              </a:r>
              <a:endParaRPr lang="zh-CN" altLang="en-US" sz="2935" b="1" strike="noStrike" noProof="1" dirty="0">
                <a:latin typeface="微软雅黑" panose="020B0503020204020204" pitchFamily="34" charset="-122"/>
                <a:ea typeface="微软雅黑" panose="020B0503020204020204" pitchFamily="34" charset="-122"/>
              </a:endParaRPr>
            </a:p>
          </p:txBody>
        </p:sp>
      </p:grpSp>
      <p:grpSp>
        <p:nvGrpSpPr>
          <p:cNvPr id="16411" name="组合 79"/>
          <p:cNvGrpSpPr/>
          <p:nvPr/>
        </p:nvGrpSpPr>
        <p:grpSpPr>
          <a:xfrm>
            <a:off x="3149600" y="3530600"/>
            <a:ext cx="5905500" cy="781050"/>
            <a:chOff x="2483768" y="3264598"/>
            <a:chExt cx="4428112" cy="584704"/>
          </a:xfrm>
        </p:grpSpPr>
        <p:grpSp>
          <p:nvGrpSpPr>
            <p:cNvPr id="16412" name="组合 80"/>
            <p:cNvGrpSpPr/>
            <p:nvPr/>
          </p:nvGrpSpPr>
          <p:grpSpPr>
            <a:xfrm>
              <a:off x="2483768" y="3273302"/>
              <a:ext cx="792000" cy="576000"/>
              <a:chOff x="2483768" y="3273302"/>
              <a:chExt cx="792000" cy="576000"/>
            </a:xfrm>
          </p:grpSpPr>
          <p:sp>
            <p:nvSpPr>
              <p:cNvPr id="84" name="矩形 83"/>
              <p:cNvSpPr/>
              <p:nvPr/>
            </p:nvSpPr>
            <p:spPr bwMode="auto">
              <a:xfrm>
                <a:off x="2483768" y="3272521"/>
                <a:ext cx="791982" cy="576781"/>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16414" name="组合 84"/>
              <p:cNvGrpSpPr/>
              <p:nvPr/>
            </p:nvGrpSpPr>
            <p:grpSpPr>
              <a:xfrm>
                <a:off x="2600835" y="3344592"/>
                <a:ext cx="557550" cy="432000"/>
                <a:chOff x="2600835" y="3351416"/>
                <a:chExt cx="557550" cy="432000"/>
              </a:xfrm>
            </p:grpSpPr>
            <p:sp>
              <p:nvSpPr>
                <p:cNvPr id="86" name="矩形 85"/>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5376" name="TextBox 1044"/>
                <p:cNvSpPr txBox="1"/>
                <p:nvPr/>
              </p:nvSpPr>
              <p:spPr>
                <a:xfrm>
                  <a:off x="2612600" y="3374395"/>
                  <a:ext cx="539712" cy="375541"/>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三</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82" name="矩形 81"/>
            <p:cNvSpPr/>
            <p:nvPr/>
          </p:nvSpPr>
          <p:spPr bwMode="auto">
            <a:xfrm>
              <a:off x="3491600" y="3264598"/>
              <a:ext cx="3420280" cy="576781"/>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5370" name="TextBox 8"/>
            <p:cNvSpPr txBox="1"/>
            <p:nvPr/>
          </p:nvSpPr>
          <p:spPr>
            <a:xfrm>
              <a:off x="3586608" y="3358609"/>
              <a:ext cx="3276000" cy="406440"/>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solidFill>
                    <a:srgbClr val="000000"/>
                  </a:solidFill>
                  <a:latin typeface="微软雅黑" panose="020B0503020204020204" pitchFamily="34" charset="-122"/>
                  <a:ea typeface="微软雅黑" panose="020B0503020204020204" pitchFamily="34" charset="-122"/>
                  <a:cs typeface="+mn-cs"/>
                </a:rPr>
                <a:t>科学研究及关键业绩</a:t>
              </a:r>
              <a:endParaRPr lang="zh-CN" altLang="en-US" sz="2935" b="1" strike="noStrike" noProof="1" dirty="0">
                <a:solidFill>
                  <a:srgbClr val="000000"/>
                </a:solidFill>
                <a:latin typeface="微软雅黑" panose="020B0503020204020204" pitchFamily="34" charset="-122"/>
                <a:ea typeface="微软雅黑" panose="020B0503020204020204" pitchFamily="34" charset="-122"/>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四、工作计划与聘期目标</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
        <p:nvSpPr>
          <p:cNvPr id="17410" name="TextBox 3"/>
          <p:cNvSpPr txBox="1"/>
          <p:nvPr/>
        </p:nvSpPr>
        <p:spPr>
          <a:xfrm>
            <a:off x="539750" y="1674813"/>
            <a:ext cx="2663825" cy="3138487"/>
          </a:xfrm>
          <a:prstGeom prst="rect">
            <a:avLst/>
          </a:prstGeom>
          <a:noFill/>
          <a:ln w="9525" cap="flat" cmpd="sng">
            <a:solidFill>
              <a:srgbClr val="262673"/>
            </a:solidFill>
            <a:prstDash val="solid"/>
            <a:round/>
            <a:headEnd type="none" w="med" len="med"/>
            <a:tailEnd type="none" w="med" len="med"/>
          </a:ln>
        </p:spPr>
        <p:txBody>
          <a:bodyPr anchor="t" anchorCtr="0">
            <a:spAutoFit/>
          </a:bodyPr>
          <a:p>
            <a:pPr algn="just" eaLnBrk="0" hangingPunct="0">
              <a:buClrTx/>
              <a:buFontTx/>
            </a:pPr>
            <a:r>
              <a:rPr lang="zh-CN" altLang="en-US" b="1" dirty="0">
                <a:solidFill>
                  <a:srgbClr val="FF0000"/>
                </a:solidFill>
                <a:latin typeface="黑体" panose="02010609060101010101" pitchFamily="2" charset="-122"/>
                <a:ea typeface="黑体" panose="02010609060101010101" pitchFamily="2" charset="-122"/>
              </a:rPr>
              <a:t>说明</a:t>
            </a:r>
            <a:r>
              <a:rPr lang="zh-CN" altLang="en-US" dirty="0">
                <a:solidFill>
                  <a:srgbClr val="FF0000"/>
                </a:solidFill>
                <a:latin typeface="黑体" panose="02010609060101010101" pitchFamily="2" charset="-122"/>
                <a:ea typeface="黑体" panose="02010609060101010101" pitchFamily="2" charset="-122"/>
              </a:rPr>
              <a:t>：</a:t>
            </a:r>
            <a:r>
              <a:rPr lang="zh-CN" altLang="zh-CN" dirty="0">
                <a:latin typeface="黑体" panose="02010609060101010101" pitchFamily="2" charset="-122"/>
                <a:ea typeface="黑体" panose="02010609060101010101" pitchFamily="2" charset="-122"/>
              </a:rPr>
              <a:t>申请人在受聘后一个聘期内</a:t>
            </a:r>
            <a:r>
              <a:rPr lang="en-US" altLang="zh-CN" dirty="0">
                <a:latin typeface="黑体" panose="02010609060101010101" pitchFamily="2" charset="-122"/>
                <a:ea typeface="黑体" panose="02010609060101010101" pitchFamily="2" charset="-122"/>
              </a:rPr>
              <a:t>(2023</a:t>
            </a:r>
            <a:r>
              <a:rPr lang="zh-CN" altLang="zh-CN" dirty="0">
                <a:latin typeface="黑体" panose="02010609060101010101" pitchFamily="2" charset="-122"/>
                <a:ea typeface="黑体" panose="02010609060101010101" pitchFamily="2" charset="-122"/>
              </a:rPr>
              <a:t>年</a:t>
            </a:r>
            <a:r>
              <a:rPr lang="en-US" altLang="zh-CN" dirty="0">
                <a:latin typeface="黑体" panose="02010609060101010101" pitchFamily="2" charset="-122"/>
                <a:ea typeface="黑体" panose="02010609060101010101" pitchFamily="2" charset="-122"/>
              </a:rPr>
              <a:t>1</a:t>
            </a:r>
            <a:r>
              <a:rPr lang="zh-CN" altLang="zh-CN" dirty="0">
                <a:latin typeface="黑体" panose="02010609060101010101" pitchFamily="2" charset="-122"/>
                <a:ea typeface="黑体" panose="02010609060101010101" pitchFamily="2" charset="-122"/>
              </a:rPr>
              <a:t>月</a:t>
            </a:r>
            <a:r>
              <a:rPr lang="en-US" altLang="zh-CN" dirty="0">
                <a:latin typeface="黑体" panose="02010609060101010101" pitchFamily="2" charset="-122"/>
                <a:ea typeface="黑体" panose="02010609060101010101" pitchFamily="2" charset="-122"/>
              </a:rPr>
              <a:t>1</a:t>
            </a:r>
            <a:r>
              <a:rPr lang="zh-CN" altLang="zh-CN" dirty="0">
                <a:latin typeface="黑体" panose="02010609060101010101" pitchFamily="2" charset="-122"/>
                <a:ea typeface="黑体" panose="02010609060101010101" pitchFamily="2" charset="-122"/>
              </a:rPr>
              <a:t>日</a:t>
            </a:r>
            <a:r>
              <a:rPr lang="en-US" altLang="zh-CN" dirty="0">
                <a:latin typeface="黑体" panose="02010609060101010101" pitchFamily="2" charset="-122"/>
                <a:ea typeface="黑体" panose="02010609060101010101" pitchFamily="2" charset="-122"/>
              </a:rPr>
              <a:t>-2025</a:t>
            </a:r>
            <a:r>
              <a:rPr lang="zh-CN" altLang="zh-CN" dirty="0">
                <a:latin typeface="黑体" panose="02010609060101010101" pitchFamily="2" charset="-122"/>
                <a:ea typeface="黑体" panose="02010609060101010101" pitchFamily="2" charset="-122"/>
              </a:rPr>
              <a:t>年</a:t>
            </a:r>
            <a:r>
              <a:rPr lang="en-US" altLang="zh-CN" dirty="0">
                <a:latin typeface="黑体" panose="02010609060101010101" pitchFamily="2" charset="-122"/>
                <a:ea typeface="黑体" panose="02010609060101010101" pitchFamily="2" charset="-122"/>
              </a:rPr>
              <a:t>12</a:t>
            </a:r>
            <a:r>
              <a:rPr lang="zh-CN" altLang="zh-CN" dirty="0">
                <a:latin typeface="黑体" panose="02010609060101010101" pitchFamily="2" charset="-122"/>
                <a:ea typeface="黑体" panose="02010609060101010101" pitchFamily="2" charset="-122"/>
              </a:rPr>
              <a:t>月</a:t>
            </a:r>
            <a:r>
              <a:rPr lang="en-US" altLang="zh-CN" dirty="0">
                <a:latin typeface="黑体" panose="02010609060101010101" pitchFamily="2" charset="-122"/>
                <a:ea typeface="黑体" panose="02010609060101010101" pitchFamily="2" charset="-122"/>
              </a:rPr>
              <a:t>31</a:t>
            </a:r>
            <a:r>
              <a:rPr lang="zh-CN" altLang="zh-CN" dirty="0">
                <a:latin typeface="黑体" panose="02010609060101010101" pitchFamily="2" charset="-122"/>
                <a:ea typeface="黑体" panose="02010609060101010101" pitchFamily="2" charset="-122"/>
              </a:rPr>
              <a:t>日</a:t>
            </a:r>
            <a:r>
              <a:rPr lang="en-US" altLang="zh-CN" dirty="0">
                <a:latin typeface="黑体" panose="02010609060101010101" pitchFamily="2" charset="-122"/>
                <a:ea typeface="黑体" panose="02010609060101010101" pitchFamily="2" charset="-122"/>
              </a:rPr>
              <a:t>)</a:t>
            </a:r>
            <a:r>
              <a:rPr lang="zh-CN" altLang="zh-CN" dirty="0">
                <a:latin typeface="黑体" panose="02010609060101010101" pitchFamily="2" charset="-122"/>
                <a:ea typeface="黑体" panose="02010609060101010101" pitchFamily="2" charset="-122"/>
              </a:rPr>
              <a:t>的工作计划和聘期目标，该部分内容应与《岗位约定书》保持一致，作为本次评审和聘期考核的重要依据，要求具体、量化、可考核。</a:t>
            </a:r>
            <a:endParaRPr lang="zh-CN" altLang="en-US" dirty="0">
              <a:latin typeface="黑体" panose="02010609060101010101" pitchFamily="2" charset="-122"/>
              <a:ea typeface="黑体" panose="02010609060101010101" pitchFamily="2" charset="-122"/>
            </a:endParaRPr>
          </a:p>
          <a:p>
            <a:pPr eaLnBrk="0" hangingPunct="0">
              <a:buClrTx/>
              <a:buFontTx/>
            </a:pPr>
            <a:endParaRPr lang="en-US" altLang="zh-CN" dirty="0">
              <a:solidFill>
                <a:srgbClr val="FF0000"/>
              </a:solidFill>
              <a:latin typeface="黑体" panose="02010609060101010101" pitchFamily="2" charset="-122"/>
              <a:ea typeface="黑体" panose="02010609060101010101" pitchFamily="2" charset="-122"/>
            </a:endParaRPr>
          </a:p>
          <a:p>
            <a:pPr eaLnBrk="0" hangingPunct="0">
              <a:buClrTx/>
              <a:buFontTx/>
            </a:pPr>
            <a:r>
              <a:rPr lang="zh-CN" altLang="en-US" dirty="0">
                <a:solidFill>
                  <a:srgbClr val="FF0000"/>
                </a:solidFill>
                <a:latin typeface="黑体" panose="02010609060101010101" pitchFamily="2" charset="-122"/>
                <a:ea typeface="黑体" panose="02010609060101010101" pitchFamily="2" charset="-122"/>
              </a:rPr>
              <a:t>阅读后请删除！</a:t>
            </a:r>
            <a:endParaRPr lang="zh-CN" altLang="en-US" dirty="0">
              <a:solidFill>
                <a:srgbClr val="FF0000"/>
              </a:solidFill>
              <a:latin typeface="黑体" panose="02010609060101010101" pitchFamily="2" charset="-122"/>
              <a:ea typeface="黑体" panose="02010609060101010101"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四、工作计划与聘期目标</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四、工作计划与聘期目标</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2"/>
          <p:cNvSpPr txBox="1">
            <a:spLocks noChangeArrowheads="1"/>
          </p:cNvSpPr>
          <p:nvPr/>
        </p:nvSpPr>
        <p:spPr bwMode="auto">
          <a:xfrm>
            <a:off x="2063750" y="2508250"/>
            <a:ext cx="7969250" cy="163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marL="0" marR="0" lvl="0" indent="0" algn="dist" defTabSz="914400" rtl="0" eaLnBrk="1" fontAlgn="base" latinLnBrk="0" hangingPunct="1">
              <a:lnSpc>
                <a:spcPct val="130000"/>
              </a:lnSpc>
              <a:spcBef>
                <a:spcPct val="0"/>
              </a:spcBef>
              <a:spcAft>
                <a:spcPct val="0"/>
              </a:spcAft>
              <a:buClrTx/>
              <a:buSzTx/>
              <a:buFontTx/>
              <a:buNone/>
              <a:defRPr/>
            </a:pPr>
            <a:r>
              <a:rPr kumimoji="0" lang="zh-CN" altLang="en-US" sz="64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谢谢各位专家</a:t>
            </a:r>
            <a:r>
              <a:rPr kumimoji="0" lang="en-US" altLang="zh-CN" sz="64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a:t>
            </a:r>
            <a:endParaRPr kumimoji="0" lang="zh-CN" altLang="zh-CN" sz="6400" b="1"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WordArt 27"/>
          <p:cNvSpPr>
            <a:spLocks noTextEdit="1"/>
          </p:cNvSpPr>
          <p:nvPr/>
        </p:nvSpPr>
        <p:spPr>
          <a:xfrm>
            <a:off x="4656138" y="119063"/>
            <a:ext cx="2879725" cy="719138"/>
          </a:xfrm>
          <a:prstGeom prst="rect">
            <a:avLst/>
          </a:prstGeom>
        </p:spPr>
        <p:txBody>
          <a:bodyPr wrap="none" fromWordArt="1">
            <a:prstTxWarp prst="textPlain">
              <a:avLst>
                <a:gd name="adj" fmla="val 50000"/>
              </a:avLst>
            </a:prstTxWarp>
            <a:normAutofit fontScale="90000" lnSpcReduction="10000"/>
          </a:bodyPr>
          <a:p>
            <a:pPr algn="ctr" fontAlgn="base"/>
            <a:r>
              <a:rPr lang="zh-CN" altLang="en-US" sz="4800" b="1" strike="noStrike" noProof="1">
                <a:ln w="9525" cap="flat" cmpd="sng">
                  <a:solidFill>
                    <a:srgbClr val="984807"/>
                  </a:solidFill>
                  <a:prstDash val="solid"/>
                  <a:headEnd type="none" w="med" len="med"/>
                  <a:tailEnd type="none" w="med" len="med"/>
                </a:ln>
                <a:solidFill>
                  <a:srgbClr val="C00000"/>
                </a:solidFill>
                <a:effectLst>
                  <a:outerShdw dist="45791" dir="2021404" algn="ctr" rotWithShape="0">
                    <a:srgbClr val="B2B2B2">
                      <a:alpha val="79999"/>
                    </a:srgbClr>
                  </a:outerShdw>
                </a:effectLst>
                <a:latin typeface="宋体" panose="02010600030101010101" pitchFamily="2" charset="-122"/>
                <a:ea typeface="宋体" panose="02010600030101010101" pitchFamily="2" charset="-122"/>
                <a:cs typeface="+mn-cs"/>
              </a:rPr>
              <a:t>汇 报 提 纲</a:t>
            </a:r>
            <a:endParaRPr lang="zh-CN" altLang="en-US" sz="4800" b="1" strike="noStrike" noProof="1">
              <a:ln w="9525" cap="flat" cmpd="sng">
                <a:solidFill>
                  <a:srgbClr val="984807"/>
                </a:solidFill>
                <a:prstDash val="solid"/>
                <a:headEnd type="none" w="med" len="med"/>
                <a:tailEnd type="none" w="med" len="med"/>
              </a:ln>
              <a:solidFill>
                <a:srgbClr val="C00000"/>
              </a:solidFill>
              <a:effectLst>
                <a:outerShdw dist="45791" dir="2021404" algn="ctr" rotWithShape="0">
                  <a:srgbClr val="B2B2B2">
                    <a:alpha val="79999"/>
                  </a:srgbClr>
                </a:outerShdw>
              </a:effectLst>
              <a:latin typeface="宋体" panose="02010600030101010101" pitchFamily="2" charset="-122"/>
              <a:ea typeface="宋体" panose="02010600030101010101" pitchFamily="2" charset="-122"/>
            </a:endParaRPr>
          </a:p>
        </p:txBody>
      </p:sp>
      <p:cxnSp>
        <p:nvCxnSpPr>
          <p:cNvPr id="13" name="直接连接符 12"/>
          <p:cNvCxnSpPr/>
          <p:nvPr/>
        </p:nvCxnSpPr>
        <p:spPr>
          <a:xfrm>
            <a:off x="719138" y="1077913"/>
            <a:ext cx="10848975" cy="0"/>
          </a:xfrm>
          <a:prstGeom prst="line">
            <a:avLst/>
          </a:prstGeom>
          <a:ln w="57150"/>
        </p:spPr>
        <p:style>
          <a:lnRef idx="3">
            <a:schemeClr val="accent5"/>
          </a:lnRef>
          <a:fillRef idx="0">
            <a:schemeClr val="accent5"/>
          </a:fillRef>
          <a:effectRef idx="2">
            <a:schemeClr val="accent5"/>
          </a:effectRef>
          <a:fontRef idx="minor">
            <a:schemeClr val="tx1"/>
          </a:fontRef>
        </p:style>
      </p:cxnSp>
      <p:grpSp>
        <p:nvGrpSpPr>
          <p:cNvPr id="4099" name="组合 13"/>
          <p:cNvGrpSpPr/>
          <p:nvPr/>
        </p:nvGrpSpPr>
        <p:grpSpPr>
          <a:xfrm>
            <a:off x="3148013" y="4546600"/>
            <a:ext cx="5905500" cy="779463"/>
            <a:chOff x="2483768" y="3264598"/>
            <a:chExt cx="4428112" cy="584704"/>
          </a:xfrm>
        </p:grpSpPr>
        <p:grpSp>
          <p:nvGrpSpPr>
            <p:cNvPr id="4100" name="组合 14"/>
            <p:cNvGrpSpPr/>
            <p:nvPr/>
          </p:nvGrpSpPr>
          <p:grpSpPr>
            <a:xfrm>
              <a:off x="2483768" y="3273302"/>
              <a:ext cx="792000" cy="576000"/>
              <a:chOff x="2483768" y="3273302"/>
              <a:chExt cx="792000" cy="576000"/>
            </a:xfrm>
          </p:grpSpPr>
          <p:sp>
            <p:nvSpPr>
              <p:cNvPr id="18" name="矩形 17"/>
              <p:cNvSpPr/>
              <p:nvPr/>
            </p:nvSpPr>
            <p:spPr bwMode="auto">
              <a:xfrm>
                <a:off x="2483768" y="3272543"/>
                <a:ext cx="791981"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4102" name="组合 18"/>
              <p:cNvGrpSpPr/>
              <p:nvPr/>
            </p:nvGrpSpPr>
            <p:grpSpPr>
              <a:xfrm>
                <a:off x="2600835" y="3344592"/>
                <a:ext cx="557550" cy="432000"/>
                <a:chOff x="2600835" y="3351416"/>
                <a:chExt cx="557550" cy="432000"/>
              </a:xfrm>
            </p:grpSpPr>
            <p:sp>
              <p:nvSpPr>
                <p:cNvPr id="20" name="矩形 19"/>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115"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四</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16" name="矩形 15"/>
            <p:cNvSpPr/>
            <p:nvPr/>
          </p:nvSpPr>
          <p:spPr bwMode="auto">
            <a:xfrm>
              <a:off x="3491599" y="3264598"/>
              <a:ext cx="3420281"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3109"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solidFill>
                    <a:srgbClr val="000000"/>
                  </a:solidFill>
                  <a:latin typeface="微软雅黑" panose="020B0503020204020204" pitchFamily="34" charset="-122"/>
                  <a:ea typeface="微软雅黑" panose="020B0503020204020204" pitchFamily="34" charset="-122"/>
                  <a:cs typeface="+mn-cs"/>
                </a:rPr>
                <a:t>工作计划与聘期目标</a:t>
              </a:r>
              <a:endParaRPr lang="zh-CN" altLang="en-US" sz="2935" b="1" strike="noStrike" noProof="1" dirty="0">
                <a:solidFill>
                  <a:srgbClr val="000000"/>
                </a:solidFill>
                <a:latin typeface="微软雅黑" panose="020B0503020204020204" pitchFamily="34" charset="-122"/>
                <a:ea typeface="微软雅黑" panose="020B0503020204020204" pitchFamily="34" charset="-122"/>
              </a:endParaRPr>
            </a:p>
          </p:txBody>
        </p:sp>
      </p:grpSp>
      <p:grpSp>
        <p:nvGrpSpPr>
          <p:cNvPr id="4107" name="组合 21"/>
          <p:cNvGrpSpPr/>
          <p:nvPr/>
        </p:nvGrpSpPr>
        <p:grpSpPr>
          <a:xfrm>
            <a:off x="3148013" y="2522538"/>
            <a:ext cx="5905500" cy="779462"/>
            <a:chOff x="2483768" y="3264598"/>
            <a:chExt cx="4428112" cy="584704"/>
          </a:xfrm>
        </p:grpSpPr>
        <p:grpSp>
          <p:nvGrpSpPr>
            <p:cNvPr id="4108" name="组合 22"/>
            <p:cNvGrpSpPr/>
            <p:nvPr/>
          </p:nvGrpSpPr>
          <p:grpSpPr>
            <a:xfrm>
              <a:off x="2483768" y="3273302"/>
              <a:ext cx="792000" cy="576000"/>
              <a:chOff x="2483768" y="3273302"/>
              <a:chExt cx="792000" cy="576000"/>
            </a:xfrm>
          </p:grpSpPr>
          <p:sp>
            <p:nvSpPr>
              <p:cNvPr id="26" name="矩形 25"/>
              <p:cNvSpPr/>
              <p:nvPr/>
            </p:nvSpPr>
            <p:spPr bwMode="auto">
              <a:xfrm>
                <a:off x="2483768" y="3272543"/>
                <a:ext cx="791981"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4110" name="组合 26"/>
              <p:cNvGrpSpPr/>
              <p:nvPr/>
            </p:nvGrpSpPr>
            <p:grpSpPr>
              <a:xfrm>
                <a:off x="2600835" y="3344592"/>
                <a:ext cx="557550" cy="432000"/>
                <a:chOff x="2600835" y="3351416"/>
                <a:chExt cx="557550" cy="432000"/>
              </a:xfrm>
            </p:grpSpPr>
            <p:sp>
              <p:nvSpPr>
                <p:cNvPr id="28" name="矩形 27"/>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106"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二</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24" name="矩形 23"/>
            <p:cNvSpPr/>
            <p:nvPr/>
          </p:nvSpPr>
          <p:spPr bwMode="auto">
            <a:xfrm>
              <a:off x="3491599" y="3264598"/>
              <a:ext cx="3420281"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3100"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solidFill>
                    <a:srgbClr val="000000"/>
                  </a:solidFill>
                  <a:latin typeface="微软雅黑" panose="020B0503020204020204" pitchFamily="34" charset="-122"/>
                  <a:ea typeface="微软雅黑" panose="020B0503020204020204" pitchFamily="34" charset="-122"/>
                  <a:cs typeface="+mn-cs"/>
                </a:rPr>
                <a:t>教学与人才培养</a:t>
              </a:r>
              <a:endParaRPr lang="zh-CN" altLang="en-US" sz="2935" b="1" strike="noStrike" noProof="1" dirty="0">
                <a:solidFill>
                  <a:srgbClr val="000000"/>
                </a:solidFill>
                <a:latin typeface="微软雅黑" panose="020B0503020204020204" pitchFamily="34" charset="-122"/>
                <a:ea typeface="微软雅黑" panose="020B0503020204020204" pitchFamily="34" charset="-122"/>
              </a:endParaRPr>
            </a:p>
          </p:txBody>
        </p:sp>
      </p:grpSp>
      <p:grpSp>
        <p:nvGrpSpPr>
          <p:cNvPr id="4115" name="组合 29"/>
          <p:cNvGrpSpPr/>
          <p:nvPr/>
        </p:nvGrpSpPr>
        <p:grpSpPr>
          <a:xfrm>
            <a:off x="3148013" y="1503363"/>
            <a:ext cx="5905500" cy="777875"/>
            <a:chOff x="2483768" y="3264598"/>
            <a:chExt cx="4428112" cy="584704"/>
          </a:xfrm>
        </p:grpSpPr>
        <p:grpSp>
          <p:nvGrpSpPr>
            <p:cNvPr id="4116" name="组合 30"/>
            <p:cNvGrpSpPr/>
            <p:nvPr/>
          </p:nvGrpSpPr>
          <p:grpSpPr>
            <a:xfrm>
              <a:off x="2483768" y="3273302"/>
              <a:ext cx="792000" cy="576000"/>
              <a:chOff x="2483768" y="3273302"/>
              <a:chExt cx="792000" cy="576000"/>
            </a:xfrm>
          </p:grpSpPr>
          <p:sp>
            <p:nvSpPr>
              <p:cNvPr id="34" name="矩形 33"/>
              <p:cNvSpPr/>
              <p:nvPr/>
            </p:nvSpPr>
            <p:spPr bwMode="auto">
              <a:xfrm>
                <a:off x="2483768" y="3272543"/>
                <a:ext cx="791981"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4118" name="组合 34"/>
              <p:cNvGrpSpPr/>
              <p:nvPr/>
            </p:nvGrpSpPr>
            <p:grpSpPr>
              <a:xfrm>
                <a:off x="2600835" y="3344592"/>
                <a:ext cx="557550" cy="432000"/>
                <a:chOff x="2600835" y="3351416"/>
                <a:chExt cx="557550" cy="432000"/>
              </a:xfrm>
            </p:grpSpPr>
            <p:sp>
              <p:nvSpPr>
                <p:cNvPr id="36" name="矩形 35"/>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097"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一</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32" name="矩形 31"/>
            <p:cNvSpPr/>
            <p:nvPr/>
          </p:nvSpPr>
          <p:spPr bwMode="auto">
            <a:xfrm>
              <a:off x="3491599" y="3264598"/>
              <a:ext cx="3420281"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3091"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solidFill>
                    <a:srgbClr val="C00000"/>
                  </a:solidFill>
                  <a:latin typeface="微软雅黑" panose="020B0503020204020204" pitchFamily="34" charset="-122"/>
                  <a:ea typeface="微软雅黑" panose="020B0503020204020204" pitchFamily="34" charset="-122"/>
                  <a:cs typeface="+mn-cs"/>
                </a:rPr>
                <a:t>个人基本情况</a:t>
              </a:r>
              <a:endParaRPr lang="zh-CN" altLang="en-US" sz="2935" b="1" strike="noStrike" noProof="1" dirty="0">
                <a:solidFill>
                  <a:srgbClr val="C00000"/>
                </a:solidFill>
                <a:latin typeface="微软雅黑" panose="020B0503020204020204" pitchFamily="34" charset="-122"/>
                <a:ea typeface="微软雅黑" panose="020B0503020204020204" pitchFamily="34" charset="-122"/>
              </a:endParaRPr>
            </a:p>
          </p:txBody>
        </p:sp>
      </p:grpSp>
      <p:grpSp>
        <p:nvGrpSpPr>
          <p:cNvPr id="4123" name="组合 37"/>
          <p:cNvGrpSpPr/>
          <p:nvPr/>
        </p:nvGrpSpPr>
        <p:grpSpPr>
          <a:xfrm>
            <a:off x="3148013" y="3530600"/>
            <a:ext cx="5905500" cy="781050"/>
            <a:chOff x="2483768" y="3264598"/>
            <a:chExt cx="4428112" cy="584704"/>
          </a:xfrm>
        </p:grpSpPr>
        <p:grpSp>
          <p:nvGrpSpPr>
            <p:cNvPr id="4124" name="组合 38"/>
            <p:cNvGrpSpPr/>
            <p:nvPr/>
          </p:nvGrpSpPr>
          <p:grpSpPr>
            <a:xfrm>
              <a:off x="2483768" y="3273302"/>
              <a:ext cx="792000" cy="576000"/>
              <a:chOff x="2483768" y="3273302"/>
              <a:chExt cx="792000" cy="576000"/>
            </a:xfrm>
          </p:grpSpPr>
          <p:sp>
            <p:nvSpPr>
              <p:cNvPr id="42" name="矩形 41"/>
              <p:cNvSpPr/>
              <p:nvPr/>
            </p:nvSpPr>
            <p:spPr bwMode="auto">
              <a:xfrm>
                <a:off x="2483768" y="3272521"/>
                <a:ext cx="791981" cy="576781"/>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4126" name="组合 42"/>
              <p:cNvGrpSpPr/>
              <p:nvPr/>
            </p:nvGrpSpPr>
            <p:grpSpPr>
              <a:xfrm>
                <a:off x="2600835" y="3344592"/>
                <a:ext cx="557550" cy="432000"/>
                <a:chOff x="2600835" y="3351416"/>
                <a:chExt cx="557550" cy="432000"/>
              </a:xfrm>
            </p:grpSpPr>
            <p:sp>
              <p:nvSpPr>
                <p:cNvPr id="44" name="矩形 43"/>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3088" name="TextBox 1044"/>
                <p:cNvSpPr txBox="1"/>
                <p:nvPr/>
              </p:nvSpPr>
              <p:spPr>
                <a:xfrm>
                  <a:off x="2612600" y="3374395"/>
                  <a:ext cx="539712" cy="375541"/>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三</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40" name="矩形 39"/>
            <p:cNvSpPr/>
            <p:nvPr/>
          </p:nvSpPr>
          <p:spPr bwMode="auto">
            <a:xfrm>
              <a:off x="3491599" y="3264598"/>
              <a:ext cx="3420281" cy="576781"/>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3082" name="TextBox 8"/>
            <p:cNvSpPr txBox="1"/>
            <p:nvPr/>
          </p:nvSpPr>
          <p:spPr>
            <a:xfrm>
              <a:off x="3586608" y="3358609"/>
              <a:ext cx="3276000" cy="406440"/>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solidFill>
                    <a:srgbClr val="000000"/>
                  </a:solidFill>
                  <a:latin typeface="微软雅黑" panose="020B0503020204020204" pitchFamily="34" charset="-122"/>
                  <a:ea typeface="微软雅黑" panose="020B0503020204020204" pitchFamily="34" charset="-122"/>
                  <a:cs typeface="+mn-cs"/>
                </a:rPr>
                <a:t>科学研究及关键业绩</a:t>
              </a:r>
              <a:endParaRPr lang="zh-CN" altLang="en-US" sz="2935" b="1" strike="noStrike" noProof="1" dirty="0">
                <a:solidFill>
                  <a:srgbClr val="000000"/>
                </a:solidFill>
                <a:latin typeface="微软雅黑" panose="020B0503020204020204" pitchFamily="34" charset="-122"/>
                <a:ea typeface="微软雅黑" panose="020B0503020204020204" pitchFamily="34" charset="-122"/>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一、个人基本情况</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
        <p:nvSpPr>
          <p:cNvPr id="5122" name="TextBox 3"/>
          <p:cNvSpPr txBox="1"/>
          <p:nvPr/>
        </p:nvSpPr>
        <p:spPr>
          <a:xfrm>
            <a:off x="539750" y="1674813"/>
            <a:ext cx="2663825" cy="1752600"/>
          </a:xfrm>
          <a:prstGeom prst="rect">
            <a:avLst/>
          </a:prstGeom>
          <a:noFill/>
          <a:ln w="9525" cap="flat" cmpd="sng">
            <a:solidFill>
              <a:srgbClr val="262673"/>
            </a:solidFill>
            <a:prstDash val="solid"/>
            <a:round/>
            <a:headEnd type="none" w="med" len="med"/>
            <a:tailEnd type="none" w="med" len="med"/>
          </a:ln>
        </p:spPr>
        <p:txBody>
          <a:bodyPr anchor="t" anchorCtr="0">
            <a:spAutoFit/>
          </a:bodyPr>
          <a:p>
            <a:pPr algn="just" eaLnBrk="0" hangingPunct="0">
              <a:buClrTx/>
              <a:buFontTx/>
            </a:pPr>
            <a:r>
              <a:rPr lang="zh-CN" altLang="en-US" b="1" dirty="0">
                <a:solidFill>
                  <a:srgbClr val="FF0000"/>
                </a:solidFill>
                <a:latin typeface="黑体" panose="02010609060101010101" pitchFamily="2" charset="-122"/>
                <a:ea typeface="黑体" panose="02010609060101010101" pitchFamily="2" charset="-122"/>
              </a:rPr>
              <a:t>说明</a:t>
            </a:r>
            <a:r>
              <a:rPr lang="zh-CN" altLang="en-US" dirty="0">
                <a:solidFill>
                  <a:srgbClr val="FF0000"/>
                </a:solidFill>
                <a:latin typeface="黑体" panose="02010609060101010101" pitchFamily="2" charset="-122"/>
                <a:ea typeface="黑体" panose="02010609060101010101" pitchFamily="2" charset="-122"/>
              </a:rPr>
              <a:t>：</a:t>
            </a:r>
            <a:r>
              <a:rPr lang="zh-CN" altLang="en-US" dirty="0">
                <a:latin typeface="黑体" panose="02010609060101010101" pitchFamily="2" charset="-122"/>
                <a:ea typeface="黑体" panose="02010609060101010101" pitchFamily="2" charset="-122"/>
              </a:rPr>
              <a:t>该部分请简单介绍被考核人年龄、现岗位、研究方向、个人学术任职等情况。</a:t>
            </a:r>
            <a:endParaRPr lang="en-US" altLang="zh-CN" dirty="0">
              <a:latin typeface="黑体" panose="02010609060101010101" pitchFamily="2" charset="-122"/>
              <a:ea typeface="黑体" panose="02010609060101010101" pitchFamily="2" charset="-122"/>
            </a:endParaRPr>
          </a:p>
          <a:p>
            <a:pPr eaLnBrk="0" hangingPunct="0">
              <a:buClrTx/>
              <a:buFontTx/>
            </a:pPr>
            <a:endParaRPr lang="en-US" altLang="zh-CN" dirty="0">
              <a:solidFill>
                <a:srgbClr val="FF0000"/>
              </a:solidFill>
              <a:latin typeface="黑体" panose="02010609060101010101" pitchFamily="2" charset="-122"/>
              <a:ea typeface="黑体" panose="02010609060101010101" pitchFamily="2" charset="-122"/>
            </a:endParaRPr>
          </a:p>
          <a:p>
            <a:pPr eaLnBrk="0" hangingPunct="0">
              <a:buClrTx/>
              <a:buFontTx/>
            </a:pPr>
            <a:r>
              <a:rPr lang="zh-CN" altLang="en-US" dirty="0">
                <a:solidFill>
                  <a:srgbClr val="FF0000"/>
                </a:solidFill>
                <a:latin typeface="黑体" panose="02010609060101010101" pitchFamily="2" charset="-122"/>
                <a:ea typeface="黑体" panose="02010609060101010101" pitchFamily="2" charset="-122"/>
              </a:rPr>
              <a:t>阅读后请删除！</a:t>
            </a:r>
            <a:endParaRPr lang="zh-CN" altLang="en-US" dirty="0">
              <a:solidFill>
                <a:srgbClr val="FF0000"/>
              </a:solidFill>
              <a:latin typeface="黑体" panose="02010609060101010101" pitchFamily="2" charset="-122"/>
              <a:ea typeface="黑体" panose="0201060906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一、个人基本情况</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WordArt 27"/>
          <p:cNvSpPr>
            <a:spLocks noTextEdit="1"/>
          </p:cNvSpPr>
          <p:nvPr/>
        </p:nvSpPr>
        <p:spPr>
          <a:xfrm>
            <a:off x="4656138" y="119063"/>
            <a:ext cx="2879725" cy="719137"/>
          </a:xfrm>
          <a:prstGeom prst="rect">
            <a:avLst/>
          </a:prstGeom>
        </p:spPr>
        <p:txBody>
          <a:bodyPr wrap="none" fromWordArt="1">
            <a:prstTxWarp prst="textPlain">
              <a:avLst>
                <a:gd name="adj" fmla="val 50000"/>
              </a:avLst>
            </a:prstTxWarp>
            <a:normAutofit/>
          </a:bodyPr>
          <a:p>
            <a:pPr algn="ctr"/>
            <a:r>
              <a:rPr lang="zh-CN" altLang="en-US" sz="4000" b="1">
                <a:ln w="9525" cap="flat" cmpd="sng">
                  <a:solidFill>
                    <a:srgbClr val="984807"/>
                  </a:solidFill>
                  <a:prstDash val="solid"/>
                  <a:round/>
                  <a:headEnd type="none" w="med" len="med"/>
                  <a:tailEnd type="none" w="med" len="med"/>
                </a:ln>
                <a:solidFill>
                  <a:srgbClr val="C00000"/>
                </a:solidFill>
                <a:effectLst>
                  <a:outerShdw dist="45791" dir="2021404" algn="ctr" rotWithShape="0">
                    <a:srgbClr val="B2B2B2">
                      <a:alpha val="79999"/>
                    </a:srgbClr>
                  </a:outerShdw>
                </a:effectLst>
                <a:latin typeface="宋体" panose="02010600030101010101" pitchFamily="2" charset="-122"/>
                <a:ea typeface="宋体" panose="02010600030101010101" pitchFamily="2" charset="-122"/>
              </a:rPr>
              <a:t>汇 报 提 纲</a:t>
            </a:r>
            <a:endParaRPr lang="zh-CN" altLang="en-US" sz="4000" b="1">
              <a:ln w="9525" cap="flat" cmpd="sng">
                <a:solidFill>
                  <a:srgbClr val="984807"/>
                </a:solidFill>
                <a:prstDash val="solid"/>
                <a:round/>
                <a:headEnd type="none" w="med" len="med"/>
                <a:tailEnd type="none" w="med" len="med"/>
              </a:ln>
              <a:solidFill>
                <a:srgbClr val="C00000"/>
              </a:solidFill>
              <a:effectLst>
                <a:outerShdw dist="45791" dir="2021404" algn="ctr" rotWithShape="0">
                  <a:srgbClr val="B2B2B2">
                    <a:alpha val="79999"/>
                  </a:srgbClr>
                </a:outerShdw>
              </a:effectLst>
              <a:latin typeface="宋体" panose="02010600030101010101" pitchFamily="2" charset="-122"/>
              <a:ea typeface="宋体" panose="02010600030101010101" pitchFamily="2" charset="-122"/>
            </a:endParaRPr>
          </a:p>
        </p:txBody>
      </p:sp>
      <p:cxnSp>
        <p:nvCxnSpPr>
          <p:cNvPr id="47" name="直接连接符 46"/>
          <p:cNvCxnSpPr/>
          <p:nvPr/>
        </p:nvCxnSpPr>
        <p:spPr>
          <a:xfrm>
            <a:off x="719138" y="1077913"/>
            <a:ext cx="10848975" cy="0"/>
          </a:xfrm>
          <a:prstGeom prst="line">
            <a:avLst/>
          </a:prstGeom>
          <a:ln w="57150"/>
        </p:spPr>
        <p:style>
          <a:lnRef idx="3">
            <a:schemeClr val="accent5"/>
          </a:lnRef>
          <a:fillRef idx="0">
            <a:schemeClr val="accent5"/>
          </a:fillRef>
          <a:effectRef idx="2">
            <a:schemeClr val="accent5"/>
          </a:effectRef>
          <a:fontRef idx="minor">
            <a:schemeClr val="tx1"/>
          </a:fontRef>
        </p:style>
      </p:cxnSp>
      <p:grpSp>
        <p:nvGrpSpPr>
          <p:cNvPr id="7171" name="组合 55"/>
          <p:cNvGrpSpPr/>
          <p:nvPr/>
        </p:nvGrpSpPr>
        <p:grpSpPr>
          <a:xfrm>
            <a:off x="3149600" y="4546600"/>
            <a:ext cx="5905500" cy="779463"/>
            <a:chOff x="2483768" y="3264598"/>
            <a:chExt cx="4428112" cy="584704"/>
          </a:xfrm>
        </p:grpSpPr>
        <p:grpSp>
          <p:nvGrpSpPr>
            <p:cNvPr id="7172" name="组合 56"/>
            <p:cNvGrpSpPr/>
            <p:nvPr/>
          </p:nvGrpSpPr>
          <p:grpSpPr>
            <a:xfrm>
              <a:off x="2483768" y="3273302"/>
              <a:ext cx="792000" cy="576000"/>
              <a:chOff x="2483768" y="3273302"/>
              <a:chExt cx="792000" cy="576000"/>
            </a:xfrm>
          </p:grpSpPr>
          <p:sp>
            <p:nvSpPr>
              <p:cNvPr id="60" name="矩形 59"/>
              <p:cNvSpPr/>
              <p:nvPr/>
            </p:nvSpPr>
            <p:spPr bwMode="auto">
              <a:xfrm>
                <a:off x="2483768" y="3272543"/>
                <a:ext cx="791982"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7174" name="组合 60"/>
              <p:cNvGrpSpPr/>
              <p:nvPr/>
            </p:nvGrpSpPr>
            <p:grpSpPr>
              <a:xfrm>
                <a:off x="2600835" y="3344592"/>
                <a:ext cx="557550" cy="432000"/>
                <a:chOff x="2600835" y="3351416"/>
                <a:chExt cx="557550" cy="432000"/>
              </a:xfrm>
            </p:grpSpPr>
            <p:sp>
              <p:nvSpPr>
                <p:cNvPr id="62" name="矩形 61"/>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6187"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四</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58" name="矩形 57"/>
            <p:cNvSpPr/>
            <p:nvPr/>
          </p:nvSpPr>
          <p:spPr bwMode="auto">
            <a:xfrm>
              <a:off x="3491600" y="3264598"/>
              <a:ext cx="3420280"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6181"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solidFill>
                    <a:srgbClr val="000000"/>
                  </a:solidFill>
                  <a:latin typeface="微软雅黑" panose="020B0503020204020204" pitchFamily="34" charset="-122"/>
                  <a:ea typeface="微软雅黑" panose="020B0503020204020204" pitchFamily="34" charset="-122"/>
                  <a:cs typeface="+mn-cs"/>
                </a:rPr>
                <a:t>工作计划与聘期目标</a:t>
              </a:r>
              <a:endParaRPr lang="zh-CN" altLang="en-US" sz="2935" b="1" strike="noStrike" noProof="1" dirty="0">
                <a:solidFill>
                  <a:srgbClr val="000000"/>
                </a:solidFill>
                <a:latin typeface="微软雅黑" panose="020B0503020204020204" pitchFamily="34" charset="-122"/>
                <a:ea typeface="微软雅黑" panose="020B0503020204020204" pitchFamily="34" charset="-122"/>
              </a:endParaRPr>
            </a:p>
          </p:txBody>
        </p:sp>
      </p:grpSp>
      <p:grpSp>
        <p:nvGrpSpPr>
          <p:cNvPr id="7179" name="组合 63"/>
          <p:cNvGrpSpPr/>
          <p:nvPr/>
        </p:nvGrpSpPr>
        <p:grpSpPr>
          <a:xfrm>
            <a:off x="3149600" y="2522538"/>
            <a:ext cx="5905500" cy="779462"/>
            <a:chOff x="2483768" y="3264598"/>
            <a:chExt cx="4428112" cy="584704"/>
          </a:xfrm>
        </p:grpSpPr>
        <p:grpSp>
          <p:nvGrpSpPr>
            <p:cNvPr id="7180" name="组合 64"/>
            <p:cNvGrpSpPr/>
            <p:nvPr/>
          </p:nvGrpSpPr>
          <p:grpSpPr>
            <a:xfrm>
              <a:off x="2483768" y="3273302"/>
              <a:ext cx="792000" cy="576000"/>
              <a:chOff x="2483768" y="3273302"/>
              <a:chExt cx="792000" cy="576000"/>
            </a:xfrm>
          </p:grpSpPr>
          <p:sp>
            <p:nvSpPr>
              <p:cNvPr id="68" name="矩形 67"/>
              <p:cNvSpPr/>
              <p:nvPr/>
            </p:nvSpPr>
            <p:spPr bwMode="auto">
              <a:xfrm>
                <a:off x="2483768" y="3272543"/>
                <a:ext cx="791982"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7182" name="组合 68"/>
              <p:cNvGrpSpPr/>
              <p:nvPr/>
            </p:nvGrpSpPr>
            <p:grpSpPr>
              <a:xfrm>
                <a:off x="2600835" y="3344592"/>
                <a:ext cx="557550" cy="432000"/>
                <a:chOff x="2600835" y="3351416"/>
                <a:chExt cx="557550" cy="432000"/>
              </a:xfrm>
            </p:grpSpPr>
            <p:sp>
              <p:nvSpPr>
                <p:cNvPr id="70" name="矩形 69"/>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6178"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二</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66" name="矩形 65"/>
            <p:cNvSpPr/>
            <p:nvPr/>
          </p:nvSpPr>
          <p:spPr bwMode="auto">
            <a:xfrm>
              <a:off x="3491600" y="3264598"/>
              <a:ext cx="3420280"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6172"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solidFill>
                    <a:srgbClr val="C00000"/>
                  </a:solidFill>
                  <a:latin typeface="微软雅黑" panose="020B0503020204020204" pitchFamily="34" charset="-122"/>
                  <a:ea typeface="微软雅黑" panose="020B0503020204020204" pitchFamily="34" charset="-122"/>
                  <a:cs typeface="+mn-cs"/>
                </a:rPr>
                <a:t>教学与人才培养</a:t>
              </a:r>
              <a:endParaRPr lang="zh-CN" altLang="en-US" sz="2935" b="1" strike="noStrike" noProof="1" dirty="0">
                <a:solidFill>
                  <a:srgbClr val="C00000"/>
                </a:solidFill>
                <a:latin typeface="微软雅黑" panose="020B0503020204020204" pitchFamily="34" charset="-122"/>
                <a:ea typeface="微软雅黑" panose="020B0503020204020204" pitchFamily="34" charset="-122"/>
              </a:endParaRPr>
            </a:p>
          </p:txBody>
        </p:sp>
      </p:grpSp>
      <p:grpSp>
        <p:nvGrpSpPr>
          <p:cNvPr id="7187" name="组合 71"/>
          <p:cNvGrpSpPr/>
          <p:nvPr/>
        </p:nvGrpSpPr>
        <p:grpSpPr>
          <a:xfrm>
            <a:off x="3149600" y="1503363"/>
            <a:ext cx="5905500" cy="777875"/>
            <a:chOff x="2483768" y="3264598"/>
            <a:chExt cx="4428112" cy="584704"/>
          </a:xfrm>
        </p:grpSpPr>
        <p:grpSp>
          <p:nvGrpSpPr>
            <p:cNvPr id="7188" name="组合 72"/>
            <p:cNvGrpSpPr/>
            <p:nvPr/>
          </p:nvGrpSpPr>
          <p:grpSpPr>
            <a:xfrm>
              <a:off x="2483768" y="3273302"/>
              <a:ext cx="792000" cy="576000"/>
              <a:chOff x="2483768" y="3273302"/>
              <a:chExt cx="792000" cy="576000"/>
            </a:xfrm>
          </p:grpSpPr>
          <p:sp>
            <p:nvSpPr>
              <p:cNvPr id="76" name="矩形 75"/>
              <p:cNvSpPr/>
              <p:nvPr/>
            </p:nvSpPr>
            <p:spPr bwMode="auto">
              <a:xfrm>
                <a:off x="2483768" y="3272543"/>
                <a:ext cx="791982"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7190" name="组合 76"/>
              <p:cNvGrpSpPr/>
              <p:nvPr/>
            </p:nvGrpSpPr>
            <p:grpSpPr>
              <a:xfrm>
                <a:off x="2600835" y="3344592"/>
                <a:ext cx="557550" cy="432000"/>
                <a:chOff x="2600835" y="3351416"/>
                <a:chExt cx="557550" cy="432000"/>
              </a:xfrm>
            </p:grpSpPr>
            <p:sp>
              <p:nvSpPr>
                <p:cNvPr id="78" name="矩形 77"/>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6169"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一</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74" name="矩形 73"/>
            <p:cNvSpPr/>
            <p:nvPr/>
          </p:nvSpPr>
          <p:spPr bwMode="auto">
            <a:xfrm>
              <a:off x="3491600" y="3264598"/>
              <a:ext cx="3420280"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6163"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latin typeface="微软雅黑" panose="020B0503020204020204" pitchFamily="34" charset="-122"/>
                  <a:ea typeface="微软雅黑" panose="020B0503020204020204" pitchFamily="34" charset="-122"/>
                  <a:cs typeface="+mn-cs"/>
                </a:rPr>
                <a:t>个人基本情况</a:t>
              </a:r>
              <a:endParaRPr lang="zh-CN" altLang="en-US" sz="2935" b="1" strike="noStrike" noProof="1" dirty="0">
                <a:latin typeface="微软雅黑" panose="020B0503020204020204" pitchFamily="34" charset="-122"/>
                <a:ea typeface="微软雅黑" panose="020B0503020204020204" pitchFamily="34" charset="-122"/>
              </a:endParaRPr>
            </a:p>
          </p:txBody>
        </p:sp>
      </p:grpSp>
      <p:grpSp>
        <p:nvGrpSpPr>
          <p:cNvPr id="7195" name="组合 79"/>
          <p:cNvGrpSpPr/>
          <p:nvPr/>
        </p:nvGrpSpPr>
        <p:grpSpPr>
          <a:xfrm>
            <a:off x="3149600" y="3530600"/>
            <a:ext cx="5905500" cy="781050"/>
            <a:chOff x="2483768" y="3264598"/>
            <a:chExt cx="4428112" cy="584704"/>
          </a:xfrm>
        </p:grpSpPr>
        <p:grpSp>
          <p:nvGrpSpPr>
            <p:cNvPr id="7196" name="组合 80"/>
            <p:cNvGrpSpPr/>
            <p:nvPr/>
          </p:nvGrpSpPr>
          <p:grpSpPr>
            <a:xfrm>
              <a:off x="2483768" y="3273302"/>
              <a:ext cx="792000" cy="576000"/>
              <a:chOff x="2483768" y="3273302"/>
              <a:chExt cx="792000" cy="576000"/>
            </a:xfrm>
          </p:grpSpPr>
          <p:sp>
            <p:nvSpPr>
              <p:cNvPr id="84" name="矩形 83"/>
              <p:cNvSpPr/>
              <p:nvPr/>
            </p:nvSpPr>
            <p:spPr bwMode="auto">
              <a:xfrm>
                <a:off x="2483768" y="3272521"/>
                <a:ext cx="791982" cy="576781"/>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7198" name="组合 84"/>
              <p:cNvGrpSpPr/>
              <p:nvPr/>
            </p:nvGrpSpPr>
            <p:grpSpPr>
              <a:xfrm>
                <a:off x="2600835" y="3344592"/>
                <a:ext cx="557550" cy="432000"/>
                <a:chOff x="2600835" y="3351416"/>
                <a:chExt cx="557550" cy="432000"/>
              </a:xfrm>
            </p:grpSpPr>
            <p:sp>
              <p:nvSpPr>
                <p:cNvPr id="86" name="矩形 85"/>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6160" name="TextBox 1044"/>
                <p:cNvSpPr txBox="1"/>
                <p:nvPr/>
              </p:nvSpPr>
              <p:spPr>
                <a:xfrm>
                  <a:off x="2612600" y="3374395"/>
                  <a:ext cx="539712" cy="375541"/>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三</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82" name="矩形 81"/>
            <p:cNvSpPr/>
            <p:nvPr/>
          </p:nvSpPr>
          <p:spPr bwMode="auto">
            <a:xfrm>
              <a:off x="3491600" y="3264598"/>
              <a:ext cx="3420280" cy="576781"/>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6154" name="TextBox 8"/>
            <p:cNvSpPr txBox="1"/>
            <p:nvPr/>
          </p:nvSpPr>
          <p:spPr>
            <a:xfrm>
              <a:off x="3586608" y="3358609"/>
              <a:ext cx="3276000" cy="406440"/>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solidFill>
                    <a:srgbClr val="000000"/>
                  </a:solidFill>
                  <a:latin typeface="微软雅黑" panose="020B0503020204020204" pitchFamily="34" charset="-122"/>
                  <a:ea typeface="微软雅黑" panose="020B0503020204020204" pitchFamily="34" charset="-122"/>
                  <a:cs typeface="+mn-cs"/>
                </a:rPr>
                <a:t>科学研究及关键业绩</a:t>
              </a:r>
              <a:endParaRPr lang="zh-CN" altLang="en-US" sz="2935" b="1" strike="noStrike" noProof="1" dirty="0">
                <a:solidFill>
                  <a:srgbClr val="000000"/>
                </a:solidFill>
                <a:latin typeface="微软雅黑" panose="020B0503020204020204" pitchFamily="34" charset="-122"/>
                <a:ea typeface="微软雅黑" panose="020B0503020204020204" pitchFamily="34" charset="-122"/>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二、教学与人才培养</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
        <p:nvSpPr>
          <p:cNvPr id="8194" name="TextBox 3"/>
          <p:cNvSpPr txBox="1"/>
          <p:nvPr/>
        </p:nvSpPr>
        <p:spPr>
          <a:xfrm>
            <a:off x="539750" y="1674813"/>
            <a:ext cx="2663825" cy="2584450"/>
          </a:xfrm>
          <a:prstGeom prst="rect">
            <a:avLst/>
          </a:prstGeom>
          <a:noFill/>
          <a:ln w="9525" cap="flat" cmpd="sng">
            <a:solidFill>
              <a:srgbClr val="262673"/>
            </a:solidFill>
            <a:prstDash val="solid"/>
            <a:round/>
            <a:headEnd type="none" w="med" len="med"/>
            <a:tailEnd type="none" w="med" len="med"/>
          </a:ln>
        </p:spPr>
        <p:txBody>
          <a:bodyPr anchor="t" anchorCtr="0">
            <a:spAutoFit/>
          </a:bodyPr>
          <a:p>
            <a:pPr algn="just" eaLnBrk="0" hangingPunct="0">
              <a:buClrTx/>
              <a:buFontTx/>
            </a:pPr>
            <a:r>
              <a:rPr lang="zh-CN" altLang="en-US" b="1" dirty="0">
                <a:solidFill>
                  <a:srgbClr val="FF0000"/>
                </a:solidFill>
                <a:latin typeface="黑体" panose="02010609060101010101" pitchFamily="2" charset="-122"/>
                <a:ea typeface="黑体" panose="02010609060101010101" pitchFamily="2" charset="-122"/>
              </a:rPr>
              <a:t>说明</a:t>
            </a:r>
            <a:r>
              <a:rPr lang="zh-CN" altLang="en-US" dirty="0">
                <a:solidFill>
                  <a:srgbClr val="FF0000"/>
                </a:solidFill>
                <a:latin typeface="黑体" panose="02010609060101010101" pitchFamily="2" charset="-122"/>
                <a:ea typeface="黑体" panose="02010609060101010101" pitchFamily="2" charset="-122"/>
              </a:rPr>
              <a:t>：</a:t>
            </a:r>
            <a:r>
              <a:rPr lang="zh-CN" altLang="en-US" dirty="0">
                <a:latin typeface="黑体" panose="02010609060101010101" pitchFamily="2" charset="-122"/>
                <a:ea typeface="黑体" panose="02010609060101010101" pitchFamily="2" charset="-122"/>
              </a:rPr>
              <a:t>该部分主要汇报被考核人在教学与人才培养方面的业绩，包括教学情况、获教学奖情况、培养研究生情况等</a:t>
            </a:r>
            <a:endParaRPr lang="zh-CN" altLang="en-US" dirty="0">
              <a:latin typeface="黑体" panose="02010609060101010101" pitchFamily="2" charset="-122"/>
              <a:ea typeface="黑体" panose="02010609060101010101" pitchFamily="2" charset="-122"/>
            </a:endParaRPr>
          </a:p>
          <a:p>
            <a:pPr algn="just" eaLnBrk="0" hangingPunct="0">
              <a:buClrTx/>
              <a:buFontTx/>
            </a:pPr>
            <a:r>
              <a:rPr lang="en-US" altLang="zh-CN" dirty="0">
                <a:latin typeface="黑体" panose="02010609060101010101" pitchFamily="2" charset="-122"/>
                <a:ea typeface="黑体" panose="02010609060101010101" pitchFamily="2" charset="-122"/>
              </a:rPr>
              <a:t>(</a:t>
            </a:r>
            <a:r>
              <a:rPr lang="zh-CN" altLang="en-US" dirty="0">
                <a:latin typeface="黑体" panose="02010609060101010101" pitchFamily="2" charset="-122"/>
                <a:ea typeface="黑体" panose="02010609060101010101" pitchFamily="2" charset="-122"/>
              </a:rPr>
              <a:t>获聘现岗位以来的工作为主</a:t>
            </a:r>
            <a:r>
              <a:rPr lang="en-US" altLang="zh-CN" dirty="0">
                <a:latin typeface="黑体" panose="02010609060101010101" pitchFamily="2" charset="-122"/>
                <a:ea typeface="黑体" panose="02010609060101010101" pitchFamily="2" charset="-122"/>
              </a:rPr>
              <a:t>)</a:t>
            </a:r>
            <a:r>
              <a:rPr lang="zh-CN" altLang="en-US" dirty="0">
                <a:latin typeface="黑体" panose="02010609060101010101" pitchFamily="2" charset="-122"/>
                <a:ea typeface="黑体" panose="02010609060101010101" pitchFamily="2" charset="-122"/>
              </a:rPr>
              <a:t>。</a:t>
            </a:r>
            <a:endParaRPr lang="en-US" altLang="zh-CN" dirty="0">
              <a:latin typeface="黑体" panose="02010609060101010101" pitchFamily="2" charset="-122"/>
              <a:ea typeface="黑体" panose="02010609060101010101" pitchFamily="2" charset="-122"/>
            </a:endParaRPr>
          </a:p>
          <a:p>
            <a:pPr eaLnBrk="0" hangingPunct="0">
              <a:buClrTx/>
              <a:buFontTx/>
            </a:pPr>
            <a:endParaRPr lang="en-US" altLang="zh-CN" dirty="0">
              <a:solidFill>
                <a:srgbClr val="FF0000"/>
              </a:solidFill>
              <a:latin typeface="黑体" panose="02010609060101010101" pitchFamily="2" charset="-122"/>
              <a:ea typeface="黑体" panose="02010609060101010101" pitchFamily="2" charset="-122"/>
            </a:endParaRPr>
          </a:p>
          <a:p>
            <a:pPr eaLnBrk="0" hangingPunct="0">
              <a:buClrTx/>
              <a:buFontTx/>
            </a:pPr>
            <a:r>
              <a:rPr lang="zh-CN" altLang="en-US" dirty="0">
                <a:solidFill>
                  <a:srgbClr val="FF0000"/>
                </a:solidFill>
                <a:latin typeface="黑体" panose="02010609060101010101" pitchFamily="2" charset="-122"/>
                <a:ea typeface="黑体" panose="02010609060101010101" pitchFamily="2" charset="-122"/>
              </a:rPr>
              <a:t>阅读后请删除！</a:t>
            </a:r>
            <a:endParaRPr lang="zh-CN" altLang="en-US" dirty="0">
              <a:solidFill>
                <a:srgbClr val="FF0000"/>
              </a:solidFill>
              <a:latin typeface="黑体" panose="02010609060101010101" pitchFamily="2" charset="-122"/>
              <a:ea typeface="黑体" panose="0201060906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二、教学与人才培养</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标题 1"/>
          <p:cNvSpPr>
            <a:spLocks noGrp="1"/>
          </p:cNvSpPr>
          <p:nvPr>
            <p:ph type="title"/>
          </p:nvPr>
        </p:nvSpPr>
        <p:spPr/>
        <p:txBody>
          <a:bodyPr vert="horz" wrap="square" lIns="121920" tIns="60960" rIns="121920" bIns="60960"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rPr>
              <a:t>二、教学与人才培养</a:t>
            </a:r>
            <a:endParaRPr kumimoji="0" lang="zh-CN" altLang="en-US" sz="4265" b="1" i="0" u="none" strike="noStrike" kern="0" cap="none" spc="0" normalizeH="0" baseline="0" noProof="1" dirty="0">
              <a:solidFill>
                <a:srgbClr val="C00000"/>
              </a:solidFill>
              <a:latin typeface="微软雅黑" panose="020B0503020204020204" pitchFamily="34" charset="-122"/>
              <a:ea typeface="微软雅黑" panose="020B0503020204020204" pitchFamily="34" charset="-122"/>
              <a:cs typeface="+mj-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WordArt 27"/>
          <p:cNvSpPr>
            <a:spLocks noTextEdit="1"/>
          </p:cNvSpPr>
          <p:nvPr/>
        </p:nvSpPr>
        <p:spPr>
          <a:xfrm>
            <a:off x="4656138" y="119063"/>
            <a:ext cx="2879725" cy="719138"/>
          </a:xfrm>
          <a:prstGeom prst="rect">
            <a:avLst/>
          </a:prstGeom>
        </p:spPr>
        <p:txBody>
          <a:bodyPr wrap="none" fromWordArt="1">
            <a:prstTxWarp prst="textPlain">
              <a:avLst>
                <a:gd name="adj" fmla="val 50000"/>
              </a:avLst>
            </a:prstTxWarp>
            <a:normAutofit fontScale="90000" lnSpcReduction="10000"/>
          </a:bodyPr>
          <a:p>
            <a:pPr algn="ctr" fontAlgn="base"/>
            <a:r>
              <a:rPr lang="zh-CN" altLang="en-US" sz="4800" b="1" strike="noStrike" noProof="1">
                <a:ln w="9525" cap="flat" cmpd="sng">
                  <a:solidFill>
                    <a:srgbClr val="984807"/>
                  </a:solidFill>
                  <a:prstDash val="solid"/>
                  <a:headEnd type="none" w="med" len="med"/>
                  <a:tailEnd type="none" w="med" len="med"/>
                </a:ln>
                <a:solidFill>
                  <a:srgbClr val="C00000"/>
                </a:solidFill>
                <a:effectLst>
                  <a:outerShdw dist="45791" dir="2021404" algn="ctr" rotWithShape="0">
                    <a:srgbClr val="B2B2B2">
                      <a:alpha val="79999"/>
                    </a:srgbClr>
                  </a:outerShdw>
                </a:effectLst>
                <a:latin typeface="宋体" panose="02010600030101010101" pitchFamily="2" charset="-122"/>
                <a:ea typeface="宋体" panose="02010600030101010101" pitchFamily="2" charset="-122"/>
                <a:cs typeface="+mn-cs"/>
              </a:rPr>
              <a:t>汇 报 提 纲</a:t>
            </a:r>
            <a:endParaRPr lang="zh-CN" altLang="en-US" sz="4800" b="1" strike="noStrike" noProof="1">
              <a:ln w="9525" cap="flat" cmpd="sng">
                <a:solidFill>
                  <a:srgbClr val="984807"/>
                </a:solidFill>
                <a:prstDash val="solid"/>
                <a:headEnd type="none" w="med" len="med"/>
                <a:tailEnd type="none" w="med" len="med"/>
              </a:ln>
              <a:solidFill>
                <a:srgbClr val="C00000"/>
              </a:solidFill>
              <a:effectLst>
                <a:outerShdw dist="45791" dir="2021404" algn="ctr" rotWithShape="0">
                  <a:srgbClr val="B2B2B2">
                    <a:alpha val="79999"/>
                  </a:srgbClr>
                </a:outerShdw>
              </a:effectLst>
              <a:latin typeface="宋体" panose="02010600030101010101" pitchFamily="2" charset="-122"/>
              <a:ea typeface="宋体" panose="02010600030101010101" pitchFamily="2" charset="-122"/>
            </a:endParaRPr>
          </a:p>
        </p:txBody>
      </p:sp>
      <p:cxnSp>
        <p:nvCxnSpPr>
          <p:cNvPr id="47" name="直接连接符 46"/>
          <p:cNvCxnSpPr/>
          <p:nvPr/>
        </p:nvCxnSpPr>
        <p:spPr>
          <a:xfrm>
            <a:off x="719138" y="1077913"/>
            <a:ext cx="10848975" cy="0"/>
          </a:xfrm>
          <a:prstGeom prst="line">
            <a:avLst/>
          </a:prstGeom>
          <a:ln w="57150"/>
        </p:spPr>
        <p:style>
          <a:lnRef idx="3">
            <a:schemeClr val="accent5"/>
          </a:lnRef>
          <a:fillRef idx="0">
            <a:schemeClr val="accent5"/>
          </a:fillRef>
          <a:effectRef idx="2">
            <a:schemeClr val="accent5"/>
          </a:effectRef>
          <a:fontRef idx="minor">
            <a:schemeClr val="tx1"/>
          </a:fontRef>
        </p:style>
      </p:cxnSp>
      <p:grpSp>
        <p:nvGrpSpPr>
          <p:cNvPr id="11267" name="组合 55"/>
          <p:cNvGrpSpPr/>
          <p:nvPr/>
        </p:nvGrpSpPr>
        <p:grpSpPr>
          <a:xfrm>
            <a:off x="3149600" y="4546600"/>
            <a:ext cx="5905500" cy="779463"/>
            <a:chOff x="2483768" y="3264598"/>
            <a:chExt cx="4428112" cy="584704"/>
          </a:xfrm>
        </p:grpSpPr>
        <p:grpSp>
          <p:nvGrpSpPr>
            <p:cNvPr id="11268" name="组合 56"/>
            <p:cNvGrpSpPr/>
            <p:nvPr/>
          </p:nvGrpSpPr>
          <p:grpSpPr>
            <a:xfrm>
              <a:off x="2483768" y="3273302"/>
              <a:ext cx="792000" cy="576000"/>
              <a:chOff x="2483768" y="3273302"/>
              <a:chExt cx="792000" cy="576000"/>
            </a:xfrm>
          </p:grpSpPr>
          <p:sp>
            <p:nvSpPr>
              <p:cNvPr id="60" name="矩形 59"/>
              <p:cNvSpPr/>
              <p:nvPr/>
            </p:nvSpPr>
            <p:spPr bwMode="auto">
              <a:xfrm>
                <a:off x="2483768" y="3272543"/>
                <a:ext cx="791982"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11270" name="组合 60"/>
              <p:cNvGrpSpPr/>
              <p:nvPr/>
            </p:nvGrpSpPr>
            <p:grpSpPr>
              <a:xfrm>
                <a:off x="2600835" y="3344592"/>
                <a:ext cx="557550" cy="432000"/>
                <a:chOff x="2600835" y="3351416"/>
                <a:chExt cx="557550" cy="432000"/>
              </a:xfrm>
            </p:grpSpPr>
            <p:sp>
              <p:nvSpPr>
                <p:cNvPr id="62" name="矩形 61"/>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0283"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四</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58" name="矩形 57"/>
            <p:cNvSpPr/>
            <p:nvPr/>
          </p:nvSpPr>
          <p:spPr bwMode="auto">
            <a:xfrm>
              <a:off x="3491600" y="3264598"/>
              <a:ext cx="3420280"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0277"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solidFill>
                    <a:srgbClr val="000000"/>
                  </a:solidFill>
                  <a:latin typeface="微软雅黑" panose="020B0503020204020204" pitchFamily="34" charset="-122"/>
                  <a:ea typeface="微软雅黑" panose="020B0503020204020204" pitchFamily="34" charset="-122"/>
                  <a:cs typeface="+mn-cs"/>
                </a:rPr>
                <a:t>工作计划与聘期目标</a:t>
              </a:r>
              <a:endParaRPr lang="zh-CN" altLang="en-US" sz="2935" b="1" strike="noStrike" noProof="1" dirty="0">
                <a:solidFill>
                  <a:srgbClr val="000000"/>
                </a:solidFill>
                <a:latin typeface="微软雅黑" panose="020B0503020204020204" pitchFamily="34" charset="-122"/>
                <a:ea typeface="微软雅黑" panose="020B0503020204020204" pitchFamily="34" charset="-122"/>
              </a:endParaRPr>
            </a:p>
          </p:txBody>
        </p:sp>
      </p:grpSp>
      <p:grpSp>
        <p:nvGrpSpPr>
          <p:cNvPr id="11275" name="组合 63"/>
          <p:cNvGrpSpPr/>
          <p:nvPr/>
        </p:nvGrpSpPr>
        <p:grpSpPr>
          <a:xfrm>
            <a:off x="3149600" y="2522538"/>
            <a:ext cx="5905500" cy="779462"/>
            <a:chOff x="2483768" y="3264598"/>
            <a:chExt cx="4428112" cy="584704"/>
          </a:xfrm>
        </p:grpSpPr>
        <p:grpSp>
          <p:nvGrpSpPr>
            <p:cNvPr id="11276" name="组合 64"/>
            <p:cNvGrpSpPr/>
            <p:nvPr/>
          </p:nvGrpSpPr>
          <p:grpSpPr>
            <a:xfrm>
              <a:off x="2483768" y="3273302"/>
              <a:ext cx="792000" cy="576000"/>
              <a:chOff x="2483768" y="3273302"/>
              <a:chExt cx="792000" cy="576000"/>
            </a:xfrm>
          </p:grpSpPr>
          <p:sp>
            <p:nvSpPr>
              <p:cNvPr id="68" name="矩形 67"/>
              <p:cNvSpPr/>
              <p:nvPr/>
            </p:nvSpPr>
            <p:spPr bwMode="auto">
              <a:xfrm>
                <a:off x="2483768" y="3272543"/>
                <a:ext cx="791982"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11278" name="组合 68"/>
              <p:cNvGrpSpPr/>
              <p:nvPr/>
            </p:nvGrpSpPr>
            <p:grpSpPr>
              <a:xfrm>
                <a:off x="2600835" y="3344592"/>
                <a:ext cx="557550" cy="432000"/>
                <a:chOff x="2600835" y="3351416"/>
                <a:chExt cx="557550" cy="432000"/>
              </a:xfrm>
            </p:grpSpPr>
            <p:sp>
              <p:nvSpPr>
                <p:cNvPr id="70" name="矩形 69"/>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0274"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二</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66" name="矩形 65"/>
            <p:cNvSpPr/>
            <p:nvPr/>
          </p:nvSpPr>
          <p:spPr bwMode="auto">
            <a:xfrm>
              <a:off x="3491600" y="3264598"/>
              <a:ext cx="3420280"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0268"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latin typeface="微软雅黑" panose="020B0503020204020204" pitchFamily="34" charset="-122"/>
                  <a:ea typeface="微软雅黑" panose="020B0503020204020204" pitchFamily="34" charset="-122"/>
                  <a:cs typeface="+mn-cs"/>
                </a:rPr>
                <a:t>教学与人才培养</a:t>
              </a:r>
              <a:endParaRPr lang="zh-CN" altLang="en-US" sz="2935" b="1" strike="noStrike" noProof="1" dirty="0">
                <a:latin typeface="微软雅黑" panose="020B0503020204020204" pitchFamily="34" charset="-122"/>
                <a:ea typeface="微软雅黑" panose="020B0503020204020204" pitchFamily="34" charset="-122"/>
              </a:endParaRPr>
            </a:p>
          </p:txBody>
        </p:sp>
      </p:grpSp>
      <p:grpSp>
        <p:nvGrpSpPr>
          <p:cNvPr id="11283" name="组合 71"/>
          <p:cNvGrpSpPr/>
          <p:nvPr/>
        </p:nvGrpSpPr>
        <p:grpSpPr>
          <a:xfrm>
            <a:off x="3149600" y="1503363"/>
            <a:ext cx="5905500" cy="777875"/>
            <a:chOff x="2483768" y="3264598"/>
            <a:chExt cx="4428112" cy="584704"/>
          </a:xfrm>
        </p:grpSpPr>
        <p:grpSp>
          <p:nvGrpSpPr>
            <p:cNvPr id="11284" name="组合 72"/>
            <p:cNvGrpSpPr/>
            <p:nvPr/>
          </p:nvGrpSpPr>
          <p:grpSpPr>
            <a:xfrm>
              <a:off x="2483768" y="3273302"/>
              <a:ext cx="792000" cy="576000"/>
              <a:chOff x="2483768" y="3273302"/>
              <a:chExt cx="792000" cy="576000"/>
            </a:xfrm>
          </p:grpSpPr>
          <p:sp>
            <p:nvSpPr>
              <p:cNvPr id="76" name="矩形 75"/>
              <p:cNvSpPr/>
              <p:nvPr/>
            </p:nvSpPr>
            <p:spPr bwMode="auto">
              <a:xfrm>
                <a:off x="2483768" y="3272543"/>
                <a:ext cx="791982" cy="576759"/>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11286" name="组合 76"/>
              <p:cNvGrpSpPr/>
              <p:nvPr/>
            </p:nvGrpSpPr>
            <p:grpSpPr>
              <a:xfrm>
                <a:off x="2600835" y="3344592"/>
                <a:ext cx="557550" cy="432000"/>
                <a:chOff x="2600835" y="3351416"/>
                <a:chExt cx="557550" cy="432000"/>
              </a:xfrm>
            </p:grpSpPr>
            <p:sp>
              <p:nvSpPr>
                <p:cNvPr id="78" name="矩形 77"/>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0265" name="TextBox 1044"/>
                <p:cNvSpPr txBox="1"/>
                <p:nvPr/>
              </p:nvSpPr>
              <p:spPr>
                <a:xfrm>
                  <a:off x="2612600" y="3373885"/>
                  <a:ext cx="539712" cy="376562"/>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一</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74" name="矩形 73"/>
            <p:cNvSpPr/>
            <p:nvPr/>
          </p:nvSpPr>
          <p:spPr bwMode="auto">
            <a:xfrm>
              <a:off x="3491600" y="3264598"/>
              <a:ext cx="3420280" cy="57676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0259" name="TextBox 8"/>
            <p:cNvSpPr txBox="1"/>
            <p:nvPr/>
          </p:nvSpPr>
          <p:spPr>
            <a:xfrm>
              <a:off x="3586608" y="3358057"/>
              <a:ext cx="3276000" cy="407545"/>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latin typeface="微软雅黑" panose="020B0503020204020204" pitchFamily="34" charset="-122"/>
                  <a:ea typeface="微软雅黑" panose="020B0503020204020204" pitchFamily="34" charset="-122"/>
                  <a:cs typeface="+mn-cs"/>
                </a:rPr>
                <a:t>个人基本情况</a:t>
              </a:r>
              <a:endParaRPr lang="zh-CN" altLang="en-US" sz="2935" b="1" strike="noStrike" noProof="1" dirty="0">
                <a:latin typeface="微软雅黑" panose="020B0503020204020204" pitchFamily="34" charset="-122"/>
                <a:ea typeface="微软雅黑" panose="020B0503020204020204" pitchFamily="34" charset="-122"/>
              </a:endParaRPr>
            </a:p>
          </p:txBody>
        </p:sp>
      </p:grpSp>
      <p:grpSp>
        <p:nvGrpSpPr>
          <p:cNvPr id="11291" name="组合 79"/>
          <p:cNvGrpSpPr/>
          <p:nvPr/>
        </p:nvGrpSpPr>
        <p:grpSpPr>
          <a:xfrm>
            <a:off x="3149600" y="3530600"/>
            <a:ext cx="5905500" cy="781050"/>
            <a:chOff x="2483768" y="3264598"/>
            <a:chExt cx="4428112" cy="584704"/>
          </a:xfrm>
        </p:grpSpPr>
        <p:grpSp>
          <p:nvGrpSpPr>
            <p:cNvPr id="11292" name="组合 80"/>
            <p:cNvGrpSpPr/>
            <p:nvPr/>
          </p:nvGrpSpPr>
          <p:grpSpPr>
            <a:xfrm>
              <a:off x="2483768" y="3273302"/>
              <a:ext cx="792000" cy="576000"/>
              <a:chOff x="2483768" y="3273302"/>
              <a:chExt cx="792000" cy="576000"/>
            </a:xfrm>
          </p:grpSpPr>
          <p:sp>
            <p:nvSpPr>
              <p:cNvPr id="84" name="矩形 83"/>
              <p:cNvSpPr/>
              <p:nvPr/>
            </p:nvSpPr>
            <p:spPr bwMode="auto">
              <a:xfrm>
                <a:off x="2483768" y="3272521"/>
                <a:ext cx="791982" cy="576781"/>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grpSp>
            <p:nvGrpSpPr>
              <p:cNvPr id="11294" name="组合 84"/>
              <p:cNvGrpSpPr/>
              <p:nvPr/>
            </p:nvGrpSpPr>
            <p:grpSpPr>
              <a:xfrm>
                <a:off x="2600835" y="3344592"/>
                <a:ext cx="557550" cy="432000"/>
                <a:chOff x="2600835" y="3351416"/>
                <a:chExt cx="557550" cy="432000"/>
              </a:xfrm>
            </p:grpSpPr>
            <p:sp>
              <p:nvSpPr>
                <p:cNvPr id="86" name="矩形 85"/>
                <p:cNvSpPr/>
                <p:nvPr/>
              </p:nvSpPr>
              <p:spPr bwMode="auto">
                <a:xfrm>
                  <a:off x="2600835" y="3351416"/>
                  <a:ext cx="557550" cy="432000"/>
                </a:xfrm>
                <a:prstGeom prst="rect">
                  <a:avLst/>
                </a:prstGeom>
                <a:solidFill>
                  <a:srgbClr val="0070C0"/>
                </a:solidFill>
                <a:ln w="63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1" lang="zh-CN" altLang="en-US" sz="2665" b="0" i="0" u="none" strike="noStrike" kern="120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0256" name="TextBox 1044"/>
                <p:cNvSpPr txBox="1"/>
                <p:nvPr/>
              </p:nvSpPr>
              <p:spPr>
                <a:xfrm>
                  <a:off x="2612600" y="3374395"/>
                  <a:ext cx="539712" cy="375541"/>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fontAlgn="base">
                    <a:spcBef>
                      <a:spcPct val="0"/>
                    </a:spcBef>
                    <a:buNone/>
                  </a:pPr>
                  <a:r>
                    <a:rPr lang="zh-CN" altLang="en-US" sz="2665" b="1" strike="noStrike" noProof="1" dirty="0">
                      <a:solidFill>
                        <a:srgbClr val="FFFFFF"/>
                      </a:solidFill>
                      <a:latin typeface="微软雅黑" panose="020B0503020204020204" pitchFamily="34" charset="-122"/>
                      <a:ea typeface="微软雅黑" panose="020B0503020204020204" pitchFamily="34" charset="-122"/>
                      <a:cs typeface="+mn-cs"/>
                    </a:rPr>
                    <a:t>三</a:t>
                  </a:r>
                  <a:endParaRPr lang="zh-CN" altLang="en-US" sz="2665" b="1" strike="noStrike" noProof="1" dirty="0">
                    <a:solidFill>
                      <a:srgbClr val="FFFFFF"/>
                    </a:solidFill>
                    <a:latin typeface="微软雅黑" panose="020B0503020204020204" pitchFamily="34" charset="-122"/>
                    <a:ea typeface="微软雅黑" panose="020B0503020204020204" pitchFamily="34" charset="-122"/>
                  </a:endParaRPr>
                </a:p>
              </p:txBody>
            </p:sp>
          </p:grpSp>
        </p:grpSp>
        <p:sp>
          <p:nvSpPr>
            <p:cNvPr id="82" name="矩形 81"/>
            <p:cNvSpPr/>
            <p:nvPr/>
          </p:nvSpPr>
          <p:spPr bwMode="auto">
            <a:xfrm>
              <a:off x="3491600" y="3264598"/>
              <a:ext cx="3420280" cy="576781"/>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3735" b="1"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0250" name="TextBox 8"/>
            <p:cNvSpPr txBox="1"/>
            <p:nvPr/>
          </p:nvSpPr>
          <p:spPr>
            <a:xfrm>
              <a:off x="3586608" y="3358609"/>
              <a:ext cx="3276000" cy="406440"/>
            </a:xfrm>
            <a:prstGeom prst="rect">
              <a:avLst/>
            </a:prstGeom>
            <a:noFill/>
            <a:ln w="9525">
              <a:noFill/>
            </a:ln>
          </p:spPr>
          <p:txBody>
            <a:bodyPr anchor="ctr" anchorCtr="0">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dist" fontAlgn="base">
                <a:spcBef>
                  <a:spcPct val="0"/>
                </a:spcBef>
                <a:buNone/>
              </a:pPr>
              <a:r>
                <a:rPr lang="zh-CN" altLang="en-US" sz="2935" b="1" strike="noStrike" noProof="1" dirty="0">
                  <a:solidFill>
                    <a:srgbClr val="C00000"/>
                  </a:solidFill>
                  <a:latin typeface="微软雅黑" panose="020B0503020204020204" pitchFamily="34" charset="-122"/>
                  <a:ea typeface="微软雅黑" panose="020B0503020204020204" pitchFamily="34" charset="-122"/>
                  <a:cs typeface="+mn-cs"/>
                </a:rPr>
                <a:t>科学研究及关键业绩</a:t>
              </a:r>
              <a:endParaRPr lang="zh-CN" altLang="en-US" sz="2935" b="1" strike="noStrike" noProof="1" dirty="0">
                <a:solidFill>
                  <a:srgbClr val="C00000"/>
                </a:solidFill>
                <a:latin typeface="微软雅黑" panose="020B0503020204020204" pitchFamily="34" charset="-122"/>
                <a:ea typeface="微软雅黑" panose="020B0503020204020204" pitchFamily="34" charset="-122"/>
              </a:endParaRPr>
            </a:p>
          </p:txBody>
        </p:sp>
      </p:grpSp>
    </p:spTree>
  </p:cSld>
  <p:clrMapOvr>
    <a:masterClrMapping/>
  </p:clrMapOvr>
</p:sld>
</file>

<file path=ppt/tags/tag1.xml><?xml version="1.0" encoding="utf-8"?>
<p:tagLst xmlns:p="http://schemas.openxmlformats.org/presentationml/2006/main">
  <p:tag name="commondata" val="eyJoZGlkIjoiNTg2M2NmMDFhM2QxMDE3M2I5NDlhZGRhNmY0MjQzZjUifQ=="/>
</p:tagLst>
</file>

<file path=ppt/theme/theme1.xml><?xml version="1.0" encoding="utf-8"?>
<a:theme xmlns:a="http://schemas.openxmlformats.org/drawingml/2006/main" name="Office 主题​​">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主题​​">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677</Words>
  <Application>WPS 演示</Application>
  <PresentationFormat/>
  <Paragraphs>138</Paragraphs>
  <Slides>18</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18</vt:i4>
      </vt:variant>
    </vt:vector>
  </HeadingPairs>
  <TitlesOfParts>
    <vt:vector size="31" baseType="lpstr">
      <vt:lpstr>Arial</vt:lpstr>
      <vt:lpstr>宋体</vt:lpstr>
      <vt:lpstr>Wingdings</vt:lpstr>
      <vt:lpstr>Calibri</vt:lpstr>
      <vt:lpstr>微软雅黑</vt:lpstr>
      <vt:lpstr>Times New Roman</vt:lpstr>
      <vt:lpstr>黑体</vt:lpstr>
      <vt:lpstr>Times New Roman</vt:lpstr>
      <vt:lpstr>Arial Unicode MS</vt:lpstr>
      <vt:lpstr>仿宋_GB2312</vt:lpstr>
      <vt:lpstr>仿宋</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嘁哩喀喳噼里啪啦噗噜噗噜</cp:lastModifiedBy>
  <cp:revision>17</cp:revision>
  <dcterms:created xsi:type="dcterms:W3CDTF">2022-10-26T03:45:35Z</dcterms:created>
  <dcterms:modified xsi:type="dcterms:W3CDTF">2024-10-21T08:00:13Z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ICV">
    <vt:lpwstr>48A9731BD0CC46A2BAC6A65439831B62_12</vt:lpwstr>
  </property>
  <property fmtid="{D5CDD505-2E9C-101B-9397-08002B2CF9AE}" pid="4" name="KSOProductBuildVer">
    <vt:lpwstr>2052-12.1.0.18276</vt:lpwstr>
  </property>
</Properties>
</file>